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81" r:id="rId4"/>
    <p:sldMasterId id="2147483793" r:id="rId5"/>
    <p:sldMasterId id="2147483805" r:id="rId6"/>
  </p:sldMasterIdLst>
  <p:notesMasterIdLst>
    <p:notesMasterId r:id="rId46"/>
  </p:notesMasterIdLst>
  <p:handoutMasterIdLst>
    <p:handoutMasterId r:id="rId47"/>
  </p:handoutMasterIdLst>
  <p:sldIdLst>
    <p:sldId id="257" r:id="rId7"/>
    <p:sldId id="354" r:id="rId8"/>
    <p:sldId id="307" r:id="rId9"/>
    <p:sldId id="311" r:id="rId10"/>
    <p:sldId id="392" r:id="rId11"/>
    <p:sldId id="360" r:id="rId12"/>
    <p:sldId id="318" r:id="rId13"/>
    <p:sldId id="387" r:id="rId14"/>
    <p:sldId id="368" r:id="rId15"/>
    <p:sldId id="334" r:id="rId16"/>
    <p:sldId id="358" r:id="rId17"/>
    <p:sldId id="338" r:id="rId18"/>
    <p:sldId id="356" r:id="rId19"/>
    <p:sldId id="386" r:id="rId20"/>
    <p:sldId id="342" r:id="rId21"/>
    <p:sldId id="304" r:id="rId22"/>
    <p:sldId id="351" r:id="rId23"/>
    <p:sldId id="322" r:id="rId24"/>
    <p:sldId id="366" r:id="rId25"/>
    <p:sldId id="380" r:id="rId26"/>
    <p:sldId id="375" r:id="rId27"/>
    <p:sldId id="376" r:id="rId28"/>
    <p:sldId id="389" r:id="rId29"/>
    <p:sldId id="378" r:id="rId30"/>
    <p:sldId id="391" r:id="rId31"/>
    <p:sldId id="388" r:id="rId32"/>
    <p:sldId id="374" r:id="rId33"/>
    <p:sldId id="298" r:id="rId34"/>
    <p:sldId id="294" r:id="rId35"/>
    <p:sldId id="306" r:id="rId36"/>
    <p:sldId id="398" r:id="rId37"/>
    <p:sldId id="314" r:id="rId38"/>
    <p:sldId id="393" r:id="rId39"/>
    <p:sldId id="394" r:id="rId40"/>
    <p:sldId id="343" r:id="rId41"/>
    <p:sldId id="395" r:id="rId42"/>
    <p:sldId id="396" r:id="rId43"/>
    <p:sldId id="337" r:id="rId44"/>
    <p:sldId id="397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77" autoAdjust="0"/>
    <p:restoredTop sz="90704" autoAdjust="0"/>
  </p:normalViewPr>
  <p:slideViewPr>
    <p:cSldViewPr snapToGrid="0">
      <p:cViewPr varScale="1">
        <p:scale>
          <a:sx n="70" d="100"/>
          <a:sy n="70" d="100"/>
        </p:scale>
        <p:origin x="12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ttila Pásztor" userId="7c2ec1aa7f1e92db" providerId="LiveId" clId="{FF538997-3D30-4017-83BA-8CCBD2D5EBF4}"/>
    <pc:docChg chg="undo custSel addSld delSld modSld">
      <pc:chgData name="Attila Pásztor" userId="7c2ec1aa7f1e92db" providerId="LiveId" clId="{FF538997-3D30-4017-83BA-8CCBD2D5EBF4}" dt="2024-04-15T09:33:33.844" v="6" actId="2696"/>
      <pc:docMkLst>
        <pc:docMk/>
      </pc:docMkLst>
      <pc:sldChg chg="modSp mod">
        <pc:chgData name="Attila Pásztor" userId="7c2ec1aa7f1e92db" providerId="LiveId" clId="{FF538997-3D30-4017-83BA-8CCBD2D5EBF4}" dt="2024-04-15T09:31:27.758" v="4" actId="20577"/>
        <pc:sldMkLst>
          <pc:docMk/>
          <pc:sldMk cId="4294081389" sldId="356"/>
        </pc:sldMkLst>
        <pc:spChg chg="mod">
          <ac:chgData name="Attila Pásztor" userId="7c2ec1aa7f1e92db" providerId="LiveId" clId="{FF538997-3D30-4017-83BA-8CCBD2D5EBF4}" dt="2024-04-15T09:31:27.758" v="4" actId="20577"/>
          <ac:spMkLst>
            <pc:docMk/>
            <pc:sldMk cId="4294081389" sldId="356"/>
            <ac:spMk id="8" creationId="{2C0D6348-4AC5-432F-1286-A76C13FE6870}"/>
          </ac:spMkLst>
        </pc:spChg>
      </pc:sldChg>
      <pc:sldChg chg="new del">
        <pc:chgData name="Attila Pásztor" userId="7c2ec1aa7f1e92db" providerId="LiveId" clId="{FF538997-3D30-4017-83BA-8CCBD2D5EBF4}" dt="2024-04-15T09:33:33.844" v="6" actId="2696"/>
        <pc:sldMkLst>
          <pc:docMk/>
          <pc:sldMk cId="4026213568" sldId="39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4/15/2024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4/15/2024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73A5-A056-40FD-93FE-204DE05A029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0D8A3-DBA6-41C2-BA3D-E4D23823024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4EA6947-D30D-26C0-5978-3BCDC8F058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9"/>
            <a:ext cx="7116234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1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50225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655202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73A5-A056-40FD-93FE-204DE05A029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0D8A3-DBA6-41C2-BA3D-E4D23823024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D6E876FD-4EF4-3E32-CCBA-F4D38FC326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9"/>
            <a:ext cx="7116234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65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563" y="235668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074334"/>
            <a:ext cx="7543801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645217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142799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867197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70589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421091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945161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534622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428047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462492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533205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189847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FD72C-8215-03BA-A5B9-47C15EF5D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AD759-09E3-FFAD-567E-DAE400B985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264BB-9372-99DD-F649-5E4285DE5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B6BB-B694-4EB5-A7BC-C6A846BFC562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6FBAC-8DA9-91A6-462B-61526D5C1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D196A-AD2E-00B6-CC0A-E9A0BADD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598F-59FF-49BE-8AD0-742A4656D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887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1A68-1A60-6425-9728-BEB5907B2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BC5DD-37A7-F5CA-436E-3B7BE80C6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C0E2E-A6B4-0C2D-F494-15E590FF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B6BB-B694-4EB5-A7BC-C6A846BFC562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DBBA6-0D67-C23B-72DE-EA18A637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1D618-B0FE-8B64-171A-3A3FA8846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598F-59FF-49BE-8AD0-742A4656D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35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C659F-C1A5-51C7-89D3-46E8E4268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C7DBC-8DA9-BF95-018A-A3F0B2756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BC55D-A69C-251B-A042-DEFFF2A45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B6BB-B694-4EB5-A7BC-C6A846BFC562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000A4-A800-FF3F-679C-81D75AEF0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71808-0E12-4785-4A6C-4DF6C22CF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598F-59FF-49BE-8AD0-742A4656D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3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B82C8-BC3A-0776-8A57-009845874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69608-6DCD-30B5-0908-D1788630DD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C93936-2FCF-66D8-4997-5A6D88CB6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1A460-4C98-9070-C642-DB15BF6BC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B6BB-B694-4EB5-A7BC-C6A846BFC562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5E7A10-45E8-A194-8B57-4C3EC84C9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ABE07F-1524-0B56-BC95-0D558C7A6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598F-59FF-49BE-8AD0-742A4656D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61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6E62C-556C-ACCA-09DF-69E73A704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7AB9DA-A9D1-4552-0750-9038AC74D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551A1-8D57-2976-1267-4E0BEAD86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33BCD6-E241-1902-D443-CC2323605E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33E185-47CC-DECD-C611-7BB637FE22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27EAEE-1F6F-602C-FA72-3E2E64B7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B6BB-B694-4EB5-A7BC-C6A846BFC562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33EAB2-16F8-7F7C-6823-D5FF0CE11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89B369-C52D-C40F-16D4-028C14F8F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598F-59FF-49BE-8AD0-742A4656D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77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B2F6F-96DF-A02F-6C15-0E1D414DB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083049-FF3E-6557-80D8-0F205DB93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B6BB-B694-4EB5-A7BC-C6A846BFC562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3D75AF-F7B2-52EA-5678-D06D5113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769B26-4682-3D82-F040-CD22C256B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598F-59FF-49BE-8AD0-742A4656D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094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B31931-3403-35CC-53CC-78CF76C88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B6BB-B694-4EB5-A7BC-C6A846BFC562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4728E6-76C0-AF1C-89D6-4680B88C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EF8E0-F645-94AA-55FE-25B2B92E5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598F-59FF-49BE-8AD0-742A4656D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7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836556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E9B7C-09C7-E6E1-78E2-980AC9709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4580F-ADEB-FA64-9670-7FD70204F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4CD9C1-810A-90DA-989A-34DA5E771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61375F-DAE6-4671-ECD8-F1966660C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B6BB-B694-4EB5-A7BC-C6A846BFC562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964D1-117F-9DE0-18EA-3D616E9C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2A798-6525-D667-4779-B9C2C469B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598F-59FF-49BE-8AD0-742A4656D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208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2C1A-6406-B222-DB42-A34D8F38F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908A35-52AE-1843-5AF6-3EA655A014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F1ED50-757A-FED2-B6C7-DFFAD82E7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495E1-0213-DE36-2205-4E3E34814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B6BB-B694-4EB5-A7BC-C6A846BFC562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5DDC40-B70B-29A7-4139-9464D28FB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5A69C-DEE3-1161-C3D8-EFC01A101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598F-59FF-49BE-8AD0-742A4656D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936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207BC-E7E9-8376-648B-D85AF0E5A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A87BCA-9AE8-6C3F-9F3F-313BADF4F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33209-1EDB-8F35-D4DD-BADE8D904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B6BB-B694-4EB5-A7BC-C6A846BFC562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3D997-A182-44B7-B91D-8E1CB096F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0C75F-4FC8-1A80-8414-31CD11A23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598F-59FF-49BE-8AD0-742A4656D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000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74D1C9-1F9F-350B-7DA6-12D21C4490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92CA16-B551-41CA-4F26-0BAA1F7D1D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85D3C-F4DE-CF1D-4C5F-4FD7617A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B6BB-B694-4EB5-A7BC-C6A846BFC562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71EA1-F720-32BC-3A1A-6087C9CCF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8C4D4-715F-4710-9CCF-20B01D3F1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598F-59FF-49BE-8AD0-742A4656D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3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09134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370094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310261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174269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244164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4928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</a:t>
            </a:r>
            <a:r>
              <a:rPr lang="en-US" dirty="0" err="1"/>
              <a:t>edi</a:t>
            </a:r>
            <a:r>
              <a:rPr lang="en-US" dirty="0"/>
              <a:t>	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828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-561725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5562" y="999938"/>
            <a:ext cx="7543801" cy="515320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57249" y="940952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662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D6B75F-CEC6-3003-6D7B-9726C81FD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C5D4C-CE1F-AACD-4C21-843AAF525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4B5DC-D228-B62D-8DC5-602335042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5B6BB-B694-4EB5-A7BC-C6A846BFC562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27DB7-380D-E60F-94C5-A5A821997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E3412-051B-CCE2-DA66-5686EAF11B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D598F-59FF-49BE-8AD0-742A4656D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6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s://en.wikipedia.org/wiki/Critical_opalescence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inspirehep.net/literature/527756" TargetMode="External"/><Relationship Id="rId7" Type="http://schemas.openxmlformats.org/officeDocument/2006/relationships/hyperlink" Target="https://inspirehep.net/literature/1727935" TargetMode="External"/><Relationship Id="rId2" Type="http://schemas.openxmlformats.org/officeDocument/2006/relationships/hyperlink" Target="https://inspirehep.net/literature/2687393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nspirehep.net/literature/1805272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hyperlink" Target="https://inspirehep.net/literature/57469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18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hyperlink" Target="https://inspirehep.net/literature/1846540" TargetMode="External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nspirehep.net/literature/1615214" TargetMode="External"/><Relationship Id="rId2" Type="http://schemas.openxmlformats.org/officeDocument/2006/relationships/hyperlink" Target="%5bHuovinen,%20Petreczky%20PLB777%20(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inspirehep.net/literature/2034646" TargetMode="External"/><Relationship Id="rId4" Type="http://schemas.openxmlformats.org/officeDocument/2006/relationships/hyperlink" Target="https://inspirehep.net/literature/1672799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nspirehep.net/literature/2034646" TargetMode="External"/><Relationship Id="rId7" Type="http://schemas.openxmlformats.org/officeDocument/2006/relationships/image" Target="../media/image46.png"/><Relationship Id="rId2" Type="http://schemas.openxmlformats.org/officeDocument/2006/relationships/hyperlink" Target="https://inspirehep.net/literature/1672799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nspirehep.net/literature/1762588" TargetMode="External"/><Relationship Id="rId7" Type="http://schemas.openxmlformats.org/officeDocument/2006/relationships/hyperlink" Target="https://inspirehep.net/literature/2745649" TargetMode="External"/><Relationship Id="rId2" Type="http://schemas.openxmlformats.org/officeDocument/2006/relationships/hyperlink" Target="https://inspirehep.net/literature/1727935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inspirehep.net/literature/2735804" TargetMode="External"/><Relationship Id="rId5" Type="http://schemas.openxmlformats.org/officeDocument/2006/relationships/hyperlink" Target="https://inspirehep.net/literature/1955740" TargetMode="External"/><Relationship Id="rId4" Type="http://schemas.openxmlformats.org/officeDocument/2006/relationships/hyperlink" Target="https://inspirehep.net/literature/1753363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png"/><Relationship Id="rId5" Type="http://schemas.openxmlformats.org/officeDocument/2006/relationships/hyperlink" Target="https://inspirehep.net/literature/2745649" TargetMode="External"/><Relationship Id="rId4" Type="http://schemas.openxmlformats.org/officeDocument/2006/relationships/hyperlink" Target="https://inspirehep.net/literature/2735804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inspirehep.net/literature/1864369" TargetMode="External"/><Relationship Id="rId2" Type="http://schemas.openxmlformats.org/officeDocument/2006/relationships/hyperlink" Target="https://inspirehep.net/literature/1724780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9.png"/><Relationship Id="rId4" Type="http://schemas.openxmlformats.org/officeDocument/2006/relationships/image" Target="../media/image4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90.png"/><Relationship Id="rId4" Type="http://schemas.openxmlformats.org/officeDocument/2006/relationships/hyperlink" Target="https://inspirehep.net/literature/1846542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3" Type="http://schemas.openxmlformats.org/officeDocument/2006/relationships/hyperlink" Target="https://inspirehep.net/literature/2031417" TargetMode="External"/><Relationship Id="rId7" Type="http://schemas.openxmlformats.org/officeDocument/2006/relationships/image" Target="../media/image64.png"/><Relationship Id="rId2" Type="http://schemas.openxmlformats.org/officeDocument/2006/relationships/hyperlink" Target="https://inspirehep.net/literature/1846542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png"/><Relationship Id="rId5" Type="http://schemas.openxmlformats.org/officeDocument/2006/relationships/image" Target="../media/image61.png"/><Relationship Id="rId4" Type="http://schemas.openxmlformats.org/officeDocument/2006/relationships/image" Target="../media/image63.png"/><Relationship Id="rId9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inspirehep.net/literature/2108962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inspirehep.net/literature/1510593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60.png"/><Relationship Id="rId4" Type="http://schemas.openxmlformats.org/officeDocument/2006/relationships/image" Target="../media/image55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inspirehep.net/literature/2134231" TargetMode="Externa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inspirehep.net/literature/2134231" TargetMode="Externa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777" y="556153"/>
            <a:ext cx="10747248" cy="1325563"/>
          </a:xfrm>
        </p:spPr>
        <p:txBody>
          <a:bodyPr>
            <a:normAutofit/>
          </a:bodyPr>
          <a:lstStyle/>
          <a:p>
            <a:r>
              <a:rPr lang="en-US" sz="3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LATTICE QCD AT NON-ZERO BARYON DENSITY</a:t>
            </a: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671D7E5-EF66-4BCD-8DAA-E9061157F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900" b="1" dirty="0"/>
          </a:p>
          <a:p>
            <a:pPr marL="0" indent="0">
              <a:buNone/>
            </a:pPr>
            <a:endParaRPr lang="en-US" sz="1900" b="1" dirty="0"/>
          </a:p>
          <a:p>
            <a:pPr marL="0" indent="0">
              <a:buNone/>
            </a:pPr>
            <a:r>
              <a:rPr lang="en-US" sz="2400" b="1" dirty="0"/>
              <a:t>Attila Pásztor</a:t>
            </a:r>
          </a:p>
          <a:p>
            <a:pPr marL="0" indent="0">
              <a:buNone/>
            </a:pPr>
            <a:r>
              <a:rPr lang="en-US" sz="2000" b="1" dirty="0"/>
              <a:t>ELTE Eötvös </a:t>
            </a:r>
            <a:r>
              <a:rPr lang="en-US" sz="2000" b="1" dirty="0" err="1"/>
              <a:t>Loránd</a:t>
            </a:r>
            <a:r>
              <a:rPr lang="en-US" sz="2000" b="1" dirty="0"/>
              <a:t> University, Budapest</a:t>
            </a:r>
          </a:p>
          <a:p>
            <a:pPr marL="0" indent="0">
              <a:buNone/>
            </a:pPr>
            <a:r>
              <a:rPr lang="en-US" sz="2000" b="1" dirty="0"/>
              <a:t>(Wuppertal-Budapest collaboration)</a:t>
            </a:r>
          </a:p>
          <a:p>
            <a:pPr marL="0" indent="0">
              <a:buNone/>
            </a:pPr>
            <a:endParaRPr lang="en-US" sz="1900" b="1" dirty="0"/>
          </a:p>
          <a:p>
            <a:pPr marL="0" indent="0">
              <a:buNone/>
            </a:pPr>
            <a:endParaRPr lang="en-US" sz="1900" b="1" dirty="0"/>
          </a:p>
          <a:p>
            <a:pPr marL="0" indent="0">
              <a:buNone/>
            </a:pPr>
            <a:r>
              <a:rPr lang="hu-HU" sz="2200" b="1" dirty="0" err="1"/>
              <a:t>Stavanger</a:t>
            </a:r>
            <a:r>
              <a:rPr lang="hu-HU" sz="2200" b="1" dirty="0"/>
              <a:t>, </a:t>
            </a:r>
            <a:r>
              <a:rPr lang="hu-HU" sz="2200" b="1" dirty="0" err="1"/>
              <a:t>Norway</a:t>
            </a:r>
            <a:r>
              <a:rPr lang="hu-HU" sz="2200" b="1" dirty="0"/>
              <a:t>, 2024.04.09.</a:t>
            </a:r>
            <a:endParaRPr lang="en-US" sz="2200" b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5BAF8-EA80-4AD4-8D83-5960C29957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450"/>
              </a:spcAft>
            </a:pPr>
            <a:r>
              <a:rPr lang="en-US" dirty="0"/>
              <a:t>04/</a:t>
            </a:r>
            <a:r>
              <a:rPr lang="hu-HU" dirty="0"/>
              <a:t>09</a:t>
            </a:r>
            <a:r>
              <a:rPr lang="en-US" dirty="0"/>
              <a:t>/202</a:t>
            </a:r>
            <a:r>
              <a:rPr lang="hu-HU" dirty="0"/>
              <a:t>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C19884-873C-4D13-BE6D-318CF07B0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450"/>
              </a:spcAft>
            </a:pPr>
            <a:r>
              <a:rPr lang="en-US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91F00-87A7-45A6-8029-B097FA724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450"/>
              </a:spcAft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34D97-733D-9E5E-6B10-034326BB3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563" y="343941"/>
            <a:ext cx="7543800" cy="595539"/>
          </a:xfrm>
        </p:spPr>
        <p:txBody>
          <a:bodyPr>
            <a:normAutofit fontScale="90000"/>
          </a:bodyPr>
          <a:lstStyle/>
          <a:p>
            <a:r>
              <a:rPr lang="hu-HU" dirty="0" err="1"/>
              <a:t>Critical</a:t>
            </a:r>
            <a:r>
              <a:rPr lang="en-US" dirty="0"/>
              <a:t> fluctuations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770F5-288D-DE75-2FD9-DF895059A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Attila Pásztor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92C4F-64E7-FE7A-F434-2853172E1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LATTICE QCD AT NON-ZERO BARYON DENSITY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668D0-8DC2-DF5A-7DA1-98A90A449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E81859-638F-807D-B65C-6E3C480DB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83" y="2071714"/>
            <a:ext cx="3864769" cy="23360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838C85-A8F1-48D6-52DE-90D46FAD08AB}"/>
              </a:ext>
            </a:extLst>
          </p:cNvPr>
          <p:cNvSpPr txBox="1"/>
          <p:nvPr/>
        </p:nvSpPr>
        <p:spPr>
          <a:xfrm>
            <a:off x="725165" y="1565403"/>
            <a:ext cx="4227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Experiment: tune to criticality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6C03D8D-3749-CAAF-32F0-068A67DD29CD}"/>
              </a:ext>
            </a:extLst>
          </p:cNvPr>
          <p:cNvSpPr/>
          <p:nvPr/>
        </p:nvSpPr>
        <p:spPr>
          <a:xfrm>
            <a:off x="822962" y="4828608"/>
            <a:ext cx="3386433" cy="3862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HEAT THE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B80E73A-DF05-7A39-EAFC-BDCA1B59975B}"/>
                  </a:ext>
                </a:extLst>
              </p:cNvPr>
              <p:cNvSpPr txBox="1"/>
              <p:nvPr/>
            </p:nvSpPr>
            <p:spPr>
              <a:xfrm>
                <a:off x="822960" y="4584567"/>
                <a:ext cx="525144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B80E73A-DF05-7A39-EAFC-BDCA1B599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4584567"/>
                <a:ext cx="525144" cy="207749"/>
              </a:xfrm>
              <a:prstGeom prst="rect">
                <a:avLst/>
              </a:prstGeom>
              <a:blipFill>
                <a:blip r:embed="rId3"/>
                <a:stretch>
                  <a:fillRect l="-8140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7368CFD-AD26-8F79-287E-B7077D1883A0}"/>
                  </a:ext>
                </a:extLst>
              </p:cNvPr>
              <p:cNvSpPr txBox="1"/>
              <p:nvPr/>
            </p:nvSpPr>
            <p:spPr>
              <a:xfrm>
                <a:off x="2149667" y="4602093"/>
                <a:ext cx="527500" cy="2077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7368CFD-AD26-8F79-287E-B7077D188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667" y="4602093"/>
                <a:ext cx="527500" cy="207749"/>
              </a:xfrm>
              <a:prstGeom prst="rect">
                <a:avLst/>
              </a:prstGeom>
              <a:blipFill>
                <a:blip r:embed="rId4"/>
                <a:stretch>
                  <a:fillRect l="-6977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E85A52-3F5F-5529-516E-685E63B83A6C}"/>
                  </a:ext>
                </a:extLst>
              </p:cNvPr>
              <p:cNvSpPr txBox="1"/>
              <p:nvPr/>
            </p:nvSpPr>
            <p:spPr>
              <a:xfrm>
                <a:off x="3476369" y="4610856"/>
                <a:ext cx="525144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E85A52-3F5F-5529-516E-685E63B83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369" y="4610856"/>
                <a:ext cx="525144" cy="207749"/>
              </a:xfrm>
              <a:prstGeom prst="rect">
                <a:avLst/>
              </a:prstGeom>
              <a:blipFill>
                <a:blip r:embed="rId5"/>
                <a:stretch>
                  <a:fillRect l="-8140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52B5D98-A03A-DCFF-A71A-55D8BEF2671B}"/>
              </a:ext>
            </a:extLst>
          </p:cNvPr>
          <p:cNvSpPr txBox="1"/>
          <p:nvPr/>
        </p:nvSpPr>
        <p:spPr>
          <a:xfrm>
            <a:off x="4637463" y="1565403"/>
            <a:ext cx="463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Lattice/Taylor: try to see it from far away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D46044A-CE9D-0AC8-6D18-7D5B6E559FC4}"/>
                  </a:ext>
                </a:extLst>
              </p:cNvPr>
              <p:cNvSpPr txBox="1"/>
              <p:nvPr/>
            </p:nvSpPr>
            <p:spPr>
              <a:xfrm>
                <a:off x="6084247" y="2546929"/>
                <a:ext cx="1731564" cy="6927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D46044A-CE9D-0AC8-6D18-7D5B6E559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247" y="2546929"/>
                <a:ext cx="1731564" cy="692754"/>
              </a:xfrm>
              <a:prstGeom prst="rect">
                <a:avLst/>
              </a:prstGeom>
              <a:blipFill>
                <a:blip r:embed="rId6"/>
                <a:stretch>
                  <a:fillRect b="-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2911215-33DB-C111-D213-3CFD0DA74927}"/>
              </a:ext>
            </a:extLst>
          </p:cNvPr>
          <p:cNvCxnSpPr>
            <a:cxnSpLocks/>
          </p:cNvCxnSpPr>
          <p:nvPr/>
        </p:nvCxnSpPr>
        <p:spPr>
          <a:xfrm flipH="1">
            <a:off x="4572000" y="1641030"/>
            <a:ext cx="22860" cy="38953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CDB1E9C-4EF6-1268-04B9-FBB614E33B49}"/>
              </a:ext>
            </a:extLst>
          </p:cNvPr>
          <p:cNvSpPr txBox="1"/>
          <p:nvPr/>
        </p:nvSpPr>
        <p:spPr>
          <a:xfrm>
            <a:off x="1511724" y="5230726"/>
            <a:ext cx="180498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Picture from </a:t>
            </a:r>
            <a:r>
              <a:rPr lang="en-US" sz="1350" dirty="0">
                <a:hlinkClick r:id="rId7"/>
              </a:rPr>
              <a:t>Wikipedia</a:t>
            </a:r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811C59-107F-8123-0C60-9AB1BACBE6EA}"/>
              </a:ext>
            </a:extLst>
          </p:cNvPr>
          <p:cNvSpPr txBox="1"/>
          <p:nvPr/>
        </p:nvSpPr>
        <p:spPr>
          <a:xfrm>
            <a:off x="5050781" y="3429000"/>
            <a:ext cx="40155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as large n as possible…</a:t>
            </a:r>
          </a:p>
          <a:p>
            <a:endParaRPr lang="en-US" dirty="0"/>
          </a:p>
          <a:p>
            <a:r>
              <a:rPr lang="en-US" dirty="0"/>
              <a:t>To hopefully see a divergence…</a:t>
            </a:r>
          </a:p>
          <a:p>
            <a:endParaRPr lang="en-US" dirty="0"/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 order known since 2012</a:t>
            </a:r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order known since 2015</a:t>
            </a:r>
          </a:p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order</a:t>
            </a:r>
            <a:r>
              <a:rPr lang="hu-HU" dirty="0"/>
              <a:t> </a:t>
            </a:r>
            <a:r>
              <a:rPr lang="hu-HU" dirty="0" err="1"/>
              <a:t>only</a:t>
            </a:r>
            <a:r>
              <a:rPr lang="hu-HU" dirty="0"/>
              <a:t> </a:t>
            </a:r>
            <a:r>
              <a:rPr lang="hu-HU" dirty="0" err="1"/>
              <a:t>now</a:t>
            </a:r>
            <a:r>
              <a:rPr lang="hu-HU" dirty="0"/>
              <a:t> (2024) </a:t>
            </a:r>
            <a:r>
              <a:rPr lang="hu-HU" dirty="0" err="1"/>
              <a:t>getting</a:t>
            </a:r>
            <a:r>
              <a:rPr lang="hu-HU" dirty="0"/>
              <a:t> </a:t>
            </a:r>
            <a:r>
              <a:rPr lang="hu-HU" dirty="0" err="1"/>
              <a:t>clean</a:t>
            </a:r>
            <a:endParaRPr lang="hu-HU" dirty="0"/>
          </a:p>
          <a:p>
            <a:r>
              <a:rPr lang="hu-HU" dirty="0"/>
              <a:t>8</a:t>
            </a:r>
            <a:r>
              <a:rPr lang="en-US" baseline="30000" dirty="0" err="1"/>
              <a:t>th</a:t>
            </a:r>
            <a:r>
              <a:rPr lang="hu-HU" dirty="0"/>
              <a:t> </a:t>
            </a:r>
            <a:r>
              <a:rPr lang="hu-HU" dirty="0" err="1"/>
              <a:t>maybe</a:t>
            </a:r>
            <a:r>
              <a:rPr lang="hu-HU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98796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34D97-733D-9E5E-6B10-034326BB3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563" y="337833"/>
            <a:ext cx="7543800" cy="595539"/>
          </a:xfrm>
        </p:spPr>
        <p:txBody>
          <a:bodyPr>
            <a:normAutofit fontScale="90000"/>
          </a:bodyPr>
          <a:lstStyle/>
          <a:p>
            <a:r>
              <a:rPr lang="en-US" dirty="0"/>
              <a:t>Is this even possible?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770F5-288D-DE75-2FD9-DF895059A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Attila Pásztor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92C4F-64E7-FE7A-F434-2853172E1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LATTICE QCD AT NON-ZERO BARYON DENSITY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668D0-8DC2-DF5A-7DA1-98A90A449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A5623A7-BF0D-CF1C-BC46-31866F89ECBB}"/>
                  </a:ext>
                </a:extLst>
              </p:cNvPr>
              <p:cNvSpPr txBox="1"/>
              <p:nvPr/>
            </p:nvSpPr>
            <p:spPr>
              <a:xfrm>
                <a:off x="447675" y="1055879"/>
                <a:ext cx="9182100" cy="3347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50" b="1" u="sng" dirty="0"/>
                  <a:t>A case study: pion condensation</a:t>
                </a:r>
                <a:r>
                  <a:rPr lang="en-US" sz="1650" b="1" dirty="0"/>
                  <a:t> </a:t>
                </a:r>
                <a:r>
                  <a:rPr lang="en-US" sz="1650" dirty="0">
                    <a:hlinkClick r:id="rId2"/>
                  </a:rPr>
                  <a:t>[Wuppertal-Budapest, </a:t>
                </a:r>
                <a:r>
                  <a:rPr lang="hu-HU" sz="1650" dirty="0">
                    <a:hlinkClick r:id="rId2"/>
                  </a:rPr>
                  <a:t>PRD109 (2024)</a:t>
                </a:r>
                <a:r>
                  <a:rPr lang="en-US" sz="1650" dirty="0">
                    <a:hlinkClick r:id="rId2"/>
                  </a:rPr>
                  <a:t>]</a:t>
                </a:r>
                <a:endParaRPr lang="en-US" sz="1650" b="1" u="sng" dirty="0"/>
              </a:p>
              <a:p>
                <a:pPr marL="257162" indent="-257162">
                  <a:buFontTx/>
                  <a:buChar char="-"/>
                </a:pPr>
                <a:r>
                  <a:rPr lang="en-US" sz="1700" dirty="0"/>
                  <a:t>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700" dirty="0"/>
                  <a:t>, introduce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sz="1700" dirty="0"/>
                  <a:t> (prefers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1700" dirty="0"/>
                  <a:t>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700" dirty="0"/>
                  <a:t>)</a:t>
                </a:r>
              </a:p>
              <a:p>
                <a:pPr marL="257162" indent="-257162">
                  <a:buFontTx/>
                  <a:buChar char="-"/>
                </a:pPr>
                <a:r>
                  <a:rPr lang="en-US" sz="1700" dirty="0"/>
                  <a:t>Second order transition at low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7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sz="1700" i="1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sz="1700" i="1">
                        <a:latin typeface="Cambria Math" panose="02040503050406030204" pitchFamily="18" charset="0"/>
                      </a:rPr>
                      <m:t>/2≈70</m:t>
                    </m:r>
                    <m:r>
                      <m:rPr>
                        <m:sty m:val="p"/>
                      </m:rPr>
                      <a:rPr lang="en-US" sz="170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US" sz="1700" dirty="0">
                    <a:hlinkClick r:id="rId3"/>
                  </a:rPr>
                  <a:t>[Son, </a:t>
                </a:r>
                <a:r>
                  <a:rPr lang="en-US" sz="1700" dirty="0" err="1">
                    <a:hlinkClick r:id="rId3"/>
                  </a:rPr>
                  <a:t>Stephanov</a:t>
                </a:r>
                <a:r>
                  <a:rPr lang="en-US" sz="1700" dirty="0">
                    <a:hlinkClick r:id="rId3"/>
                  </a:rPr>
                  <a:t>, PRL (2001)]</a:t>
                </a:r>
                <a:endParaRPr lang="en-US" sz="1700" dirty="0"/>
              </a:p>
              <a:p>
                <a:endParaRPr lang="en-US" sz="1350" dirty="0"/>
              </a:p>
              <a:p>
                <a:endParaRPr lang="en-US" sz="1350" dirty="0"/>
              </a:p>
              <a:p>
                <a:endParaRPr lang="en-US" sz="1350" dirty="0"/>
              </a:p>
              <a:p>
                <a:endParaRPr lang="en-US" sz="1350" dirty="0"/>
              </a:p>
              <a:p>
                <a:endParaRPr lang="en-US" sz="1350" dirty="0"/>
              </a:p>
              <a:p>
                <a:endParaRPr lang="en-US" sz="1350" dirty="0"/>
              </a:p>
              <a:p>
                <a:endParaRPr lang="en-US" sz="1350" dirty="0"/>
              </a:p>
              <a:p>
                <a:endParaRPr lang="en-US" sz="1350" dirty="0"/>
              </a:p>
              <a:p>
                <a:endParaRPr lang="en-US" sz="1350" dirty="0"/>
              </a:p>
              <a:p>
                <a:endParaRPr lang="en-US" sz="1350" dirty="0"/>
              </a:p>
              <a:p>
                <a:endParaRPr lang="en-US" sz="1350" dirty="0"/>
              </a:p>
              <a:p>
                <a:r>
                  <a:rPr lang="en-US" sz="1350" dirty="0"/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A5623A7-BF0D-CF1C-BC46-31866F89E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5" y="1055879"/>
                <a:ext cx="9182100" cy="3347070"/>
              </a:xfrm>
              <a:prstGeom prst="rect">
                <a:avLst/>
              </a:prstGeom>
              <a:blipFill>
                <a:blip r:embed="rId4"/>
                <a:stretch>
                  <a:fillRect l="-398" t="-54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83BB78F9-6ECD-C497-8A09-8E5C7ACD7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8009" y="1945808"/>
            <a:ext cx="4088997" cy="28263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E1F6DAC-13C2-D945-C13B-3BE29E8CB0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994" y="1898206"/>
            <a:ext cx="4359305" cy="30034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21BC15-6A6A-1DE3-C580-8E467A6F6C17}"/>
                  </a:ext>
                </a:extLst>
              </p:cNvPr>
              <p:cNvSpPr txBox="1"/>
              <p:nvPr/>
            </p:nvSpPr>
            <p:spPr>
              <a:xfrm>
                <a:off x="47623" y="5026908"/>
                <a:ext cx="9772651" cy="9694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900" dirty="0"/>
                  <a:t>Eventually finds the correct value. 6</a:t>
                </a:r>
                <a:r>
                  <a:rPr lang="en-US" sz="1900" baseline="30000" dirty="0"/>
                  <a:t>th</a:t>
                </a:r>
                <a:r>
                  <a:rPr lang="en-US" sz="1900" dirty="0"/>
                  <a:t> order gives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170</m:t>
                    </m:r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MeV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≫70</m:t>
                    </m:r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endParaRPr lang="hu-HU" sz="1900" dirty="0"/>
              </a:p>
              <a:p>
                <a:endParaRPr lang="en-US" sz="1900" dirty="0"/>
              </a:p>
              <a:p>
                <a:r>
                  <a:rPr lang="en-US" sz="1900" dirty="0"/>
                  <a:t>Warning: the ratio estimator is not always applicable </a:t>
                </a:r>
                <a:r>
                  <a:rPr lang="en-US" sz="1900" dirty="0">
                    <a:hlinkClick r:id="rId7"/>
                  </a:rPr>
                  <a:t>[Giordano &amp; Pásztor, PRD99(2019)]</a:t>
                </a:r>
                <a:endParaRPr lang="en-US" sz="19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21BC15-6A6A-1DE3-C580-8E467A6F6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3" y="5026908"/>
                <a:ext cx="9772651" cy="969496"/>
              </a:xfrm>
              <a:prstGeom prst="rect">
                <a:avLst/>
              </a:prstGeom>
              <a:blipFill>
                <a:blip r:embed="rId8"/>
                <a:stretch>
                  <a:fillRect l="-624" t="-3145" b="-1006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2912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0B06A47-6FAC-46EF-C23F-A5ECA784D692}"/>
                  </a:ext>
                </a:extLst>
              </p:cNvPr>
              <p:cNvSpPr/>
              <p:nvPr/>
            </p:nvSpPr>
            <p:spPr>
              <a:xfrm>
                <a:off x="1900237" y="1691482"/>
                <a:ext cx="5579268" cy="9532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>
                    <a:solidFill>
                      <a:schemeClr val="tx1"/>
                    </a:solidFill>
                  </a:rPr>
                  <a:t>Hadron resonance gas (HRG) model</a:t>
                </a:r>
              </a:p>
              <a:p>
                <a:pPr algn="ctr"/>
                <a:r>
                  <a:rPr lang="en-US" sz="225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𝑄𝐶𝐷</m:t>
                        </m:r>
                      </m:sub>
                    </m:sSub>
                    <m:r>
                      <a:rPr lang="en-US" sz="225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nary>
                      <m:naryPr>
                        <m:chr m:val="∑"/>
                        <m:supHide m:val="on"/>
                        <m:ctrlPr>
                          <a:rPr lang="en-US" sz="22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2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2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b>
                          <m:sup>
                            <m:r>
                              <a:rPr lang="en-US" sz="22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𝑓𝑟𝑒𝑒</m:t>
                            </m:r>
                          </m:sup>
                        </m:sSubSup>
                      </m:e>
                    </m:nary>
                  </m:oMath>
                </a14:m>
                <a:endParaRPr lang="en-US" sz="22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0B06A47-6FAC-46EF-C23F-A5ECA784D6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237" y="1691482"/>
                <a:ext cx="5579268" cy="9532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1305C95A-3E69-B7A9-A206-05D6396C2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563" y="-129552"/>
            <a:ext cx="7543800" cy="1088068"/>
          </a:xfrm>
        </p:spPr>
        <p:txBody>
          <a:bodyPr>
            <a:normAutofit fontScale="90000"/>
          </a:bodyPr>
          <a:lstStyle/>
          <a:p>
            <a:r>
              <a:rPr lang="en-US" dirty="0"/>
              <a:t>The HRG as a non-critical baseline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15881-3D28-AA71-04E3-D89B8EAB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Attila Pásztor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EA7D6-A277-2A27-F298-552BA0F91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LATTICE QCD AT NON-ZERO BARYON DENSITY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1FA8D-32C9-B1DF-1B0D-965E29E4B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01267C-F1B2-772D-0D9D-2D2E1234D086}"/>
              </a:ext>
            </a:extLst>
          </p:cNvPr>
          <p:cNvSpPr txBox="1"/>
          <p:nvPr/>
        </p:nvSpPr>
        <p:spPr>
          <a:xfrm>
            <a:off x="726213" y="2836388"/>
            <a:ext cx="7927316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14303" indent="-214303">
              <a:buFontTx/>
              <a:buChar char="-"/>
            </a:pPr>
            <a:r>
              <a:rPr lang="en-US" sz="2000" dirty="0">
                <a:latin typeface="Calibri (Body)"/>
              </a:rPr>
              <a:t>sum over stable hadrons and resonances</a:t>
            </a:r>
          </a:p>
          <a:p>
            <a:pPr marL="214303" indent="-214303">
              <a:buFontTx/>
              <a:buChar char="-"/>
            </a:pPr>
            <a:r>
              <a:rPr lang="en-US" sz="2000" dirty="0">
                <a:latin typeface="Calibri (Body)"/>
              </a:rPr>
              <a:t>heavy ion phenomenology uses the HRG as a non-critical baseline</a:t>
            </a:r>
          </a:p>
          <a:p>
            <a:pPr algn="r"/>
            <a:r>
              <a:rPr lang="en-US" sz="2000" dirty="0">
                <a:latin typeface="Calibri (Body)"/>
              </a:rPr>
              <a:t>(non-trivial: see, e.g., </a:t>
            </a:r>
            <a:r>
              <a:rPr lang="en-US" sz="2000" dirty="0">
                <a:latin typeface="Calibri (Body)"/>
                <a:hlinkClick r:id="rId3"/>
              </a:rPr>
              <a:t>[Braun-</a:t>
            </a:r>
            <a:r>
              <a:rPr lang="en-US" sz="2000" dirty="0" err="1">
                <a:latin typeface="Calibri (Body)"/>
                <a:hlinkClick r:id="rId3"/>
              </a:rPr>
              <a:t>Munzinger</a:t>
            </a:r>
            <a:r>
              <a:rPr lang="en-US" sz="2000" dirty="0">
                <a:latin typeface="Calibri (Body)"/>
                <a:hlinkClick r:id="rId3"/>
              </a:rPr>
              <a:t> et al, NPA1008(2021)]</a:t>
            </a:r>
            <a:r>
              <a:rPr lang="en-US" sz="2000" dirty="0">
                <a:latin typeface="Calibri (Body)"/>
              </a:rPr>
              <a:t>)</a:t>
            </a:r>
          </a:p>
          <a:p>
            <a:pPr marL="214303" indent="-214303">
              <a:buFontTx/>
              <a:buChar char="-"/>
            </a:pPr>
            <a:r>
              <a:rPr lang="en-US" sz="2000" dirty="0">
                <a:latin typeface="Calibri (Body)"/>
              </a:rPr>
              <a:t>in lattice QCD: can use grand canonical ensemble</a:t>
            </a:r>
          </a:p>
          <a:p>
            <a:pPr marL="214303" indent="-214303">
              <a:buFontTx/>
              <a:buChar char="-"/>
            </a:pPr>
            <a:r>
              <a:rPr lang="en-US" sz="2000" dirty="0">
                <a:latin typeface="Calibri (Body)"/>
              </a:rPr>
              <a:t>minimum goal: establish deviations from HRG (with good quality control!)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48210F-DF86-932A-3E59-719061DC5FE6}"/>
              </a:ext>
            </a:extLst>
          </p:cNvPr>
          <p:cNvSpPr txBox="1"/>
          <p:nvPr/>
        </p:nvSpPr>
        <p:spPr>
          <a:xfrm>
            <a:off x="865563" y="5186696"/>
            <a:ext cx="7976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ARE THE CORRECTIONS TO THE HRG? ARE THEY LARGE?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8CBD9ADC-D81E-CDE7-6CB2-14F1036C2E87}"/>
              </a:ext>
            </a:extLst>
          </p:cNvPr>
          <p:cNvSpPr txBox="1"/>
          <p:nvPr/>
        </p:nvSpPr>
        <p:spPr>
          <a:xfrm>
            <a:off x="718393" y="994195"/>
            <a:ext cx="82711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200" dirty="0" err="1">
                <a:latin typeface="Calibri (Body)"/>
              </a:rPr>
              <a:t>Let</a:t>
            </a:r>
            <a:r>
              <a:rPr lang="hu-HU" sz="2200" dirty="0">
                <a:latin typeface="Calibri (Body)"/>
              </a:rPr>
              <a:t> </a:t>
            </a:r>
            <a:r>
              <a:rPr lang="hu-HU" sz="2200" dirty="0" err="1">
                <a:latin typeface="Calibri (Body)"/>
              </a:rPr>
              <a:t>us</a:t>
            </a:r>
            <a:r>
              <a:rPr lang="hu-HU" sz="2200" dirty="0">
                <a:latin typeface="Calibri (Body)"/>
              </a:rPr>
              <a:t> start in a </a:t>
            </a:r>
            <a:r>
              <a:rPr lang="hu-HU" sz="2200" dirty="0" err="1">
                <a:latin typeface="Calibri (Body)"/>
              </a:rPr>
              <a:t>humble</a:t>
            </a:r>
            <a:r>
              <a:rPr lang="hu-HU" sz="2200" dirty="0">
                <a:latin typeface="Calibri (Body)"/>
              </a:rPr>
              <a:t> </a:t>
            </a:r>
            <a:r>
              <a:rPr lang="hu-HU" sz="2200" dirty="0" err="1">
                <a:latin typeface="Calibri (Body)"/>
              </a:rPr>
              <a:t>way</a:t>
            </a:r>
            <a:r>
              <a:rPr lang="hu-HU" sz="2200" dirty="0">
                <a:latin typeface="Calibri (Body)"/>
              </a:rPr>
              <a:t>, </a:t>
            </a:r>
            <a:r>
              <a:rPr lang="hu-HU" sz="2200" dirty="0" err="1">
                <a:latin typeface="Calibri (Body)"/>
              </a:rPr>
              <a:t>by</a:t>
            </a:r>
            <a:r>
              <a:rPr lang="hu-HU" sz="2200" dirty="0">
                <a:latin typeface="Calibri (Body)"/>
              </a:rPr>
              <a:t> </a:t>
            </a:r>
            <a:r>
              <a:rPr lang="hu-HU" sz="2200" dirty="0" err="1">
                <a:latin typeface="Calibri (Body)"/>
              </a:rPr>
              <a:t>comparing</a:t>
            </a:r>
            <a:r>
              <a:rPr lang="hu-HU" sz="2200" dirty="0">
                <a:latin typeface="Calibri (Body)"/>
              </a:rPr>
              <a:t> </a:t>
            </a:r>
            <a:r>
              <a:rPr lang="hu-HU" sz="2200" dirty="0" err="1">
                <a:latin typeface="Calibri (Body)"/>
              </a:rPr>
              <a:t>with</a:t>
            </a:r>
            <a:r>
              <a:rPr lang="hu-HU" sz="2200" dirty="0">
                <a:latin typeface="Calibri (Body)"/>
              </a:rPr>
              <a:t> a non-</a:t>
            </a:r>
            <a:r>
              <a:rPr lang="hu-HU" sz="2200" dirty="0" err="1">
                <a:latin typeface="Calibri (Body)"/>
              </a:rPr>
              <a:t>critical</a:t>
            </a:r>
            <a:r>
              <a:rPr lang="hu-HU" sz="2200" dirty="0">
                <a:latin typeface="Calibri (Body)"/>
              </a:rPr>
              <a:t> </a:t>
            </a:r>
            <a:r>
              <a:rPr lang="hu-HU" sz="2200" dirty="0" err="1">
                <a:latin typeface="Calibri (Body)"/>
              </a:rPr>
              <a:t>model</a:t>
            </a:r>
            <a:r>
              <a:rPr lang="hu-HU" sz="2200" dirty="0">
                <a:latin typeface="Calibri (Body)"/>
              </a:rPr>
              <a:t>.</a:t>
            </a:r>
            <a:endParaRPr lang="en-US" sz="22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015798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356FB34-D9D1-187E-C24A-FBE757B8C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338" y="3499303"/>
            <a:ext cx="5584808" cy="22730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BAEA6D-34A5-F14F-38FA-3FE8C47B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192" y="339770"/>
            <a:ext cx="7543800" cy="595539"/>
          </a:xfrm>
        </p:spPr>
        <p:txBody>
          <a:bodyPr>
            <a:noAutofit/>
          </a:bodyPr>
          <a:lstStyle/>
          <a:p>
            <a:r>
              <a:rPr lang="en-US" sz="3400" dirty="0"/>
              <a:t>Corrections to the HRG</a:t>
            </a:r>
            <a:r>
              <a:rPr lang="hu-HU" sz="3400" dirty="0"/>
              <a:t> (fugacity </a:t>
            </a:r>
            <a:r>
              <a:rPr lang="hu-HU" sz="3400" dirty="0" err="1"/>
              <a:t>expansion</a:t>
            </a:r>
            <a:r>
              <a:rPr lang="hu-HU" sz="3400" dirty="0"/>
              <a:t>)</a:t>
            </a:r>
            <a:endParaRPr lang="en-US" sz="3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DC00EF-DE82-6096-B636-FA58CB58D7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3850" y="1037223"/>
                <a:ext cx="10040273" cy="337948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  =</m:t>
                    </m:r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𝐵𝑆</m:t>
                        </m:r>
                      </m:sup>
                    </m:sSubSup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𝐵𝑆</m:t>
                        </m:r>
                      </m:sup>
                    </m:sSubSup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cosh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)+</m:t>
                    </m:r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𝐵𝑆</m:t>
                        </m:r>
                      </m:sup>
                    </m:sSubSup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func>
                      <m:func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1400" i="1"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𝐵𝑆</m:t>
                        </m:r>
                      </m:sup>
                    </m:sSubSup>
                    <m:r>
                      <a:rPr lang="en-US" sz="14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) </m:t>
                    </m:r>
                    <m:func>
                      <m:func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+…</m:t>
                        </m:r>
                      </m:e>
                    </m:func>
                  </m:oMath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                             </m:t>
                    </m:r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𝐵𝑆</m:t>
                        </m:r>
                      </m:sup>
                    </m:sSubSup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sinh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)+</m:t>
                    </m:r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𝐵𝑆</m:t>
                        </m:r>
                      </m:sup>
                    </m:sSubSup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func>
                      <m:func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1400" i="1"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𝐵𝑆</m:t>
                        </m:r>
                      </m:sup>
                    </m:sSubSup>
                    <m:r>
                      <a:rPr lang="en-US" sz="14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) </m:t>
                    </m:r>
                    <m:func>
                      <m:func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+…</m:t>
                        </m:r>
                      </m:e>
                    </m:func>
                  </m:oMath>
                </a14:m>
                <a:endParaRPr lang="en-US" sz="14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                             </m:t>
                    </m:r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hu-HU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𝐵𝑆</m:t>
                        </m:r>
                      </m:sup>
                    </m:sSubSup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𝐵𝑆</m:t>
                        </m:r>
                      </m:sup>
                    </m:sSubSup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140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𝑜𝑠h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𝐵𝑆</m:t>
                        </m:r>
                      </m:sup>
                    </m:sSubSup>
                    <m:r>
                      <a:rPr lang="en-US" sz="140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4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140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𝑜𝑠h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acc>
                              <m:accPr>
                                <m:chr m:val="̂"/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sz="1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DC00EF-DE82-6096-B636-FA58CB58D7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3850" y="1037223"/>
                <a:ext cx="10040273" cy="337948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E7A75-1A6D-190F-DC3B-1640F79111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963" y="5726907"/>
            <a:ext cx="1854203" cy="273844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59905-392D-F48A-CD00-1E179604A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LATTICE QCD AT NON-ZERO BARYON DENSITY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D9F70-D1AD-C54B-BAE3-F60AF0C68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llout: Line 10">
                <a:extLst>
                  <a:ext uri="{FF2B5EF4-FFF2-40B4-BE49-F238E27FC236}">
                    <a16:creationId xmlns:a16="http://schemas.microsoft.com/office/drawing/2014/main" id="{0E2D9710-3561-49F7-7213-42D3B309C99A}"/>
                  </a:ext>
                </a:extLst>
              </p:cNvPr>
              <p:cNvSpPr/>
              <p:nvPr/>
            </p:nvSpPr>
            <p:spPr>
              <a:xfrm>
                <a:off x="4814580" y="2417550"/>
                <a:ext cx="500063" cy="471488"/>
              </a:xfrm>
              <a:prstGeom prst="borderCallout1">
                <a:avLst>
                  <a:gd name="adj1" fmla="val -8523"/>
                  <a:gd name="adj2" fmla="val 45953"/>
                  <a:gd name="adj3" fmla="val -69319"/>
                  <a:gd name="adj4" fmla="val 34524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350">
                          <a:latin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1" name="Callout: Line 10">
                <a:extLst>
                  <a:ext uri="{FF2B5EF4-FFF2-40B4-BE49-F238E27FC236}">
                    <a16:creationId xmlns:a16="http://schemas.microsoft.com/office/drawing/2014/main" id="{0E2D9710-3561-49F7-7213-42D3B309C9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580" y="2417550"/>
                <a:ext cx="500063" cy="471488"/>
              </a:xfrm>
              <a:prstGeom prst="borderCallout1">
                <a:avLst>
                  <a:gd name="adj1" fmla="val -8523"/>
                  <a:gd name="adj2" fmla="val 45953"/>
                  <a:gd name="adj3" fmla="val -69319"/>
                  <a:gd name="adj4" fmla="val 34524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76961DD7-CE47-E16C-6D17-F0797A7F31E8}"/>
              </a:ext>
            </a:extLst>
          </p:cNvPr>
          <p:cNvSpPr txBox="1"/>
          <p:nvPr/>
        </p:nvSpPr>
        <p:spPr>
          <a:xfrm>
            <a:off x="5096286" y="5622279"/>
            <a:ext cx="56421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hlinkClick r:id="rId5"/>
              </a:rPr>
              <a:t>[Wuppertal-Budapest, PRD104(2021)]</a:t>
            </a:r>
            <a:endParaRPr lang="en-US" sz="1350" dirty="0"/>
          </a:p>
        </p:txBody>
      </p:sp>
      <p:sp>
        <p:nvSpPr>
          <p:cNvPr id="18" name="Double Brace 17">
            <a:extLst>
              <a:ext uri="{FF2B5EF4-FFF2-40B4-BE49-F238E27FC236}">
                <a16:creationId xmlns:a16="http://schemas.microsoft.com/office/drawing/2014/main" id="{4D5E7A0B-FD9D-2D16-975C-2D59EC906576}"/>
              </a:ext>
            </a:extLst>
          </p:cNvPr>
          <p:cNvSpPr/>
          <p:nvPr/>
        </p:nvSpPr>
        <p:spPr>
          <a:xfrm>
            <a:off x="1805974" y="2153955"/>
            <a:ext cx="4353631" cy="770914"/>
          </a:xfrm>
          <a:prstGeom prst="bracePair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Double Brace 18">
            <a:extLst>
              <a:ext uri="{FF2B5EF4-FFF2-40B4-BE49-F238E27FC236}">
                <a16:creationId xmlns:a16="http://schemas.microsoft.com/office/drawing/2014/main" id="{70EDD9EE-811C-053D-7E7B-67C5AFD74585}"/>
              </a:ext>
            </a:extLst>
          </p:cNvPr>
          <p:cNvSpPr/>
          <p:nvPr/>
        </p:nvSpPr>
        <p:spPr>
          <a:xfrm>
            <a:off x="6431126" y="2159650"/>
            <a:ext cx="2503602" cy="770914"/>
          </a:xfrm>
          <a:prstGeom prst="bracePair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llout: Line 19">
                <a:extLst>
                  <a:ext uri="{FF2B5EF4-FFF2-40B4-BE49-F238E27FC236}">
                    <a16:creationId xmlns:a16="http://schemas.microsoft.com/office/drawing/2014/main" id="{92B959B3-A3CE-4E4D-B600-C3D18FCBAE1C}"/>
                  </a:ext>
                </a:extLst>
              </p:cNvPr>
              <p:cNvSpPr/>
              <p:nvPr/>
            </p:nvSpPr>
            <p:spPr>
              <a:xfrm>
                <a:off x="3329296" y="2417550"/>
                <a:ext cx="500063" cy="471488"/>
              </a:xfrm>
              <a:prstGeom prst="borderCallout1">
                <a:avLst>
                  <a:gd name="adj1" fmla="val -8523"/>
                  <a:gd name="adj2" fmla="val 45953"/>
                  <a:gd name="adj3" fmla="val -69319"/>
                  <a:gd name="adj4" fmla="val 34524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35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0" name="Callout: Line 19">
                <a:extLst>
                  <a:ext uri="{FF2B5EF4-FFF2-40B4-BE49-F238E27FC236}">
                    <a16:creationId xmlns:a16="http://schemas.microsoft.com/office/drawing/2014/main" id="{92B959B3-A3CE-4E4D-B600-C3D18FCBAE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296" y="2417550"/>
                <a:ext cx="500063" cy="471488"/>
              </a:xfrm>
              <a:prstGeom prst="borderCallout1">
                <a:avLst>
                  <a:gd name="adj1" fmla="val -8523"/>
                  <a:gd name="adj2" fmla="val 45953"/>
                  <a:gd name="adj3" fmla="val -69319"/>
                  <a:gd name="adj4" fmla="val 34524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llout: Line 20">
                <a:extLst>
                  <a:ext uri="{FF2B5EF4-FFF2-40B4-BE49-F238E27FC236}">
                    <a16:creationId xmlns:a16="http://schemas.microsoft.com/office/drawing/2014/main" id="{F4EB6218-E818-2D4D-E233-F6431AE59D60}"/>
                  </a:ext>
                </a:extLst>
              </p:cNvPr>
              <p:cNvSpPr/>
              <p:nvPr/>
            </p:nvSpPr>
            <p:spPr>
              <a:xfrm>
                <a:off x="6766099" y="2417550"/>
                <a:ext cx="696983" cy="471488"/>
              </a:xfrm>
              <a:prstGeom prst="borderCallout1">
                <a:avLst>
                  <a:gd name="adj1" fmla="val -8523"/>
                  <a:gd name="adj2" fmla="val 45953"/>
                  <a:gd name="adj3" fmla="val -69319"/>
                  <a:gd name="adj4" fmla="val 34524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35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135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135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1" name="Callout: Line 20">
                <a:extLst>
                  <a:ext uri="{FF2B5EF4-FFF2-40B4-BE49-F238E27FC236}">
                    <a16:creationId xmlns:a16="http://schemas.microsoft.com/office/drawing/2014/main" id="{F4EB6218-E818-2D4D-E233-F6431AE59D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099" y="2417550"/>
                <a:ext cx="696983" cy="471488"/>
              </a:xfrm>
              <a:prstGeom prst="borderCallout1">
                <a:avLst>
                  <a:gd name="adj1" fmla="val -8523"/>
                  <a:gd name="adj2" fmla="val 45953"/>
                  <a:gd name="adj3" fmla="val -69319"/>
                  <a:gd name="adj4" fmla="val 34524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1A5422B-2070-E497-6DC8-1894E6BFFEB2}"/>
                  </a:ext>
                </a:extLst>
              </p:cNvPr>
              <p:cNvSpPr/>
              <p:nvPr/>
            </p:nvSpPr>
            <p:spPr>
              <a:xfrm>
                <a:off x="4335107" y="4112937"/>
                <a:ext cx="672222" cy="269395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1A5422B-2070-E497-6DC8-1894E6BFFE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107" y="4112937"/>
                <a:ext cx="672222" cy="26939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180567A-D1E8-D4C7-9E2E-2983D338E4A7}"/>
                  </a:ext>
                </a:extLst>
              </p:cNvPr>
              <p:cNvSpPr/>
              <p:nvPr/>
            </p:nvSpPr>
            <p:spPr>
              <a:xfrm>
                <a:off x="4335107" y="5133117"/>
                <a:ext cx="672222" cy="286123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1350">
                          <a:latin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180567A-D1E8-D4C7-9E2E-2983D338E4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107" y="5133117"/>
                <a:ext cx="672222" cy="2861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1CD0825-D006-29A4-C6D6-731AEC9E538C}"/>
                  </a:ext>
                </a:extLst>
              </p:cNvPr>
              <p:cNvSpPr/>
              <p:nvPr/>
            </p:nvSpPr>
            <p:spPr>
              <a:xfrm>
                <a:off x="7114595" y="4107083"/>
                <a:ext cx="621506" cy="278606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35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1350">
                          <a:latin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1CD0825-D006-29A4-C6D6-731AEC9E53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595" y="4107083"/>
                <a:ext cx="621506" cy="2786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61C85D-A42B-F9D6-FA9E-093B42104CA2}"/>
                  </a:ext>
                </a:extLst>
              </p:cNvPr>
              <p:cNvSpPr/>
              <p:nvPr/>
            </p:nvSpPr>
            <p:spPr>
              <a:xfrm>
                <a:off x="8137558" y="4112935"/>
                <a:ext cx="621506" cy="278606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1350">
                          <a:latin typeface="Cambria Math" panose="02040503050406030204" pitchFamily="18" charset="0"/>
                        </a:rPr>
                        <m:t>Ξ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61C85D-A42B-F9D6-FA9E-093B42104C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558" y="4112935"/>
                <a:ext cx="621506" cy="27860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FDEBAF6-AE09-EBD6-38E1-00C65BB90844}"/>
                  </a:ext>
                </a:extLst>
              </p:cNvPr>
              <p:cNvSpPr/>
              <p:nvPr/>
            </p:nvSpPr>
            <p:spPr>
              <a:xfrm>
                <a:off x="7114595" y="5140634"/>
                <a:ext cx="621506" cy="278606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/>
                  <a:t>p</a:t>
                </a:r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35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FDEBAF6-AE09-EBD6-38E1-00C65BB908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595" y="5140634"/>
                <a:ext cx="621506" cy="278606"/>
              </a:xfrm>
              <a:prstGeom prst="rect">
                <a:avLst/>
              </a:prstGeom>
              <a:blipFill>
                <a:blip r:embed="rId12"/>
                <a:stretch>
                  <a:fillRect t="-4082" b="-2040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8EC75B80-57BD-A1EE-32B5-F4876207912D}"/>
              </a:ext>
            </a:extLst>
          </p:cNvPr>
          <p:cNvSpPr txBox="1"/>
          <p:nvPr/>
        </p:nvSpPr>
        <p:spPr>
          <a:xfrm>
            <a:off x="65602" y="3603358"/>
            <a:ext cx="39969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Higher order</a:t>
            </a:r>
            <a:r>
              <a:rPr lang="en-US" sz="1600" dirty="0">
                <a:sym typeface="Symbol" panose="05050102010706020507" pitchFamily="18" charset="2"/>
              </a:rPr>
              <a:t>  larger beyond HRG corr.</a:t>
            </a:r>
            <a:endParaRPr lang="en-US" sz="1600" dirty="0"/>
          </a:p>
          <a:p>
            <a:r>
              <a:rPr lang="en-US" sz="1600" b="1" u="sng" dirty="0"/>
              <a:t>S-matrix formalism</a:t>
            </a:r>
            <a:r>
              <a:rPr lang="en-US" sz="1600" b="1" dirty="0"/>
              <a:t> </a:t>
            </a:r>
          </a:p>
          <a:p>
            <a:r>
              <a:rPr lang="en-US" sz="1600" dirty="0">
                <a:hlinkClick r:id="rId13"/>
              </a:rPr>
              <a:t>[</a:t>
            </a:r>
            <a:r>
              <a:rPr lang="en-US" sz="1600" dirty="0" err="1">
                <a:hlinkClick r:id="rId13"/>
              </a:rPr>
              <a:t>Dashen</a:t>
            </a:r>
            <a:r>
              <a:rPr lang="en-US" sz="1600" dirty="0">
                <a:hlinkClick r:id="rId13"/>
              </a:rPr>
              <a:t> et al, PR187 (1969)]</a:t>
            </a:r>
            <a:endParaRPr lang="en-US" sz="1600" dirty="0"/>
          </a:p>
          <a:p>
            <a:r>
              <a:rPr lang="en-US" sz="1600" dirty="0"/>
              <a:t>Repulsive  </a:t>
            </a:r>
            <a:r>
              <a:rPr lang="en-US" sz="1600" dirty="0">
                <a:sym typeface="Symbol" panose="05050102010706020507" pitchFamily="18" charset="2"/>
              </a:rPr>
              <a:t></a:t>
            </a:r>
            <a:r>
              <a:rPr lang="en-US" sz="1600" dirty="0"/>
              <a:t> </a:t>
            </a:r>
            <a:r>
              <a:rPr lang="hu-HU" sz="1600" dirty="0"/>
              <a:t>-</a:t>
            </a:r>
            <a:r>
              <a:rPr lang="en-US" sz="1600" dirty="0"/>
              <a:t> </a:t>
            </a:r>
            <a:r>
              <a:rPr lang="hu-HU" sz="1600" dirty="0" err="1"/>
              <a:t>partial</a:t>
            </a:r>
            <a:r>
              <a:rPr lang="hu-HU" sz="1600" dirty="0"/>
              <a:t> </a:t>
            </a:r>
            <a:r>
              <a:rPr lang="hu-HU" sz="1600" dirty="0" err="1"/>
              <a:t>pressure</a:t>
            </a:r>
            <a:endParaRPr lang="en-US" sz="1600" dirty="0"/>
          </a:p>
          <a:p>
            <a:r>
              <a:rPr lang="en-US" sz="1600" dirty="0"/>
              <a:t>Attractive  </a:t>
            </a:r>
            <a:r>
              <a:rPr lang="en-US" sz="1600" dirty="0">
                <a:sym typeface="Symbol" panose="05050102010706020507" pitchFamily="18" charset="2"/>
              </a:rPr>
              <a:t></a:t>
            </a:r>
            <a:r>
              <a:rPr lang="en-US" sz="1600" dirty="0"/>
              <a:t> </a:t>
            </a:r>
            <a:r>
              <a:rPr lang="hu-HU" sz="1600" dirty="0"/>
              <a:t>+ </a:t>
            </a:r>
            <a:r>
              <a:rPr lang="hu-HU" sz="1600" dirty="0" err="1"/>
              <a:t>partial</a:t>
            </a:r>
            <a:r>
              <a:rPr lang="hu-HU" sz="1600" dirty="0"/>
              <a:t> </a:t>
            </a:r>
            <a:r>
              <a:rPr lang="hu-HU" sz="1600" dirty="0" err="1"/>
              <a:t>pressure</a:t>
            </a:r>
            <a:endParaRPr lang="en-US" sz="1600" dirty="0"/>
          </a:p>
          <a:p>
            <a:r>
              <a:rPr lang="en-US" sz="1600" dirty="0"/>
              <a:t>B=2,3 etc. are </a:t>
            </a:r>
            <a:r>
              <a:rPr lang="en-US" sz="1600" i="1" u="sng" dirty="0"/>
              <a:t>exp. suppressed at low T</a:t>
            </a:r>
          </a:p>
          <a:p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llout: Line 6">
                <a:extLst>
                  <a:ext uri="{FF2B5EF4-FFF2-40B4-BE49-F238E27FC236}">
                    <a16:creationId xmlns:a16="http://schemas.microsoft.com/office/drawing/2014/main" id="{9B797EDA-F5F7-6312-6337-C11FDE3D84DD}"/>
                  </a:ext>
                </a:extLst>
              </p:cNvPr>
              <p:cNvSpPr/>
              <p:nvPr/>
            </p:nvSpPr>
            <p:spPr>
              <a:xfrm>
                <a:off x="1973140" y="2408211"/>
                <a:ext cx="500063" cy="471488"/>
              </a:xfrm>
              <a:prstGeom prst="borderCallout1">
                <a:avLst>
                  <a:gd name="adj1" fmla="val -8523"/>
                  <a:gd name="adj2" fmla="val 45953"/>
                  <a:gd name="adj3" fmla="val -69319"/>
                  <a:gd name="adj4" fmla="val 34524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7" name="Callout: Line 6">
                <a:extLst>
                  <a:ext uri="{FF2B5EF4-FFF2-40B4-BE49-F238E27FC236}">
                    <a16:creationId xmlns:a16="http://schemas.microsoft.com/office/drawing/2014/main" id="{9B797EDA-F5F7-6312-6337-C11FDE3D84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140" y="2408211"/>
                <a:ext cx="500063" cy="471488"/>
              </a:xfrm>
              <a:prstGeom prst="borderCallout1">
                <a:avLst>
                  <a:gd name="adj1" fmla="val -8523"/>
                  <a:gd name="adj2" fmla="val 45953"/>
                  <a:gd name="adj3" fmla="val -69319"/>
                  <a:gd name="adj4" fmla="val 34524"/>
                </a:avLst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zövegdoboz 7">
            <a:extLst>
              <a:ext uri="{FF2B5EF4-FFF2-40B4-BE49-F238E27FC236}">
                <a16:creationId xmlns:a16="http://schemas.microsoft.com/office/drawing/2014/main" id="{2C0D6348-4AC5-432F-1286-A76C13FE6870}"/>
              </a:ext>
            </a:extLst>
          </p:cNvPr>
          <p:cNvSpPr txBox="1"/>
          <p:nvPr/>
        </p:nvSpPr>
        <p:spPr>
          <a:xfrm>
            <a:off x="50807" y="5827426"/>
            <a:ext cx="601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Scale</a:t>
            </a:r>
            <a:r>
              <a:rPr lang="hu-HU" dirty="0"/>
              <a:t> of </a:t>
            </a:r>
            <a:r>
              <a:rPr lang="hu-HU" u="sng" dirty="0" err="1"/>
              <a:t>short-range</a:t>
            </a:r>
            <a:r>
              <a:rPr lang="hu-HU" u="sng" dirty="0"/>
              <a:t> </a:t>
            </a:r>
            <a:r>
              <a:rPr lang="hu-HU" u="sng" dirty="0" err="1"/>
              <a:t>repulsive</a:t>
            </a:r>
            <a:r>
              <a:rPr lang="hu-HU" u="sng" dirty="0"/>
              <a:t> </a:t>
            </a:r>
            <a:r>
              <a:rPr lang="hu-HU" u="sng" dirty="0" err="1"/>
              <a:t>interations</a:t>
            </a:r>
            <a:r>
              <a:rPr lang="hu-HU" dirty="0"/>
              <a:t> is </a:t>
            </a:r>
            <a:r>
              <a:rPr lang="hu-HU" dirty="0" err="1"/>
              <a:t>between</a:t>
            </a:r>
            <a:r>
              <a:rPr lang="hu-HU" dirty="0"/>
              <a:t> </a:t>
            </a:r>
            <a:r>
              <a:rPr lang="hu-HU" u="sng" dirty="0"/>
              <a:t>1-3.5 fm</a:t>
            </a:r>
            <a:r>
              <a:rPr lang="hu-HU" u="sng" baseline="30000" dirty="0"/>
              <a:t>3</a:t>
            </a:r>
          </a:p>
        </p:txBody>
      </p:sp>
      <p:sp>
        <p:nvSpPr>
          <p:cNvPr id="10" name="Dátum helye 3">
            <a:extLst>
              <a:ext uri="{FF2B5EF4-FFF2-40B4-BE49-F238E27FC236}">
                <a16:creationId xmlns:a16="http://schemas.microsoft.com/office/drawing/2014/main" id="{274EA194-EC66-0261-E919-5505DFA9381B}"/>
              </a:ext>
            </a:extLst>
          </p:cNvPr>
          <p:cNvSpPr txBox="1">
            <a:spLocks/>
          </p:cNvSpPr>
          <p:nvPr/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/>
              <a:t>Attila Pásztor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081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F7A881-3655-BE3B-39C3-3C7309551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-532083"/>
            <a:ext cx="7543800" cy="1450757"/>
          </a:xfrm>
        </p:spPr>
        <p:txBody>
          <a:bodyPr/>
          <a:lstStyle/>
          <a:p>
            <a:r>
              <a:rPr lang="hu-HU" dirty="0" err="1"/>
              <a:t>Imaginary</a:t>
            </a:r>
            <a:r>
              <a:rPr lang="hu-HU" dirty="0"/>
              <a:t> </a:t>
            </a:r>
            <a:r>
              <a:rPr lang="hu-HU" dirty="0" err="1"/>
              <a:t>chemical</a:t>
            </a:r>
            <a:r>
              <a:rPr lang="hu-HU" dirty="0"/>
              <a:t> </a:t>
            </a:r>
            <a:r>
              <a:rPr lang="hu-HU" dirty="0" err="1"/>
              <a:t>potential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02C1EEC-F820-8BCD-6CA8-0ED35342D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Attila Pásztor</a:t>
            </a:r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A90B081-0120-A514-BF79-FD1D922FC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LATTICE QCD AT NON-ZERO BARYON DENSITY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6856765-870D-2CC4-92A3-B7BBD4A0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14</a:t>
            </a:fld>
            <a:endParaRPr lang="en-US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D908D546-36B2-3909-2EC6-E9DD1A16F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" y="1065324"/>
            <a:ext cx="9144000" cy="37602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517EA495-D846-639D-3C79-9E4A297A078E}"/>
                  </a:ext>
                </a:extLst>
              </p:cNvPr>
              <p:cNvSpPr txBox="1"/>
              <p:nvPr/>
            </p:nvSpPr>
            <p:spPr>
              <a:xfrm>
                <a:off x="4274387" y="4562396"/>
                <a:ext cx="2246192" cy="5262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𝑍</m:t>
                      </m:r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517EA495-D846-639D-3C79-9E4A297A0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387" y="4562396"/>
                <a:ext cx="2246192" cy="5262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zövegdoboz 9">
            <a:extLst>
              <a:ext uri="{FF2B5EF4-FFF2-40B4-BE49-F238E27FC236}">
                <a16:creationId xmlns:a16="http://schemas.microsoft.com/office/drawing/2014/main" id="{DBA5FE1B-AABC-97C0-5108-ADF78FF0F503}"/>
              </a:ext>
            </a:extLst>
          </p:cNvPr>
          <p:cNvSpPr txBox="1"/>
          <p:nvPr/>
        </p:nvSpPr>
        <p:spPr>
          <a:xfrm>
            <a:off x="1487785" y="4640879"/>
            <a:ext cx="3084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 err="1"/>
              <a:t>Roberge</a:t>
            </a:r>
            <a:r>
              <a:rPr lang="hu-HU" u="sng" dirty="0"/>
              <a:t>-Weiss </a:t>
            </a:r>
            <a:r>
              <a:rPr lang="hu-HU" u="sng" dirty="0" err="1"/>
              <a:t>periodicity</a:t>
            </a:r>
            <a:r>
              <a:rPr lang="hu-HU" u="sng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477D9E7D-BE1F-BD40-6893-421E3FC18CBB}"/>
                  </a:ext>
                </a:extLst>
              </p:cNvPr>
              <p:cNvSpPr txBox="1"/>
              <p:nvPr/>
            </p:nvSpPr>
            <p:spPr>
              <a:xfrm>
                <a:off x="509427" y="5167177"/>
                <a:ext cx="8401915" cy="4854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err="1"/>
                  <a:t>From</a:t>
                </a:r>
                <a:r>
                  <a:rPr lang="hu-HU" dirty="0"/>
                  <a:t>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hu-HU" b="0" i="0" smtClean="0">
                        <a:latin typeface="Cambria Math" panose="02040503050406030204" pitchFamily="18" charset="0"/>
                      </a:rPr>
                      <m:t>Tr</m:t>
                    </m:r>
                    <m:d>
                      <m:d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−(</m:t>
                            </m:r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))/</m:t>
                            </m:r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r>
                  <a:rPr lang="hu-HU" dirty="0"/>
                  <a:t> </a:t>
                </a:r>
                <a:r>
                  <a:rPr lang="hu-HU" dirty="0" err="1"/>
                  <a:t>one</a:t>
                </a:r>
                <a:r>
                  <a:rPr lang="hu-HU" dirty="0"/>
                  <a:t> </a:t>
                </a:r>
                <a:r>
                  <a:rPr lang="hu-HU" dirty="0" err="1"/>
                  <a:t>would</a:t>
                </a:r>
                <a:r>
                  <a:rPr lang="hu-HU" dirty="0"/>
                  <a:t> </a:t>
                </a:r>
                <a:r>
                  <a:rPr lang="hu-HU" dirty="0" err="1"/>
                  <a:t>naively</a:t>
                </a:r>
                <a:r>
                  <a:rPr lang="hu-HU" dirty="0"/>
                  <a:t> </a:t>
                </a:r>
                <a:r>
                  <a:rPr lang="hu-HU" dirty="0" err="1"/>
                  <a:t>expect</a:t>
                </a:r>
                <a:r>
                  <a:rPr lang="hu-HU" dirty="0"/>
                  <a:t> a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hu-HU" dirty="0"/>
                  <a:t> </a:t>
                </a:r>
                <a:r>
                  <a:rPr lang="hu-HU" dirty="0" err="1"/>
                  <a:t>periodicity</a:t>
                </a:r>
                <a:r>
                  <a:rPr lang="hu-HU" dirty="0"/>
                  <a:t>, </a:t>
                </a:r>
                <a:r>
                  <a:rPr lang="hu-HU" dirty="0" err="1"/>
                  <a:t>not</a:t>
                </a:r>
                <a:r>
                  <a:rPr lang="hu-HU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hu-HU" dirty="0"/>
                  <a:t> </a:t>
                </a:r>
              </a:p>
            </p:txBody>
          </p:sp>
        </mc:Choice>
        <mc:Fallback xmlns="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477D9E7D-BE1F-BD40-6893-421E3FC18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27" y="5167177"/>
                <a:ext cx="8401915" cy="485454"/>
              </a:xfrm>
              <a:prstGeom prst="rect">
                <a:avLst/>
              </a:prstGeom>
              <a:blipFill>
                <a:blip r:embed="rId4"/>
                <a:stretch>
                  <a:fillRect l="-653" b="-886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zövegdoboz 11">
            <a:extLst>
              <a:ext uri="{FF2B5EF4-FFF2-40B4-BE49-F238E27FC236}">
                <a16:creationId xmlns:a16="http://schemas.microsoft.com/office/drawing/2014/main" id="{C10BF451-40FA-7B41-D0ED-85F54D9004D7}"/>
              </a:ext>
            </a:extLst>
          </p:cNvPr>
          <p:cNvSpPr txBox="1"/>
          <p:nvPr/>
        </p:nvSpPr>
        <p:spPr>
          <a:xfrm>
            <a:off x="1045386" y="5731114"/>
            <a:ext cx="752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RW </a:t>
            </a:r>
            <a:r>
              <a:rPr lang="hu-HU" dirty="0" err="1"/>
              <a:t>periodicity</a:t>
            </a:r>
            <a:r>
              <a:rPr lang="hu-HU" dirty="0"/>
              <a:t> → in </a:t>
            </a:r>
            <a:r>
              <a:rPr lang="hu-HU" dirty="0" err="1"/>
              <a:t>the</a:t>
            </a:r>
            <a:r>
              <a:rPr lang="hu-HU" dirty="0"/>
              <a:t> fugacity </a:t>
            </a:r>
            <a:r>
              <a:rPr lang="hu-HU" dirty="0" err="1"/>
              <a:t>expansion</a:t>
            </a:r>
            <a:r>
              <a:rPr lang="hu-HU" dirty="0"/>
              <a:t>, </a:t>
            </a:r>
            <a:r>
              <a:rPr lang="hu-HU" dirty="0" err="1"/>
              <a:t>only</a:t>
            </a:r>
            <a:r>
              <a:rPr lang="hu-HU" dirty="0"/>
              <a:t> </a:t>
            </a:r>
            <a:r>
              <a:rPr lang="hu-HU" dirty="0" err="1"/>
              <a:t>terms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integer B </a:t>
            </a:r>
            <a:r>
              <a:rPr lang="hu-HU" dirty="0" err="1"/>
              <a:t>appear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02526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98EFF-2E2D-3ADE-0EE9-859CEDBB6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450"/>
              </a:spcAft>
            </a:pPr>
            <a:r>
              <a:rPr lang="en-US" dirty="0"/>
              <a:t>Attila Pásztor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F8BBD-79AB-1469-96EA-887922365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LATTICE QCD AT NON-ZERO BARYON DENSITY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E7C82-9133-E266-B2D2-4293CC752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450"/>
              </a:spcAft>
            </a:pPr>
            <a:fld id="{A49DFD55-3C28-40EF-9E31-A92D2E4017FF}" type="slidenum">
              <a:rPr lang="en-US" smtClean="0"/>
              <a:pPr>
                <a:spcAft>
                  <a:spcPts val="450"/>
                </a:spcAft>
              </a:pPr>
              <a:t>15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6020FD-6F7E-514B-1320-F0D081D34E49}"/>
              </a:ext>
            </a:extLst>
          </p:cNvPr>
          <p:cNvSpPr txBox="1"/>
          <p:nvPr/>
        </p:nvSpPr>
        <p:spPr>
          <a:xfrm>
            <a:off x="1050594" y="1074989"/>
            <a:ext cx="3163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hlinkClick r:id="rId2" action="ppaction://hlinkfile"/>
              </a:rPr>
              <a:t>[</a:t>
            </a:r>
            <a:r>
              <a:rPr lang="en-US" sz="1200" b="1" u="sng" dirty="0" err="1">
                <a:hlinkClick r:id="rId2" action="ppaction://hlinkfile"/>
              </a:rPr>
              <a:t>Huovinen</a:t>
            </a:r>
            <a:r>
              <a:rPr lang="en-US" sz="1200" b="1" u="sng" dirty="0">
                <a:hlinkClick r:id="rId2" action="ppaction://hlinkfile"/>
              </a:rPr>
              <a:t>, </a:t>
            </a:r>
            <a:r>
              <a:rPr lang="en-US" sz="1200" b="1" u="sng" dirty="0" err="1">
                <a:hlinkClick r:id="rId2" action="ppaction://hlinkfile"/>
              </a:rPr>
              <a:t>Petreczky</a:t>
            </a:r>
            <a:r>
              <a:rPr lang="en-US" sz="1200" b="1" u="sng" dirty="0">
                <a:hlinkClick r:id="rId2" action="ppaction://hlinkfile"/>
              </a:rPr>
              <a:t> PLB777 (2017)]</a:t>
            </a:r>
            <a:endParaRPr lang="en-US" sz="1200" b="1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6D3FF3-5301-F339-BDB1-978971BD5942}"/>
              </a:ext>
            </a:extLst>
          </p:cNvPr>
          <p:cNvSpPr txBox="1"/>
          <p:nvPr/>
        </p:nvSpPr>
        <p:spPr>
          <a:xfrm>
            <a:off x="4929984" y="1074989"/>
            <a:ext cx="2846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u="sng" dirty="0">
                <a:hlinkClick r:id="rId3"/>
              </a:rPr>
              <a:t>[Vovchenko, Pásztor et al, PLB 775 (2017)]</a:t>
            </a:r>
            <a:endParaRPr lang="en-US" sz="1200" b="1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40873F-A9D9-7B4B-76E2-61143D079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282" y="1342655"/>
            <a:ext cx="3959731" cy="27467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115B91-1E65-DAFE-4E52-4CDCF48DA7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777" y="1298253"/>
            <a:ext cx="3661814" cy="2791116"/>
          </a:xfrm>
          <a:prstGeom prst="rect">
            <a:avLst/>
          </a:prstGeom>
        </p:spPr>
      </p:pic>
      <p:sp>
        <p:nvSpPr>
          <p:cNvPr id="11" name="Cím 10">
            <a:extLst>
              <a:ext uri="{FF2B5EF4-FFF2-40B4-BE49-F238E27FC236}">
                <a16:creationId xmlns:a16="http://schemas.microsoft.com/office/drawing/2014/main" id="{27DBC66D-F3F0-2073-9CB9-9E60EAFBA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9" y="-523194"/>
            <a:ext cx="7543800" cy="1450757"/>
          </a:xfrm>
        </p:spPr>
        <p:txBody>
          <a:bodyPr>
            <a:normAutofit/>
          </a:bodyPr>
          <a:lstStyle/>
          <a:p>
            <a:r>
              <a:rPr lang="hu-HU" sz="2900" dirty="0" err="1"/>
              <a:t>Phenomenology</a:t>
            </a:r>
            <a:r>
              <a:rPr lang="hu-HU" sz="2900" dirty="0"/>
              <a:t>: </a:t>
            </a:r>
            <a:r>
              <a:rPr lang="hu-HU" sz="2900" dirty="0" err="1"/>
              <a:t>Short</a:t>
            </a:r>
            <a:r>
              <a:rPr lang="hu-HU" sz="2900" dirty="0"/>
              <a:t> </a:t>
            </a:r>
            <a:r>
              <a:rPr lang="hu-HU" sz="2900" dirty="0" err="1"/>
              <a:t>range</a:t>
            </a:r>
            <a:r>
              <a:rPr lang="hu-HU" sz="2900" dirty="0"/>
              <a:t> </a:t>
            </a:r>
            <a:r>
              <a:rPr lang="hu-HU" sz="2900" dirty="0" err="1"/>
              <a:t>repulsion</a:t>
            </a:r>
            <a:r>
              <a:rPr lang="hu-HU" sz="2900" dirty="0"/>
              <a:t> </a:t>
            </a:r>
            <a:r>
              <a:rPr lang="hu-HU" sz="2900" dirty="0" err="1"/>
              <a:t>dominates</a:t>
            </a:r>
            <a:endParaRPr lang="hu-HU" sz="2900" dirty="0"/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D76C3E82-188B-62D9-C63A-6902299D6325}"/>
              </a:ext>
            </a:extLst>
          </p:cNvPr>
          <p:cNvSpPr txBox="1"/>
          <p:nvPr/>
        </p:nvSpPr>
        <p:spPr>
          <a:xfrm>
            <a:off x="692829" y="4209691"/>
            <a:ext cx="775834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relevant</a:t>
            </a:r>
            <a:r>
              <a:rPr lang="hu-HU" dirty="0"/>
              <a:t> </a:t>
            </a:r>
            <a:r>
              <a:rPr lang="hu-HU" dirty="0" err="1"/>
              <a:t>phase</a:t>
            </a:r>
            <a:r>
              <a:rPr lang="hu-HU" dirty="0"/>
              <a:t> shift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known</a:t>
            </a:r>
            <a:r>
              <a:rPr lang="hu-HU" dirty="0"/>
              <a:t> </a:t>
            </a:r>
            <a:r>
              <a:rPr lang="hu-HU" dirty="0" err="1"/>
              <a:t>experimentally</a:t>
            </a:r>
            <a:r>
              <a:rPr lang="hu-HU" dirty="0"/>
              <a:t>, </a:t>
            </a: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NN is </a:t>
            </a:r>
            <a:r>
              <a:rPr lang="hu-HU" dirty="0" err="1"/>
              <a:t>known</a:t>
            </a:r>
            <a:r>
              <a:rPr lang="hu-HU" dirty="0"/>
              <a:t>, and</a:t>
            </a:r>
          </a:p>
          <a:p>
            <a:r>
              <a:rPr lang="hu-HU" dirty="0" err="1"/>
              <a:t>If</a:t>
            </a:r>
            <a:r>
              <a:rPr lang="hu-HU" dirty="0"/>
              <a:t> </a:t>
            </a:r>
            <a:r>
              <a:rPr lang="hu-HU" dirty="0" err="1"/>
              <a:t>one</a:t>
            </a:r>
            <a:r>
              <a:rPr lang="hu-HU" dirty="0"/>
              <a:t> </a:t>
            </a:r>
            <a:r>
              <a:rPr lang="hu-HU" dirty="0" err="1"/>
              <a:t>substitutes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S-</a:t>
            </a:r>
            <a:r>
              <a:rPr lang="hu-HU" dirty="0" err="1"/>
              <a:t>matrix</a:t>
            </a:r>
            <a:r>
              <a:rPr lang="hu-HU" dirty="0"/>
              <a:t> </a:t>
            </a:r>
            <a:r>
              <a:rPr lang="hu-HU" dirty="0" err="1"/>
              <a:t>formalism</a:t>
            </a:r>
            <a:r>
              <a:rPr lang="hu-HU" dirty="0"/>
              <a:t>, </a:t>
            </a:r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turns</a:t>
            </a:r>
            <a:r>
              <a:rPr lang="hu-HU" dirty="0"/>
              <a:t> out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repulsive</a:t>
            </a:r>
            <a:r>
              <a:rPr lang="hu-HU" dirty="0"/>
              <a:t> </a:t>
            </a:r>
            <a:r>
              <a:rPr lang="hu-HU" dirty="0" err="1"/>
              <a:t>core</a:t>
            </a:r>
            <a:endParaRPr lang="hu-HU" dirty="0"/>
          </a:p>
          <a:p>
            <a:r>
              <a:rPr lang="hu-HU" dirty="0"/>
              <a:t>of </a:t>
            </a:r>
            <a:r>
              <a:rPr lang="hu-HU" dirty="0" err="1"/>
              <a:t>the</a:t>
            </a:r>
            <a:r>
              <a:rPr lang="hu-HU" dirty="0"/>
              <a:t> NN </a:t>
            </a:r>
            <a:r>
              <a:rPr lang="hu-HU" dirty="0" err="1"/>
              <a:t>interaction</a:t>
            </a:r>
            <a:r>
              <a:rPr lang="hu-HU" dirty="0"/>
              <a:t> </a:t>
            </a:r>
            <a:r>
              <a:rPr lang="hu-HU" dirty="0" err="1"/>
              <a:t>dominates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first</a:t>
            </a:r>
            <a:r>
              <a:rPr lang="hu-HU" dirty="0"/>
              <a:t> </a:t>
            </a:r>
            <a:r>
              <a:rPr lang="hu-HU" dirty="0" err="1"/>
              <a:t>correction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HRG.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EA30218C-8D41-2566-4D4C-1D2488E329C4}"/>
              </a:ext>
            </a:extLst>
          </p:cNvPr>
          <p:cNvSpPr txBox="1"/>
          <p:nvPr/>
        </p:nvSpPr>
        <p:spPr>
          <a:xfrm>
            <a:off x="670727" y="5253343"/>
            <a:ext cx="778174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/>
              <a:t>In a </a:t>
            </a:r>
            <a:r>
              <a:rPr lang="hu-HU" dirty="0" err="1"/>
              <a:t>phenomenological</a:t>
            </a:r>
            <a:r>
              <a:rPr lang="hu-HU" dirty="0"/>
              <a:t> </a:t>
            </a:r>
            <a:r>
              <a:rPr lang="hu-HU" dirty="0" err="1"/>
              <a:t>model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includes</a:t>
            </a:r>
            <a:r>
              <a:rPr lang="hu-HU" dirty="0"/>
              <a:t> </a:t>
            </a:r>
            <a:r>
              <a:rPr lang="hu-HU" dirty="0" err="1"/>
              <a:t>both</a:t>
            </a:r>
            <a:r>
              <a:rPr lang="hu-HU" dirty="0"/>
              <a:t> </a:t>
            </a:r>
            <a:r>
              <a:rPr lang="hu-HU" dirty="0" err="1"/>
              <a:t>short</a:t>
            </a:r>
            <a:r>
              <a:rPr lang="hu-HU" dirty="0"/>
              <a:t> </a:t>
            </a:r>
            <a:r>
              <a:rPr lang="hu-HU" dirty="0" err="1"/>
              <a:t>range</a:t>
            </a:r>
            <a:r>
              <a:rPr lang="hu-HU" dirty="0"/>
              <a:t> </a:t>
            </a:r>
            <a:r>
              <a:rPr lang="hu-HU" dirty="0" err="1"/>
              <a:t>repulsion</a:t>
            </a:r>
            <a:r>
              <a:rPr lang="hu-HU" dirty="0"/>
              <a:t> and </a:t>
            </a:r>
            <a:r>
              <a:rPr lang="hu-HU" dirty="0" err="1"/>
              <a:t>long</a:t>
            </a:r>
            <a:r>
              <a:rPr lang="hu-HU" dirty="0"/>
              <a:t> </a:t>
            </a:r>
          </a:p>
          <a:p>
            <a:r>
              <a:rPr lang="hu-HU" dirty="0" err="1"/>
              <a:t>range</a:t>
            </a:r>
            <a:r>
              <a:rPr lang="hu-HU" dirty="0"/>
              <a:t> </a:t>
            </a:r>
            <a:r>
              <a:rPr lang="hu-HU" dirty="0" err="1"/>
              <a:t>attraction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baryons</a:t>
            </a:r>
            <a:r>
              <a:rPr lang="hu-HU" dirty="0"/>
              <a:t>, </a:t>
            </a:r>
            <a:r>
              <a:rPr lang="hu-HU" dirty="0" err="1"/>
              <a:t>it</a:t>
            </a:r>
            <a:r>
              <a:rPr lang="hu-HU" dirty="0"/>
              <a:t> is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short</a:t>
            </a:r>
            <a:r>
              <a:rPr lang="hu-HU" dirty="0"/>
              <a:t> </a:t>
            </a:r>
            <a:r>
              <a:rPr lang="hu-HU" dirty="0" err="1"/>
              <a:t>range</a:t>
            </a:r>
            <a:r>
              <a:rPr lang="hu-HU" dirty="0"/>
              <a:t> </a:t>
            </a:r>
            <a:r>
              <a:rPr lang="hu-HU" dirty="0" err="1"/>
              <a:t>repulsion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dominates</a:t>
            </a:r>
            <a:r>
              <a:rPr lang="hu-HU" dirty="0"/>
              <a:t> </a:t>
            </a:r>
            <a:r>
              <a:rPr lang="hu-HU" dirty="0" err="1"/>
              <a:t>the</a:t>
            </a:r>
            <a:endParaRPr lang="hu-HU" dirty="0"/>
          </a:p>
          <a:p>
            <a:r>
              <a:rPr lang="hu-HU" dirty="0" err="1"/>
              <a:t>first</a:t>
            </a:r>
            <a:r>
              <a:rPr lang="hu-HU" dirty="0"/>
              <a:t> </a:t>
            </a:r>
            <a:r>
              <a:rPr lang="hu-HU" dirty="0" err="1"/>
              <a:t>correction</a:t>
            </a:r>
            <a:r>
              <a:rPr lang="hu-HU" dirty="0"/>
              <a:t>. </a:t>
            </a:r>
          </a:p>
        </p:txBody>
      </p:sp>
      <p:cxnSp>
        <p:nvCxnSpPr>
          <p:cNvPr id="21" name="Összekötő: görbe 20">
            <a:extLst>
              <a:ext uri="{FF2B5EF4-FFF2-40B4-BE49-F238E27FC236}">
                <a16:creationId xmlns:a16="http://schemas.microsoft.com/office/drawing/2014/main" id="{CDBEC797-7CC3-5929-B2DE-32557A7B1F70}"/>
              </a:ext>
            </a:extLst>
          </p:cNvPr>
          <p:cNvCxnSpPr>
            <a:stCxn id="18" idx="1"/>
            <a:endCxn id="8" idx="1"/>
          </p:cNvCxnSpPr>
          <p:nvPr/>
        </p:nvCxnSpPr>
        <p:spPr>
          <a:xfrm rot="10800000" flipH="1">
            <a:off x="692828" y="1213490"/>
            <a:ext cx="357765" cy="3457867"/>
          </a:xfrm>
          <a:prstGeom prst="curvedConnector3">
            <a:avLst>
              <a:gd name="adj1" fmla="val -6389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Összekötő: görbe 22">
            <a:extLst>
              <a:ext uri="{FF2B5EF4-FFF2-40B4-BE49-F238E27FC236}">
                <a16:creationId xmlns:a16="http://schemas.microsoft.com/office/drawing/2014/main" id="{25C2C336-A00D-68E9-E34A-7651C714FCAE}"/>
              </a:ext>
            </a:extLst>
          </p:cNvPr>
          <p:cNvCxnSpPr>
            <a:stCxn id="19" idx="3"/>
            <a:endCxn id="9" idx="3"/>
          </p:cNvCxnSpPr>
          <p:nvPr/>
        </p:nvCxnSpPr>
        <p:spPr>
          <a:xfrm flipH="1" flipV="1">
            <a:off x="7776841" y="1213489"/>
            <a:ext cx="675632" cy="4501519"/>
          </a:xfrm>
          <a:prstGeom prst="curvedConnector3">
            <a:avLst>
              <a:gd name="adj1" fmla="val -3383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9CFAA56F-F3C3-294B-931B-464B7A734B2D}"/>
              </a:ext>
            </a:extLst>
          </p:cNvPr>
          <p:cNvSpPr txBox="1"/>
          <p:nvPr/>
        </p:nvSpPr>
        <p:spPr>
          <a:xfrm>
            <a:off x="2656399" y="2480758"/>
            <a:ext cx="379989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b="1" u="sng" dirty="0" err="1"/>
              <a:t>Important</a:t>
            </a:r>
            <a:r>
              <a:rPr lang="hu-HU" sz="2400" b="1" u="sng" dirty="0"/>
              <a:t> </a:t>
            </a:r>
            <a:r>
              <a:rPr lang="hu-HU" sz="2400" b="1" u="sng" dirty="0" err="1"/>
              <a:t>scale</a:t>
            </a:r>
            <a:r>
              <a:rPr lang="hu-HU" sz="2400" b="1" u="sng" dirty="0"/>
              <a:t>:</a:t>
            </a:r>
            <a:r>
              <a:rPr lang="hu-HU" sz="2400" b="1" dirty="0"/>
              <a:t> 1-3.5fm</a:t>
            </a:r>
            <a:r>
              <a:rPr lang="hu-HU" sz="2400" b="1" baseline="30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6494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C02D0BE-87C3-2FA5-5860-EEE040907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398" y="1835414"/>
            <a:ext cx="4550116" cy="33502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05C95A-3E69-B7A9-A206-05D6396C2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32" y="-140570"/>
            <a:ext cx="7543800" cy="1088068"/>
          </a:xfrm>
        </p:spPr>
        <p:txBody>
          <a:bodyPr>
            <a:normAutofit fontScale="90000"/>
          </a:bodyPr>
          <a:lstStyle/>
          <a:p>
            <a:r>
              <a:rPr lang="en-US" dirty="0"/>
              <a:t>Taylor coefficients of the pressure</a:t>
            </a:r>
          </a:p>
        </p:txBody>
      </p:sp>
      <p:pic>
        <p:nvPicPr>
          <p:cNvPr id="22" name="Content Placeholder 7" descr="A group of graphs with numbers&#10;&#10;Description automatically generated">
            <a:extLst>
              <a:ext uri="{FF2B5EF4-FFF2-40B4-BE49-F238E27FC236}">
                <a16:creationId xmlns:a16="http://schemas.microsoft.com/office/drawing/2014/main" id="{6B09BC0C-9325-E16D-2880-1EB932374A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885" y="1874214"/>
            <a:ext cx="4550116" cy="3272676"/>
          </a:xfrm>
          <a:effectLst>
            <a:softEdge rad="38100"/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15881-3D28-AA71-04E3-D89B8EAB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Attila Pásztor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EA7D6-A277-2A27-F298-552BA0F91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LATTICE QCD AT NON-ZERO BARYON DENSITY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1FA8D-32C9-B1DF-1B0D-965E29E4B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16</a:t>
            </a:fld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A316F2-A71E-1DD1-FD22-2E6391050188}"/>
              </a:ext>
            </a:extLst>
          </p:cNvPr>
          <p:cNvSpPr txBox="1"/>
          <p:nvPr/>
        </p:nvSpPr>
        <p:spPr>
          <a:xfrm>
            <a:off x="111238" y="5411392"/>
            <a:ext cx="4937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libri (Body)"/>
                <a:hlinkClick r:id="rId4"/>
              </a:rPr>
              <a:t>[Wuppertal-Budapest, JHEP (2018)]</a:t>
            </a:r>
            <a:r>
              <a:rPr lang="en-US" b="1" dirty="0">
                <a:latin typeface="Calibri (Body)"/>
              </a:rPr>
              <a:t> </a:t>
            </a:r>
            <a:endParaRPr lang="hu-HU" b="1" dirty="0">
              <a:latin typeface="Calibri (Body)"/>
            </a:endParaRPr>
          </a:p>
          <a:p>
            <a:r>
              <a:rPr lang="en-US" dirty="0">
                <a:latin typeface="Calibri (Body)"/>
                <a:cs typeface="Calibri" panose="020F0502020204030204" pitchFamily="34" charset="0"/>
              </a:rPr>
              <a:t>(</a:t>
            </a:r>
            <a:r>
              <a:rPr lang="da-DK" dirty="0">
                <a:latin typeface="Calibri (Body)"/>
                <a:cs typeface="Calibri" panose="020F0502020204030204" pitchFamily="34" charset="0"/>
              </a:rPr>
              <a:t>LT=4, N</a:t>
            </a:r>
            <a:r>
              <a:rPr lang="da-DK" baseline="-25000" dirty="0">
                <a:latin typeface="Calibri (Body)"/>
                <a:cs typeface="Calibri" panose="020F0502020204030204" pitchFamily="34" charset="0"/>
              </a:rPr>
              <a:t>t</a:t>
            </a:r>
            <a:r>
              <a:rPr lang="da-DK" dirty="0">
                <a:latin typeface="Calibri (Body)"/>
                <a:cs typeface="Calibri" panose="020F0502020204030204" pitchFamily="34" charset="0"/>
              </a:rPr>
              <a:t>=12)</a:t>
            </a:r>
            <a:endParaRPr lang="hu-HU" dirty="0">
              <a:latin typeface="Calibri (Body)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60E74E-0DA0-2AB8-4603-5CBFBC918D2C}"/>
              </a:ext>
            </a:extLst>
          </p:cNvPr>
          <p:cNvSpPr txBox="1"/>
          <p:nvPr/>
        </p:nvSpPr>
        <p:spPr>
          <a:xfrm>
            <a:off x="4844367" y="5411392"/>
            <a:ext cx="45501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hlinkClick r:id="rId5"/>
              </a:rPr>
              <a:t>[</a:t>
            </a:r>
            <a:r>
              <a:rPr lang="en-US" b="1" dirty="0" err="1">
                <a:hlinkClick r:id="rId5"/>
              </a:rPr>
              <a:t>HotQCD</a:t>
            </a:r>
            <a:r>
              <a:rPr lang="en-US" b="1" dirty="0">
                <a:hlinkClick r:id="rId5"/>
              </a:rPr>
              <a:t>, PRD105 (2022)]</a:t>
            </a:r>
            <a:r>
              <a:rPr lang="en-US" b="1" dirty="0"/>
              <a:t> </a:t>
            </a:r>
            <a:endParaRPr lang="hu-HU" b="1" dirty="0"/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LT=4, N</a:t>
            </a:r>
            <a:r>
              <a:rPr lang="da-DK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=6,8,(12))</a:t>
            </a:r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73EBDE-8F3F-B21D-E0C2-721259C92F54}"/>
              </a:ext>
            </a:extLst>
          </p:cNvPr>
          <p:cNvSpPr txBox="1"/>
          <p:nvPr/>
        </p:nvSpPr>
        <p:spPr>
          <a:xfrm>
            <a:off x="822832" y="1504882"/>
            <a:ext cx="3771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From imaginary chemical potential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29791F-0E23-2A2C-BA2D-98AE50F6C2EF}"/>
              </a:ext>
            </a:extLst>
          </p:cNvPr>
          <p:cNvSpPr txBox="1"/>
          <p:nvPr/>
        </p:nvSpPr>
        <p:spPr>
          <a:xfrm>
            <a:off x="5247448" y="1466082"/>
            <a:ext cx="339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From zero chemical potential</a:t>
            </a:r>
          </a:p>
        </p:txBody>
      </p:sp>
    </p:spTree>
    <p:extLst>
      <p:ext uri="{BB962C8B-B14F-4D97-AF65-F5344CB8AC3E}">
        <p14:creationId xmlns:p14="http://schemas.microsoft.com/office/powerpoint/2010/main" val="2134066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5C95A-3E69-B7A9-A206-05D6396C2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1" y="-164710"/>
            <a:ext cx="8016369" cy="1088068"/>
          </a:xfrm>
        </p:spPr>
        <p:txBody>
          <a:bodyPr>
            <a:noAutofit/>
          </a:bodyPr>
          <a:lstStyle/>
          <a:p>
            <a:r>
              <a:rPr lang="en-US" sz="4000" dirty="0"/>
              <a:t>6</a:t>
            </a:r>
            <a:r>
              <a:rPr lang="en-US" sz="4000" baseline="30000" dirty="0"/>
              <a:t>th</a:t>
            </a:r>
            <a:r>
              <a:rPr lang="en-US" sz="4000" dirty="0"/>
              <a:t> order: zoom in to see discrepancies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15881-3D28-AA71-04E3-D89B8EAB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Attila Pásztor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EA7D6-A277-2A27-F298-552BA0F91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LATTICE QCD AT NON-ZERO BARYON DENSITY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1FA8D-32C9-B1DF-1B0D-965E29E4B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17</a:t>
            </a:fld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A316F2-A71E-1DD1-FD22-2E6391050188}"/>
              </a:ext>
            </a:extLst>
          </p:cNvPr>
          <p:cNvSpPr txBox="1"/>
          <p:nvPr/>
        </p:nvSpPr>
        <p:spPr>
          <a:xfrm>
            <a:off x="248153" y="4416195"/>
            <a:ext cx="5383856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350" b="1" dirty="0">
              <a:latin typeface="Calibri (Body)"/>
              <a:hlinkClick r:id="rId2"/>
            </a:endParaRPr>
          </a:p>
          <a:p>
            <a:r>
              <a:rPr lang="en-US" b="1" dirty="0">
                <a:latin typeface="Calibri (Body)"/>
                <a:hlinkClick r:id="rId2"/>
              </a:rPr>
              <a:t>[Wuppertal-Budapest, JHEP (2018)]</a:t>
            </a:r>
            <a:r>
              <a:rPr lang="en-US" b="1" dirty="0">
                <a:latin typeface="Calibri (Body)"/>
              </a:rPr>
              <a:t> </a:t>
            </a:r>
            <a:r>
              <a:rPr lang="en-US" b="1" dirty="0">
                <a:latin typeface="Calibri (Body)"/>
                <a:cs typeface="Calibri" panose="020F0502020204030204" pitchFamily="34" charset="0"/>
              </a:rPr>
              <a:t>(</a:t>
            </a:r>
            <a:r>
              <a:rPr lang="da-DK" dirty="0">
                <a:latin typeface="Calibri (Body)"/>
                <a:cs typeface="Calibri" panose="020F0502020204030204" pitchFamily="34" charset="0"/>
              </a:rPr>
              <a:t>LT=4, N</a:t>
            </a:r>
            <a:r>
              <a:rPr lang="da-DK" baseline="-25000" dirty="0">
                <a:latin typeface="Calibri (Body)"/>
                <a:cs typeface="Calibri" panose="020F0502020204030204" pitchFamily="34" charset="0"/>
              </a:rPr>
              <a:t>t</a:t>
            </a:r>
            <a:r>
              <a:rPr lang="da-DK" dirty="0">
                <a:latin typeface="Calibri (Body)"/>
                <a:cs typeface="Calibri" panose="020F0502020204030204" pitchFamily="34" charset="0"/>
              </a:rPr>
              <a:t>=12)</a:t>
            </a:r>
          </a:p>
          <a:p>
            <a:endParaRPr lang="en-US" sz="13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60E74E-0DA0-2AB8-4603-5CBFBC918D2C}"/>
              </a:ext>
            </a:extLst>
          </p:cNvPr>
          <p:cNvSpPr txBox="1"/>
          <p:nvPr/>
        </p:nvSpPr>
        <p:spPr>
          <a:xfrm>
            <a:off x="4944556" y="4416195"/>
            <a:ext cx="429469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350" b="1" dirty="0">
              <a:hlinkClick r:id="rId3"/>
            </a:endParaRPr>
          </a:p>
          <a:p>
            <a:r>
              <a:rPr lang="en-US" b="1" dirty="0">
                <a:hlinkClick r:id="rId3"/>
              </a:rPr>
              <a:t>[</a:t>
            </a:r>
            <a:r>
              <a:rPr lang="en-US" b="1" dirty="0" err="1">
                <a:hlinkClick r:id="rId3"/>
              </a:rPr>
              <a:t>HotQCD</a:t>
            </a:r>
            <a:r>
              <a:rPr lang="en-US" b="1" dirty="0">
                <a:hlinkClick r:id="rId3"/>
              </a:rPr>
              <a:t>, PRD105 (2022)]</a:t>
            </a:r>
            <a:r>
              <a:rPr lang="en-US" b="1" dirty="0"/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LT=4, N</a:t>
            </a:r>
            <a:r>
              <a:rPr lang="da-DK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=8,(12))</a:t>
            </a:r>
            <a:endParaRPr lang="en-US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819725-5A26-FF10-C453-6ED51427BDE6}"/>
              </a:ext>
            </a:extLst>
          </p:cNvPr>
          <p:cNvSpPr txBox="1"/>
          <p:nvPr/>
        </p:nvSpPr>
        <p:spPr>
          <a:xfrm>
            <a:off x="0" y="5120766"/>
            <a:ext cx="9144000" cy="1096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575" b="1" dirty="0"/>
          </a:p>
          <a:p>
            <a:r>
              <a:rPr lang="en-US" b="1" dirty="0"/>
              <a:t>- </a:t>
            </a:r>
            <a:r>
              <a:rPr lang="en-US" b="1" dirty="0" err="1"/>
              <a:t>N</a:t>
            </a:r>
            <a:r>
              <a:rPr lang="en-US" b="1" baseline="-25000" dirty="0" err="1"/>
              <a:t>t</a:t>
            </a:r>
            <a:r>
              <a:rPr lang="en-US" b="1" dirty="0"/>
              <a:t>=12 (left, WB) agrees with the HRG (value, slope) better than </a:t>
            </a:r>
            <a:r>
              <a:rPr lang="en-US" b="1" dirty="0" err="1"/>
              <a:t>N</a:t>
            </a:r>
            <a:r>
              <a:rPr lang="en-US" b="1" baseline="-25000" dirty="0" err="1"/>
              <a:t>t</a:t>
            </a:r>
            <a:r>
              <a:rPr lang="en-US" b="1" dirty="0"/>
              <a:t>=8 (right, </a:t>
            </a:r>
            <a:r>
              <a:rPr lang="en-US" b="1" dirty="0" err="1"/>
              <a:t>HotQCD</a:t>
            </a:r>
            <a:r>
              <a:rPr lang="en-US" b="1" dirty="0"/>
              <a:t>) at low T</a:t>
            </a:r>
          </a:p>
          <a:p>
            <a:r>
              <a:rPr lang="en-US" b="1" dirty="0"/>
              <a:t>- At T=145-155MeV: </a:t>
            </a:r>
            <a:r>
              <a:rPr lang="en-US" b="1" dirty="0" err="1"/>
              <a:t>N</a:t>
            </a:r>
            <a:r>
              <a:rPr lang="en-US" b="1" baseline="-25000" dirty="0" err="1"/>
              <a:t>t</a:t>
            </a:r>
            <a:r>
              <a:rPr lang="en-US" b="1" dirty="0"/>
              <a:t>=12&gt;0 and </a:t>
            </a:r>
            <a:r>
              <a:rPr lang="en-US" b="1" dirty="0" err="1"/>
              <a:t>N</a:t>
            </a:r>
            <a:r>
              <a:rPr lang="en-US" b="1" baseline="-25000" dirty="0" err="1"/>
              <a:t>t</a:t>
            </a:r>
            <a:r>
              <a:rPr lang="en-US" b="1" dirty="0"/>
              <a:t>=8&lt;0</a:t>
            </a:r>
          </a:p>
          <a:p>
            <a:endParaRPr lang="en-US" sz="13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73EBDE-8F3F-B21D-E0C2-721259C92F54}"/>
              </a:ext>
            </a:extLst>
          </p:cNvPr>
          <p:cNvSpPr txBox="1"/>
          <p:nvPr/>
        </p:nvSpPr>
        <p:spPr>
          <a:xfrm>
            <a:off x="822961" y="1223632"/>
            <a:ext cx="378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From imaginary chemical potential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29791F-0E23-2A2C-BA2D-98AE50F6C2EF}"/>
              </a:ext>
            </a:extLst>
          </p:cNvPr>
          <p:cNvSpPr txBox="1"/>
          <p:nvPr/>
        </p:nvSpPr>
        <p:spPr>
          <a:xfrm>
            <a:off x="5007745" y="1223632"/>
            <a:ext cx="3676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From zero chemical potential (Taylor)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0FFB8B-D74F-729C-5AD9-067D9197A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447" y="1587749"/>
            <a:ext cx="4361410" cy="27097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A5CD43-C5AB-0364-DCCD-2D343EC50E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153" y="1592964"/>
            <a:ext cx="4144185" cy="30785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15C07E31-E565-9BAB-BDD0-C67FAA821852}"/>
                  </a:ext>
                </a:extLst>
              </p:cNvPr>
              <p:cNvSpPr txBox="1"/>
              <p:nvPr/>
            </p:nvSpPr>
            <p:spPr>
              <a:xfrm>
                <a:off x="1522167" y="1986706"/>
                <a:ext cx="2484944" cy="15771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2400" b="1" u="sng" dirty="0"/>
                  <a:t>Compromise:</a:t>
                </a:r>
                <a:r>
                  <a:rPr lang="hu-HU" sz="2400" dirty="0"/>
                  <a:t> no </a:t>
                </a:r>
              </a:p>
              <a:p>
                <a:pPr algn="ctr"/>
                <a:r>
                  <a:rPr lang="hu-HU" sz="2400" dirty="0" err="1"/>
                  <a:t>direct</a:t>
                </a:r>
                <a:r>
                  <a:rPr lang="hu-HU" sz="2400" dirty="0"/>
                  <a:t> </a:t>
                </a:r>
                <a:r>
                  <a:rPr lang="hu-HU" sz="2400" dirty="0" err="1"/>
                  <a:t>evaluation</a:t>
                </a:r>
                <a:r>
                  <a:rPr lang="hu-HU" sz="2400" dirty="0"/>
                  <a:t> </a:t>
                </a:r>
              </a:p>
              <a:p>
                <a:pPr algn="ctr"/>
                <a:r>
                  <a:rPr lang="hu-HU" sz="2400" dirty="0"/>
                  <a:t>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</m:oMath>
                </a14:m>
                <a:r>
                  <a:rPr lang="hu-HU" sz="2400" dirty="0"/>
                  <a:t>, </a:t>
                </a:r>
                <a:r>
                  <a:rPr lang="hu-HU" sz="2400" dirty="0" err="1"/>
                  <a:t>only</a:t>
                </a:r>
                <a:r>
                  <a:rPr lang="hu-HU" sz="2400" dirty="0"/>
                  <a:t> a fit </a:t>
                </a:r>
              </a:p>
              <a:p>
                <a:pPr algn="ctr"/>
                <a:r>
                  <a:rPr lang="hu-HU" sz="2400" dirty="0" err="1"/>
                  <a:t>to</a:t>
                </a:r>
                <a:r>
                  <a:rPr lang="hu-HU" sz="2400" dirty="0"/>
                  <a:t> </a:t>
                </a:r>
                <a:r>
                  <a:rPr lang="hu-HU" sz="2400" dirty="0" err="1"/>
                  <a:t>imaginary</a:t>
                </a:r>
                <a:r>
                  <a:rPr lang="hu-HU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hu-HU" sz="2400" dirty="0"/>
                  <a:t> </a:t>
                </a:r>
                <a:endParaRPr lang="hu-HU" sz="2400" b="1" baseline="30000" dirty="0"/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15C07E31-E565-9BAB-BDD0-C67FAA821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167" y="1986706"/>
                <a:ext cx="2484944" cy="1577163"/>
              </a:xfrm>
              <a:prstGeom prst="rect">
                <a:avLst/>
              </a:prstGeom>
              <a:blipFill>
                <a:blip r:embed="rId6"/>
                <a:stretch>
                  <a:fillRect t="-3089" r="-2211" b="-77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91E964F5-8AC5-F062-F10A-865E339E6658}"/>
                  </a:ext>
                </a:extLst>
              </p:cNvPr>
              <p:cNvSpPr txBox="1"/>
              <p:nvPr/>
            </p:nvSpPr>
            <p:spPr>
              <a:xfrm>
                <a:off x="5318125" y="2042228"/>
                <a:ext cx="2484944" cy="156966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2400" b="1" u="sng" dirty="0"/>
                  <a:t>Compromise:</a:t>
                </a:r>
                <a:r>
                  <a:rPr lang="hu-HU" sz="2400" dirty="0"/>
                  <a:t> </a:t>
                </a:r>
                <a:r>
                  <a:rPr lang="hu-HU" sz="2400" dirty="0" err="1"/>
                  <a:t>lattice</a:t>
                </a:r>
                <a:r>
                  <a:rPr lang="hu-HU" sz="2400" dirty="0"/>
                  <a:t> </a:t>
                </a:r>
                <a:r>
                  <a:rPr lang="hu-HU" sz="2400" dirty="0" err="1"/>
                  <a:t>definition</a:t>
                </a:r>
                <a:r>
                  <a:rPr lang="hu-HU" sz="24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hu-HU" sz="2400" dirty="0"/>
                  <a:t> </a:t>
                </a:r>
                <a:r>
                  <a:rPr lang="hu-HU" sz="2400" dirty="0" err="1"/>
                  <a:t>breaks</a:t>
                </a:r>
                <a:r>
                  <a:rPr lang="hu-HU" sz="2400" dirty="0"/>
                  <a:t> RW</a:t>
                </a:r>
              </a:p>
              <a:p>
                <a:pPr algn="ctr"/>
                <a:r>
                  <a:rPr lang="hu-HU" sz="2400" dirty="0" err="1"/>
                  <a:t>periodicity</a:t>
                </a:r>
                <a:endParaRPr lang="hu-HU" sz="2400" dirty="0"/>
              </a:p>
            </p:txBody>
          </p:sp>
        </mc:Choice>
        <mc:Fallback xmlns="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91E964F5-8AC5-F062-F10A-865E339E6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125" y="2042228"/>
                <a:ext cx="2484944" cy="1569660"/>
              </a:xfrm>
              <a:prstGeom prst="rect">
                <a:avLst/>
              </a:prstGeom>
              <a:blipFill>
                <a:blip r:embed="rId7"/>
                <a:stretch>
                  <a:fillRect t="-3101" b="-775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136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B7A26-7FE2-402A-D616-EBCB72AFA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1" y="321908"/>
            <a:ext cx="7543800" cy="595539"/>
          </a:xfrm>
        </p:spPr>
        <p:txBody>
          <a:bodyPr>
            <a:normAutofit fontScale="90000"/>
          </a:bodyPr>
          <a:lstStyle/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order </a:t>
            </a:r>
            <a:r>
              <a:rPr lang="en-US" dirty="0" err="1"/>
              <a:t>order</a:t>
            </a:r>
            <a:r>
              <a:rPr lang="en-US" dirty="0"/>
              <a:t>: new dataset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2786C-92A5-5CF4-489C-5317D8979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Attila Pásztor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9901A-B5FC-AF0D-2052-E2D279563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LATTICE QCD AT NON-ZERO BARYON DENSITY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201EA-8B5F-1F76-F6A3-0458A3907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3B645C-D01B-9861-BFA2-F716BF215992}"/>
                  </a:ext>
                </a:extLst>
              </p:cNvPr>
              <p:cNvSpPr txBox="1"/>
              <p:nvPr/>
            </p:nvSpPr>
            <p:spPr>
              <a:xfrm>
                <a:off x="4690483" y="1732178"/>
                <a:ext cx="4523623" cy="4660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New dataset:</a:t>
                </a:r>
              </a:p>
              <a:p>
                <a:r>
                  <a:rPr lang="en-US" sz="1600" dirty="0"/>
                  <a:t>Taylor, LT=2, continuum </a:t>
                </a:r>
                <a:endParaRPr lang="hu-HU" sz="1600" dirty="0"/>
              </a:p>
              <a:p>
                <a:r>
                  <a:rPr lang="hu-HU" sz="1600" dirty="0"/>
                  <a:t>N</a:t>
                </a:r>
                <a:r>
                  <a:rPr lang="en-US" sz="1600" dirty="0" err="1"/>
                  <a:t>ew</a:t>
                </a:r>
                <a:r>
                  <a:rPr lang="en-US" sz="1600" dirty="0"/>
                  <a:t> discretization</a:t>
                </a:r>
                <a:r>
                  <a:rPr lang="hu-HU" sz="1600" dirty="0"/>
                  <a:t>: </a:t>
                </a:r>
                <a:r>
                  <a:rPr lang="hu-HU" sz="1600" b="1" dirty="0" err="1"/>
                  <a:t>much</a:t>
                </a:r>
                <a:r>
                  <a:rPr lang="hu-HU" sz="1600" dirty="0"/>
                  <a:t> </a:t>
                </a:r>
                <a:r>
                  <a:rPr lang="hu-HU" sz="1600" dirty="0" err="1"/>
                  <a:t>improved</a:t>
                </a:r>
                <a:r>
                  <a:rPr lang="hu-HU" sz="1600" dirty="0"/>
                  <a:t> </a:t>
                </a:r>
                <a:r>
                  <a:rPr lang="hu-HU" sz="1600" dirty="0" err="1"/>
                  <a:t>cut-off</a:t>
                </a:r>
                <a:r>
                  <a:rPr lang="hu-HU" sz="1600" dirty="0"/>
                  <a:t> </a:t>
                </a:r>
                <a:r>
                  <a:rPr lang="hu-HU" sz="1600" dirty="0" err="1"/>
                  <a:t>effects</a:t>
                </a:r>
                <a:endParaRPr lang="en-US" sz="1600" dirty="0"/>
              </a:p>
              <a:p>
                <a:endParaRPr lang="hu-HU" sz="1600" b="1" dirty="0"/>
              </a:p>
              <a:p>
                <a:endParaRPr lang="en-US" sz="1600" b="1" dirty="0"/>
              </a:p>
              <a:p>
                <a:r>
                  <a:rPr lang="en-US" sz="1600" b="1" dirty="0"/>
                  <a:t>Lower T: cut-off effects dominate</a:t>
                </a:r>
              </a:p>
              <a:p>
                <a:r>
                  <a:rPr lang="en-US" sz="1600" dirty="0"/>
                  <a:t>S</a:t>
                </a:r>
                <a:r>
                  <a:rPr lang="en-US" sz="1600" dirty="0">
                    <a:sym typeface="Symbol" panose="05050102010706020507" pitchFamily="18" charset="2"/>
                  </a:rPr>
                  <a:t>maller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𝑇</m:t>
                    </m:r>
                  </m:oMath>
                </a14:m>
                <a:r>
                  <a:rPr lang="en-US" sz="1600" dirty="0">
                    <a:sym typeface="Symbol" panose="05050102010706020507" pitchFamily="18" charset="2"/>
                  </a:rPr>
                  <a:t> means larger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</m:t>
                    </m:r>
                  </m:oMath>
                </a14:m>
                <a:r>
                  <a:rPr lang="en-US" sz="1600" dirty="0">
                    <a:sym typeface="Symbol" panose="05050102010706020507" pitchFamily="18" charset="2"/>
                  </a:rPr>
                  <a:t> for 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𝑁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</m:sub>
                    </m:sSub>
                  </m:oMath>
                </a14:m>
                <a:endParaRPr lang="en-US" sz="1600" dirty="0"/>
              </a:p>
              <a:p>
                <a:r>
                  <a:rPr lang="en-US" sz="1600" dirty="0"/>
                  <a:t>5 points at least 1</a:t>
                </a:r>
                <a:r>
                  <a:rPr lang="en-US" sz="1600" dirty="0">
                    <a:sym typeface="Symbol" panose="05050102010706020507" pitchFamily="18" charset="2"/>
                  </a:rPr>
                  <a:t> below</a:t>
                </a:r>
                <a:r>
                  <a:rPr lang="en-US" sz="16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1−0.68</m:t>
                                </m:r>
                              </m:num>
                              <m:den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en-US" sz="1600" dirty="0"/>
              </a:p>
              <a:p>
                <a:endParaRPr lang="en-US" sz="1600" b="1" dirty="0"/>
              </a:p>
              <a:p>
                <a:r>
                  <a:rPr lang="en-US" sz="1600" b="1" dirty="0"/>
                  <a:t>Higher T: finite volume effects dominate</a:t>
                </a:r>
              </a:p>
              <a:p>
                <a:r>
                  <a:rPr lang="en-US" sz="1600" dirty="0"/>
                  <a:t>T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 depends on L</a:t>
                </a:r>
              </a:p>
              <a:p>
                <a:endParaRPr lang="en-US" sz="1500" b="1" dirty="0"/>
              </a:p>
              <a:p>
                <a:endParaRPr lang="en-US" sz="1350" b="1" dirty="0"/>
              </a:p>
              <a:p>
                <a:endParaRPr lang="en-US" sz="1350" b="1" dirty="0"/>
              </a:p>
              <a:p>
                <a:endParaRPr lang="en-US" sz="1350" b="1" dirty="0"/>
              </a:p>
              <a:p>
                <a:endParaRPr lang="en-US" sz="1350" b="1" dirty="0"/>
              </a:p>
              <a:p>
                <a:endParaRPr lang="en-US" sz="1350" b="1" dirty="0"/>
              </a:p>
              <a:p>
                <a:endParaRPr lang="en-US" sz="1350" b="1" dirty="0"/>
              </a:p>
              <a:p>
                <a:pPr marL="214303" indent="-214303">
                  <a:buFontTx/>
                  <a:buChar char="-"/>
                </a:pPr>
                <a:endParaRPr lang="en-US" sz="135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3B645C-D01B-9861-BFA2-F716BF215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483" y="1732178"/>
                <a:ext cx="4523623" cy="4660250"/>
              </a:xfrm>
              <a:prstGeom prst="rect">
                <a:avLst/>
              </a:prstGeom>
              <a:blipFill>
                <a:blip r:embed="rId2"/>
                <a:stretch>
                  <a:fillRect l="-673" t="-39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800F47B5-79D2-3EC2-A7DE-20CA421587D8}"/>
              </a:ext>
            </a:extLst>
          </p:cNvPr>
          <p:cNvSpPr/>
          <p:nvPr/>
        </p:nvSpPr>
        <p:spPr>
          <a:xfrm>
            <a:off x="4690483" y="5017965"/>
            <a:ext cx="4276737" cy="751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350" dirty="0"/>
          </a:p>
          <a:p>
            <a:pPr algn="ctr"/>
            <a:r>
              <a:rPr lang="en-US" sz="1650" b="1" dirty="0">
                <a:solidFill>
                  <a:schemeClr val="tx1"/>
                </a:solidFill>
              </a:rPr>
              <a:t>145MeV</a:t>
            </a:r>
            <a:r>
              <a:rPr lang="hu-HU" sz="1650" b="1" dirty="0">
                <a:solidFill>
                  <a:schemeClr val="tx1"/>
                </a:solidFill>
              </a:rPr>
              <a:t>&lt;T</a:t>
            </a:r>
            <a:r>
              <a:rPr lang="en-US" sz="1650" b="1" dirty="0">
                <a:solidFill>
                  <a:schemeClr val="tx1"/>
                </a:solidFill>
              </a:rPr>
              <a:t>: HRG ≠ LATTICE</a:t>
            </a:r>
          </a:p>
          <a:p>
            <a:pPr algn="ctr"/>
            <a:r>
              <a:rPr lang="hu-HU" sz="1650" b="1" dirty="0">
                <a:solidFill>
                  <a:schemeClr val="tx1"/>
                </a:solidFill>
              </a:rPr>
              <a:t>130MeV&lt;</a:t>
            </a:r>
            <a:r>
              <a:rPr lang="en-US" sz="1650" b="1" dirty="0">
                <a:solidFill>
                  <a:schemeClr val="tx1"/>
                </a:solidFill>
              </a:rPr>
              <a:t>T&lt;145MeV: HRG ≈ LATTICE </a:t>
            </a:r>
          </a:p>
          <a:p>
            <a:pPr algn="ctr"/>
            <a:r>
              <a:rPr lang="en-US" sz="1650" b="1" dirty="0">
                <a:solidFill>
                  <a:schemeClr val="tx1"/>
                </a:solidFill>
              </a:rPr>
              <a:t>(within errors)</a:t>
            </a:r>
          </a:p>
          <a:p>
            <a:endParaRPr lang="en-US" sz="135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F6899C-D8B8-DF34-C906-E7D2B0BA8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0" y="1647894"/>
            <a:ext cx="4614863" cy="330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6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B7A26-7FE2-402A-D616-EBCB72AFA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18989"/>
            <a:ext cx="8117682" cy="595539"/>
          </a:xfrm>
        </p:spPr>
        <p:txBody>
          <a:bodyPr>
            <a:normAutofit fontScale="90000"/>
          </a:bodyPr>
          <a:lstStyle/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and 8</a:t>
            </a:r>
            <a:r>
              <a:rPr lang="en-US" baseline="30000" dirty="0"/>
              <a:t>th</a:t>
            </a:r>
            <a:r>
              <a:rPr lang="en-US" dirty="0"/>
              <a:t> order order: new dataset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2786C-92A5-5CF4-489C-5317D8979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Attila Pásztor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9901A-B5FC-AF0D-2052-E2D279563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LATTICE QCD AT NON-ZERO BARYON DENSITY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201EA-8B5F-1F76-F6A3-0458A3907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19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F6899C-D8B8-DF34-C906-E7D2B0BA8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003" y="1697215"/>
            <a:ext cx="4614863" cy="33067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B2A8E3-FF94-C7E3-F53D-2627D490D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0" y="1760185"/>
            <a:ext cx="4559142" cy="324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29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C9E7F-BC75-2F86-43FA-FEC08D7FE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563" y="-507781"/>
            <a:ext cx="7543800" cy="1450757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D36662-5142-31C0-6A59-AA50B5A8E8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61" y="1150010"/>
                <a:ext cx="8206740" cy="4948865"/>
              </a:xfrm>
            </p:spPr>
            <p:txBody>
              <a:bodyPr>
                <a:noAutofit/>
              </a:bodyPr>
              <a:lstStyle/>
              <a:p>
                <a:endParaRPr lang="en-US" sz="2200" b="1" dirty="0"/>
              </a:p>
              <a:p>
                <a:r>
                  <a:rPr lang="en-US" sz="2200" b="1" dirty="0"/>
                  <a:t>1) QCD in the grand canonical ensemble and the sign problem </a:t>
                </a:r>
              </a:p>
              <a:p>
                <a:pPr marL="0" indent="0">
                  <a:buNone/>
                </a:pPr>
                <a:endParaRPr lang="en-US" sz="2200" b="1" dirty="0"/>
              </a:p>
              <a:p>
                <a:pPr marL="0" indent="0">
                  <a:buNone/>
                </a:pPr>
                <a:r>
                  <a:rPr lang="hu-HU" sz="2200" dirty="0"/>
                  <a:t> 2</a:t>
                </a:r>
                <a:r>
                  <a:rPr lang="en-US" sz="2200" dirty="0"/>
                  <a:t>) </a:t>
                </a:r>
                <a:r>
                  <a:rPr lang="hu-HU" sz="2200" dirty="0" err="1"/>
                  <a:t>Baryon</a:t>
                </a:r>
                <a:r>
                  <a:rPr lang="hu-HU" sz="2200" dirty="0"/>
                  <a:t> </a:t>
                </a:r>
                <a:r>
                  <a:rPr lang="hu-HU" sz="2200" dirty="0" err="1"/>
                  <a:t>number</a:t>
                </a:r>
                <a:r>
                  <a:rPr lang="hu-HU" sz="2200" dirty="0"/>
                  <a:t> </a:t>
                </a:r>
                <a:r>
                  <a:rPr lang="hu-HU" sz="2200" dirty="0" err="1"/>
                  <a:t>fluctuations</a:t>
                </a:r>
                <a:r>
                  <a:rPr lang="hu-HU" sz="2200" dirty="0"/>
                  <a:t> and </a:t>
                </a:r>
                <a:r>
                  <a:rPr lang="hu-HU" sz="2200" dirty="0" err="1"/>
                  <a:t>the</a:t>
                </a:r>
                <a:r>
                  <a:rPr lang="hu-HU" sz="2200" dirty="0"/>
                  <a:t> </a:t>
                </a:r>
                <a:r>
                  <a:rPr lang="hu-HU" sz="2200" dirty="0" err="1"/>
                  <a:t>search</a:t>
                </a:r>
                <a:r>
                  <a:rPr lang="hu-HU" sz="2200" dirty="0"/>
                  <a:t> </a:t>
                </a:r>
                <a:r>
                  <a:rPr lang="hu-HU" sz="2200" dirty="0" err="1"/>
                  <a:t>for</a:t>
                </a:r>
                <a:r>
                  <a:rPr lang="hu-HU" sz="2200" dirty="0"/>
                  <a:t> </a:t>
                </a:r>
                <a:r>
                  <a:rPr lang="hu-HU" sz="2200" dirty="0" err="1"/>
                  <a:t>the</a:t>
                </a:r>
                <a:r>
                  <a:rPr lang="hu-HU" sz="2200" dirty="0"/>
                  <a:t> </a:t>
                </a:r>
                <a:r>
                  <a:rPr lang="hu-HU" sz="2200" dirty="0" err="1"/>
                  <a:t>critical</a:t>
                </a:r>
                <a:r>
                  <a:rPr lang="hu-HU" sz="2200" dirty="0"/>
                  <a:t> </a:t>
                </a:r>
                <a:r>
                  <a:rPr lang="hu-HU" sz="2200" dirty="0" err="1"/>
                  <a:t>endpoint</a:t>
                </a:r>
                <a:endParaRPr lang="en-US" sz="2200" dirty="0"/>
              </a:p>
              <a:p>
                <a:endParaRPr lang="en-US" sz="2200" dirty="0"/>
              </a:p>
              <a:p>
                <a:r>
                  <a:rPr lang="hu-HU" sz="2200" dirty="0"/>
                  <a:t>3</a:t>
                </a:r>
                <a:r>
                  <a:rPr lang="en-US" sz="2200" dirty="0"/>
                  <a:t>) </a:t>
                </a:r>
                <a:r>
                  <a:rPr lang="hu-HU" sz="2200" dirty="0" err="1"/>
                  <a:t>Chiral</a:t>
                </a:r>
                <a:r>
                  <a:rPr lang="hu-HU" sz="2200" dirty="0"/>
                  <a:t> and </a:t>
                </a:r>
                <a:r>
                  <a:rPr lang="hu-HU" sz="2200" dirty="0" err="1"/>
                  <a:t>deconfinement</a:t>
                </a:r>
                <a:r>
                  <a:rPr lang="hu-HU" sz="2200" dirty="0"/>
                  <a:t> </a:t>
                </a:r>
                <a:r>
                  <a:rPr lang="hu-HU" sz="2200" dirty="0" err="1"/>
                  <a:t>aspects</a:t>
                </a:r>
                <a:r>
                  <a:rPr lang="hu-HU" sz="2200" dirty="0"/>
                  <a:t> of QCD </a:t>
                </a:r>
                <a:r>
                  <a:rPr lang="hu-HU" sz="2200" dirty="0" err="1"/>
                  <a:t>at</a:t>
                </a:r>
                <a:r>
                  <a:rPr lang="hu-HU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hu-HU" sz="2200" dirty="0"/>
                  <a:t>&gt;0</a:t>
                </a:r>
              </a:p>
              <a:p>
                <a:endParaRPr lang="hu-HU" sz="2200" dirty="0"/>
              </a:p>
              <a:p>
                <a:r>
                  <a:rPr lang="hu-HU" sz="2200" dirty="0"/>
                  <a:t>4) More </a:t>
                </a:r>
                <a:r>
                  <a:rPr lang="hu-HU" sz="2200" dirty="0" err="1"/>
                  <a:t>direct</a:t>
                </a:r>
                <a:r>
                  <a:rPr lang="hu-HU" sz="2200" dirty="0"/>
                  <a:t> </a:t>
                </a:r>
                <a:r>
                  <a:rPr lang="hu-HU" sz="2200" dirty="0" err="1"/>
                  <a:t>methods</a:t>
                </a:r>
                <a:endParaRPr lang="hu-HU" sz="2200" dirty="0"/>
              </a:p>
              <a:p>
                <a:endParaRPr lang="hu-HU" sz="2200" dirty="0"/>
              </a:p>
              <a:p>
                <a:r>
                  <a:rPr lang="hu-HU" sz="2200" dirty="0"/>
                  <a:t>5) </a:t>
                </a:r>
                <a:r>
                  <a:rPr lang="hu-HU" sz="2200" dirty="0" err="1"/>
                  <a:t>Summary</a:t>
                </a:r>
                <a:r>
                  <a:rPr lang="hu-HU" sz="2200" dirty="0"/>
                  <a:t> and </a:t>
                </a:r>
                <a:r>
                  <a:rPr lang="hu-HU" sz="2200" dirty="0" err="1"/>
                  <a:t>outlook</a:t>
                </a:r>
                <a:endParaRPr lang="hu-HU" sz="2200" dirty="0"/>
              </a:p>
              <a:p>
                <a:endParaRPr lang="hu-HU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D36662-5142-31C0-6A59-AA50B5A8E8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61" y="1150010"/>
                <a:ext cx="8206740" cy="4948865"/>
              </a:xfrm>
              <a:blipFill>
                <a:blip r:embed="rId2"/>
                <a:stretch>
                  <a:fillRect l="-133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CF0AD-6FCA-FE9B-B77E-B6D1F9E40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Attila Pásztor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2B972-C503-64E9-1C05-02DC6C17F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LATTICE QCD AT NON-ZERO BARYON DENSITY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679AC-49CE-5C16-3AEA-1D7D633BC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907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9BF0765-0AD7-34A9-D254-0E1100F2A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563" y="-540290"/>
            <a:ext cx="7543800" cy="1450757"/>
          </a:xfrm>
        </p:spPr>
        <p:txBody>
          <a:bodyPr/>
          <a:lstStyle/>
          <a:p>
            <a:r>
              <a:rPr lang="hu-HU" dirty="0" err="1"/>
              <a:t>How</a:t>
            </a:r>
            <a:r>
              <a:rPr lang="hu-HU" dirty="0"/>
              <a:t> </a:t>
            </a:r>
            <a:r>
              <a:rPr lang="hu-HU" dirty="0" err="1"/>
              <a:t>small</a:t>
            </a:r>
            <a:r>
              <a:rPr lang="hu-HU" dirty="0"/>
              <a:t> is LT=2?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7CB6ECC-8EE5-8C16-7B97-6D779B2A5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112" y="1039164"/>
            <a:ext cx="8364701" cy="5163228"/>
          </a:xfrm>
        </p:spPr>
        <p:txBody>
          <a:bodyPr>
            <a:normAutofit fontScale="92500" lnSpcReduction="20000"/>
          </a:bodyPr>
          <a:lstStyle/>
          <a:p>
            <a:r>
              <a:rPr lang="hu-HU" sz="2600" dirty="0" err="1"/>
              <a:t>We</a:t>
            </a:r>
            <a:r>
              <a:rPr lang="hu-HU" sz="2600" dirty="0"/>
              <a:t> </a:t>
            </a:r>
            <a:r>
              <a:rPr lang="hu-HU" sz="2600" dirty="0" err="1"/>
              <a:t>cannot</a:t>
            </a:r>
            <a:r>
              <a:rPr lang="hu-HU" sz="2600" dirty="0"/>
              <a:t> </a:t>
            </a:r>
            <a:r>
              <a:rPr lang="hu-HU" sz="2600" dirty="0" err="1"/>
              <a:t>know</a:t>
            </a:r>
            <a:r>
              <a:rPr lang="hu-HU" sz="2600" dirty="0"/>
              <a:t> </a:t>
            </a:r>
            <a:r>
              <a:rPr lang="hu-HU" sz="2600" dirty="0" err="1"/>
              <a:t>for</a:t>
            </a:r>
            <a:r>
              <a:rPr lang="hu-HU" sz="2600" dirty="0"/>
              <a:t> </a:t>
            </a:r>
            <a:r>
              <a:rPr lang="hu-HU" sz="2600" dirty="0" err="1"/>
              <a:t>sure</a:t>
            </a:r>
            <a:r>
              <a:rPr lang="hu-HU" sz="2600" dirty="0"/>
              <a:t> </a:t>
            </a:r>
            <a:r>
              <a:rPr lang="hu-HU" sz="2600" dirty="0" err="1"/>
              <a:t>without</a:t>
            </a:r>
            <a:r>
              <a:rPr lang="hu-HU" sz="2600" dirty="0"/>
              <a:t> </a:t>
            </a:r>
            <a:r>
              <a:rPr lang="hu-HU" sz="2600" dirty="0" err="1"/>
              <a:t>simulating</a:t>
            </a:r>
            <a:r>
              <a:rPr lang="hu-HU" sz="2600" dirty="0"/>
              <a:t> </a:t>
            </a:r>
            <a:r>
              <a:rPr lang="hu-HU" sz="2600" dirty="0" err="1"/>
              <a:t>at</a:t>
            </a:r>
            <a:r>
              <a:rPr lang="hu-HU" sz="2600" dirty="0"/>
              <a:t> </a:t>
            </a:r>
            <a:r>
              <a:rPr lang="hu-HU" sz="2600" dirty="0" err="1"/>
              <a:t>larger</a:t>
            </a:r>
            <a:r>
              <a:rPr lang="hu-HU" sz="2600" dirty="0"/>
              <a:t> </a:t>
            </a:r>
            <a:r>
              <a:rPr lang="hu-HU" sz="2600" dirty="0" err="1"/>
              <a:t>volumes</a:t>
            </a:r>
            <a:r>
              <a:rPr lang="hu-HU" sz="2600" dirty="0"/>
              <a:t>. </a:t>
            </a:r>
            <a:r>
              <a:rPr lang="hu-HU" sz="2600" dirty="0" err="1"/>
              <a:t>But</a:t>
            </a:r>
            <a:r>
              <a:rPr lang="hu-HU" sz="2600" dirty="0"/>
              <a:t> </a:t>
            </a:r>
            <a:r>
              <a:rPr lang="hu-HU" sz="2600" dirty="0" err="1"/>
              <a:t>we</a:t>
            </a:r>
            <a:r>
              <a:rPr lang="hu-HU" sz="2600" dirty="0"/>
              <a:t> </a:t>
            </a:r>
            <a:r>
              <a:rPr lang="hu-HU" sz="2600" dirty="0" err="1"/>
              <a:t>can</a:t>
            </a:r>
            <a:r>
              <a:rPr lang="hu-HU" sz="2600" dirty="0"/>
              <a:t> </a:t>
            </a:r>
            <a:r>
              <a:rPr lang="hu-HU" sz="2600" dirty="0" err="1"/>
              <a:t>try</a:t>
            </a:r>
            <a:r>
              <a:rPr lang="hu-HU" sz="2600" dirty="0"/>
              <a:t> </a:t>
            </a:r>
            <a:r>
              <a:rPr lang="hu-HU" sz="2600" dirty="0" err="1"/>
              <a:t>to</a:t>
            </a:r>
            <a:r>
              <a:rPr lang="hu-HU" sz="2600" dirty="0"/>
              <a:t> </a:t>
            </a:r>
            <a:r>
              <a:rPr lang="hu-HU" sz="2600" dirty="0" err="1"/>
              <a:t>guess</a:t>
            </a:r>
            <a:r>
              <a:rPr lang="hu-HU" sz="2600" dirty="0"/>
              <a:t> </a:t>
            </a:r>
            <a:r>
              <a:rPr lang="hu-HU" sz="2600" dirty="0" err="1"/>
              <a:t>based</a:t>
            </a:r>
            <a:r>
              <a:rPr lang="hu-HU" sz="2600" dirty="0"/>
              <a:t> </a:t>
            </a:r>
            <a:r>
              <a:rPr lang="hu-HU" sz="2600" dirty="0" err="1"/>
              <a:t>on</a:t>
            </a:r>
            <a:r>
              <a:rPr lang="hu-HU" sz="2600" dirty="0"/>
              <a:t> </a:t>
            </a:r>
            <a:r>
              <a:rPr lang="hu-HU" sz="2600" dirty="0" err="1"/>
              <a:t>phenomenology</a:t>
            </a:r>
            <a:r>
              <a:rPr lang="hu-HU" sz="2600" dirty="0"/>
              <a:t>. </a:t>
            </a:r>
          </a:p>
          <a:p>
            <a:r>
              <a:rPr lang="hu-HU" sz="2600" b="1" u="sng" dirty="0"/>
              <a:t>T=145MeV</a:t>
            </a:r>
            <a:r>
              <a:rPr lang="hu-HU" sz="2600" dirty="0"/>
              <a:t>   </a:t>
            </a:r>
          </a:p>
          <a:p>
            <a:r>
              <a:rPr lang="hu-HU" sz="2600" dirty="0"/>
              <a:t>       V≈20fm</a:t>
            </a:r>
            <a:r>
              <a:rPr lang="hu-HU" sz="2600" baseline="30000" dirty="0"/>
              <a:t>3</a:t>
            </a:r>
            <a:r>
              <a:rPr lang="hu-HU" sz="2600" dirty="0"/>
              <a:t> ≈ 6-20X(</a:t>
            </a:r>
            <a:r>
              <a:rPr lang="hu-HU" sz="2600" dirty="0" err="1"/>
              <a:t>excluded</a:t>
            </a:r>
            <a:r>
              <a:rPr lang="hu-HU" sz="2600" dirty="0"/>
              <a:t> </a:t>
            </a:r>
            <a:r>
              <a:rPr lang="hu-HU" sz="2600" dirty="0" err="1"/>
              <a:t>volume</a:t>
            </a:r>
            <a:r>
              <a:rPr lang="hu-HU" sz="2600" dirty="0"/>
              <a:t>)     </a:t>
            </a:r>
            <a:br>
              <a:rPr lang="hu-HU" sz="2600" dirty="0"/>
            </a:br>
            <a:r>
              <a:rPr lang="hu-HU" sz="2600" dirty="0"/>
              <a:t>       m</a:t>
            </a:r>
            <a:r>
              <a:rPr lang="el-GR" sz="2600" baseline="-25000" dirty="0"/>
              <a:t>π</a:t>
            </a:r>
            <a:r>
              <a:rPr lang="hu-HU" sz="2600" dirty="0"/>
              <a:t>L ≈ 1.9</a:t>
            </a:r>
            <a:endParaRPr lang="hu-HU" sz="2600" u="sng" baseline="30000" dirty="0"/>
          </a:p>
          <a:p>
            <a:r>
              <a:rPr lang="hu-HU" sz="2600" b="1" u="sng" dirty="0"/>
              <a:t>T=130MeV</a:t>
            </a:r>
            <a:r>
              <a:rPr lang="hu-HU" sz="2600" dirty="0"/>
              <a:t>   </a:t>
            </a:r>
          </a:p>
          <a:p>
            <a:r>
              <a:rPr lang="hu-HU" sz="2600" dirty="0"/>
              <a:t>       V≈28fm</a:t>
            </a:r>
            <a:r>
              <a:rPr lang="hu-HU" sz="2600" baseline="30000" dirty="0"/>
              <a:t>3</a:t>
            </a:r>
            <a:r>
              <a:rPr lang="hu-HU" sz="2600" dirty="0"/>
              <a:t> ≈ 8-28X(</a:t>
            </a:r>
            <a:r>
              <a:rPr lang="hu-HU" sz="2600" dirty="0" err="1"/>
              <a:t>excluded</a:t>
            </a:r>
            <a:r>
              <a:rPr lang="hu-HU" sz="2600" dirty="0"/>
              <a:t> </a:t>
            </a:r>
            <a:r>
              <a:rPr lang="hu-HU" sz="2600" dirty="0" err="1"/>
              <a:t>volume</a:t>
            </a:r>
            <a:r>
              <a:rPr lang="hu-HU" sz="2600" dirty="0"/>
              <a:t>)</a:t>
            </a:r>
            <a:br>
              <a:rPr lang="hu-HU" sz="2600" dirty="0"/>
            </a:br>
            <a:r>
              <a:rPr lang="hu-HU" sz="2600" dirty="0"/>
              <a:t>       m</a:t>
            </a:r>
            <a:r>
              <a:rPr lang="el-GR" sz="2600" baseline="-25000" dirty="0"/>
              <a:t>π</a:t>
            </a:r>
            <a:r>
              <a:rPr lang="hu-HU" sz="2600" dirty="0"/>
              <a:t>L ≈ 2.2</a:t>
            </a:r>
          </a:p>
          <a:p>
            <a:r>
              <a:rPr lang="hu-HU" sz="2600" b="1" u="sng" dirty="0"/>
              <a:t>T=120MeV</a:t>
            </a:r>
            <a:r>
              <a:rPr lang="hu-HU" sz="2600" dirty="0"/>
              <a:t>   </a:t>
            </a:r>
          </a:p>
          <a:p>
            <a:r>
              <a:rPr lang="hu-HU" sz="2600" dirty="0"/>
              <a:t>       V≈35fm</a:t>
            </a:r>
            <a:r>
              <a:rPr lang="hu-HU" sz="2600" baseline="30000" dirty="0"/>
              <a:t>3</a:t>
            </a:r>
            <a:r>
              <a:rPr lang="hu-HU" sz="2600" dirty="0"/>
              <a:t> ≈ 10-35X(</a:t>
            </a:r>
            <a:r>
              <a:rPr lang="hu-HU" sz="2600" dirty="0" err="1"/>
              <a:t>excluded</a:t>
            </a:r>
            <a:r>
              <a:rPr lang="hu-HU" sz="2600" dirty="0"/>
              <a:t> </a:t>
            </a:r>
            <a:r>
              <a:rPr lang="hu-HU" sz="2600" dirty="0" err="1"/>
              <a:t>volume</a:t>
            </a:r>
            <a:r>
              <a:rPr lang="hu-HU" sz="2600" dirty="0"/>
              <a:t>)</a:t>
            </a:r>
            <a:br>
              <a:rPr lang="hu-HU" sz="2600" dirty="0"/>
            </a:br>
            <a:r>
              <a:rPr lang="hu-HU" sz="2600" dirty="0"/>
              <a:t>       m</a:t>
            </a:r>
            <a:r>
              <a:rPr lang="el-GR" sz="2600" baseline="-25000" dirty="0"/>
              <a:t>π</a:t>
            </a:r>
            <a:r>
              <a:rPr lang="hu-HU" sz="2600" dirty="0"/>
              <a:t>L ≈ 2.3</a:t>
            </a:r>
          </a:p>
          <a:p>
            <a:r>
              <a:rPr lang="hu-HU" sz="2600" dirty="0" err="1"/>
              <a:t>Likely</a:t>
            </a:r>
            <a:r>
              <a:rPr lang="hu-HU" sz="2600" dirty="0"/>
              <a:t> </a:t>
            </a:r>
            <a:r>
              <a:rPr lang="hu-HU" sz="2600" dirty="0" err="1"/>
              <a:t>large</a:t>
            </a:r>
            <a:r>
              <a:rPr lang="hu-HU" sz="2600" dirty="0"/>
              <a:t> </a:t>
            </a:r>
            <a:r>
              <a:rPr lang="hu-HU" sz="2600" dirty="0" err="1"/>
              <a:t>enough</a:t>
            </a:r>
            <a:r>
              <a:rPr lang="hu-HU" sz="2600" dirty="0"/>
              <a:t> </a:t>
            </a:r>
            <a:r>
              <a:rPr lang="hu-HU" sz="2600" dirty="0" err="1"/>
              <a:t>to</a:t>
            </a:r>
            <a:r>
              <a:rPr lang="hu-HU" sz="2600" dirty="0"/>
              <a:t> </a:t>
            </a:r>
            <a:r>
              <a:rPr lang="hu-HU" sz="2600" dirty="0" err="1"/>
              <a:t>correctly</a:t>
            </a:r>
            <a:r>
              <a:rPr lang="hu-HU" sz="2600" dirty="0"/>
              <a:t> </a:t>
            </a:r>
            <a:r>
              <a:rPr lang="hu-HU" sz="2600" dirty="0" err="1"/>
              <a:t>capture</a:t>
            </a:r>
            <a:r>
              <a:rPr lang="hu-HU" sz="2600" dirty="0"/>
              <a:t> </a:t>
            </a:r>
            <a:r>
              <a:rPr lang="hu-HU" sz="2600" dirty="0" err="1"/>
              <a:t>short</a:t>
            </a:r>
            <a:r>
              <a:rPr lang="hu-HU" sz="2600" dirty="0"/>
              <a:t> </a:t>
            </a:r>
            <a:r>
              <a:rPr lang="hu-HU" sz="2600" dirty="0" err="1"/>
              <a:t>range</a:t>
            </a:r>
            <a:r>
              <a:rPr lang="hu-HU" sz="2600" dirty="0"/>
              <a:t> </a:t>
            </a:r>
            <a:r>
              <a:rPr lang="hu-HU" sz="2600" dirty="0" err="1"/>
              <a:t>repulsion</a:t>
            </a:r>
            <a:r>
              <a:rPr lang="hu-HU" sz="2600" dirty="0"/>
              <a:t> </a:t>
            </a:r>
            <a:r>
              <a:rPr lang="hu-HU" sz="2600" dirty="0" err="1"/>
              <a:t>between</a:t>
            </a:r>
            <a:r>
              <a:rPr lang="hu-HU" sz="2600" dirty="0"/>
              <a:t> </a:t>
            </a:r>
            <a:r>
              <a:rPr lang="hu-HU" sz="2600" dirty="0" err="1"/>
              <a:t>baryons</a:t>
            </a:r>
            <a:r>
              <a:rPr lang="hu-HU" sz="2600" dirty="0"/>
              <a:t> </a:t>
            </a:r>
            <a:r>
              <a:rPr lang="hu-HU" sz="2600" dirty="0" err="1"/>
              <a:t>but</a:t>
            </a:r>
            <a:r>
              <a:rPr lang="hu-HU" sz="2600" dirty="0"/>
              <a:t> </a:t>
            </a:r>
            <a:r>
              <a:rPr lang="hu-HU" sz="2600" dirty="0" err="1"/>
              <a:t>not</a:t>
            </a:r>
            <a:r>
              <a:rPr lang="hu-HU" sz="2600" dirty="0"/>
              <a:t> </a:t>
            </a:r>
            <a:r>
              <a:rPr lang="hu-HU" sz="2600" dirty="0" err="1"/>
              <a:t>the</a:t>
            </a:r>
            <a:r>
              <a:rPr lang="hu-HU" sz="2600" dirty="0"/>
              <a:t> </a:t>
            </a:r>
            <a:r>
              <a:rPr lang="hu-HU" sz="2600" dirty="0" err="1"/>
              <a:t>long</a:t>
            </a:r>
            <a:r>
              <a:rPr lang="hu-HU" sz="2600" dirty="0"/>
              <a:t> </a:t>
            </a:r>
            <a:r>
              <a:rPr lang="hu-HU" sz="2600" dirty="0" err="1"/>
              <a:t>range</a:t>
            </a:r>
            <a:r>
              <a:rPr lang="hu-HU" sz="2600" dirty="0"/>
              <a:t> </a:t>
            </a:r>
            <a:r>
              <a:rPr lang="hu-HU" sz="2600" dirty="0" err="1"/>
              <a:t>attraction</a:t>
            </a:r>
            <a:r>
              <a:rPr lang="hu-HU" sz="2600" dirty="0"/>
              <a:t>. </a:t>
            </a:r>
          </a:p>
          <a:p>
            <a:endParaRPr lang="hu-HU" sz="2600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02AEA98-0619-6E75-77CF-900E01BF6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Attila Pásztor</a:t>
            </a:r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A4D71D9-11B9-29F4-7368-5FC95B62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LATTICE QCD AT NON-ZERO BARYON DENSITY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F1AABDE-6A18-BBD9-AE4F-810E998E2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707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3E8EEE-E814-1765-3FCE-108A4E0B5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563" y="-523457"/>
            <a:ext cx="7543800" cy="1450757"/>
          </a:xfrm>
        </p:spPr>
        <p:txBody>
          <a:bodyPr/>
          <a:lstStyle/>
          <a:p>
            <a:r>
              <a:rPr lang="hu-HU" dirty="0" err="1"/>
              <a:t>Going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lower</a:t>
            </a:r>
            <a:r>
              <a:rPr lang="hu-HU" dirty="0"/>
              <a:t> </a:t>
            </a:r>
            <a:r>
              <a:rPr lang="hu-HU" dirty="0" err="1"/>
              <a:t>temperatures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6023DF2-37B1-BD66-DA3E-99F76BC3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Attila Pásztor</a:t>
            </a:r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44BC680-6240-70B5-58F5-6BCA9297D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LATTICE QCD AT NON-ZERO BARYON DENSITY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5ED6325-853E-1E13-E2B6-75A419D94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21</a:t>
            </a:fld>
            <a:endParaRPr lang="en-US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F7D78CE3-C18B-A9D4-246B-BFC21DDC6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208" y="1288246"/>
            <a:ext cx="6889584" cy="4827845"/>
          </a:xfrm>
          <a:prstGeom prst="rect">
            <a:avLst/>
          </a:prstGeom>
        </p:spPr>
      </p:pic>
      <p:sp>
        <p:nvSpPr>
          <p:cNvPr id="12" name="Ellipszis 11">
            <a:extLst>
              <a:ext uri="{FF2B5EF4-FFF2-40B4-BE49-F238E27FC236}">
                <a16:creationId xmlns:a16="http://schemas.microsoft.com/office/drawing/2014/main" id="{07EC46A1-2672-3312-221F-2772EB2E7C1F}"/>
              </a:ext>
            </a:extLst>
          </p:cNvPr>
          <p:cNvSpPr/>
          <p:nvPr/>
        </p:nvSpPr>
        <p:spPr>
          <a:xfrm>
            <a:off x="1544128" y="1500996"/>
            <a:ext cx="707366" cy="1621766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3818CC80-3D75-202D-6963-2A6051DAD64C}"/>
                  </a:ext>
                </a:extLst>
              </p:cNvPr>
              <p:cNvSpPr txBox="1"/>
              <p:nvPr/>
            </p:nvSpPr>
            <p:spPr>
              <a:xfrm>
                <a:off x="2415396" y="1685662"/>
                <a:ext cx="1285865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  <m:r>
                      <a:rPr lang="hu-HU" b="0" i="1" smtClean="0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</m:oMath>
                </a14:m>
                <a:r>
                  <a:rPr lang="hu-HU" dirty="0"/>
                  <a:t>&lt;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3818CC80-3D75-202D-6963-2A6051DAD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396" y="1685662"/>
                <a:ext cx="1285865" cy="280077"/>
              </a:xfrm>
              <a:prstGeom prst="rect">
                <a:avLst/>
              </a:prstGeom>
              <a:blipFill>
                <a:blip r:embed="rId3"/>
                <a:stretch>
                  <a:fillRect l="-6161" t="-26667" r="-2370" b="-53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zövegdoboz 16">
            <a:extLst>
              <a:ext uri="{FF2B5EF4-FFF2-40B4-BE49-F238E27FC236}">
                <a16:creationId xmlns:a16="http://schemas.microsoft.com/office/drawing/2014/main" id="{9987B733-775C-AB3D-CC5C-F05E665102F8}"/>
              </a:ext>
            </a:extLst>
          </p:cNvPr>
          <p:cNvSpPr txBox="1"/>
          <p:nvPr/>
        </p:nvSpPr>
        <p:spPr>
          <a:xfrm>
            <a:off x="2009955" y="1316330"/>
            <a:ext cx="226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>
                <a:latin typeface="Calibri (Body)"/>
              </a:rPr>
              <a:t>D</a:t>
            </a:r>
            <a:r>
              <a:rPr lang="en-US" sz="1800" b="1" u="sng" dirty="0" err="1">
                <a:latin typeface="Calibri (Body)"/>
              </a:rPr>
              <a:t>eviations</a:t>
            </a:r>
            <a:r>
              <a:rPr lang="en-US" sz="1800" b="1" u="sng" dirty="0">
                <a:latin typeface="Calibri (Body)"/>
              </a:rPr>
              <a:t> from HRG</a:t>
            </a:r>
            <a:r>
              <a:rPr lang="hu-HU" sz="1800" b="1" u="sng" dirty="0">
                <a:latin typeface="Calibri (Body)"/>
              </a:rPr>
              <a:t>!</a:t>
            </a:r>
            <a:endParaRPr lang="hu-HU" b="1" u="sng" dirty="0"/>
          </a:p>
        </p:txBody>
      </p:sp>
    </p:spTree>
    <p:extLst>
      <p:ext uri="{BB962C8B-B14F-4D97-AF65-F5344CB8AC3E}">
        <p14:creationId xmlns:p14="http://schemas.microsoft.com/office/powerpoint/2010/main" val="264755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ACE103-1A53-44EE-D948-0707D6AC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651" y="-514831"/>
            <a:ext cx="7543800" cy="1450757"/>
          </a:xfrm>
        </p:spPr>
        <p:txBody>
          <a:bodyPr/>
          <a:lstStyle/>
          <a:p>
            <a:r>
              <a:rPr lang="hu-HU" dirty="0"/>
              <a:t>Lee-</a:t>
            </a:r>
            <a:r>
              <a:rPr lang="hu-HU" dirty="0" err="1"/>
              <a:t>Yang</a:t>
            </a:r>
            <a:r>
              <a:rPr lang="hu-HU" dirty="0"/>
              <a:t> </a:t>
            </a:r>
            <a:r>
              <a:rPr lang="hu-HU" dirty="0" err="1"/>
              <a:t>zeros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BA6E14B-4641-22A2-9C0D-A32F5B077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Attila Pásztor</a:t>
            </a:r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7B05FD2-56FA-7186-E56F-DD8E64C2E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LATTICE QCD AT NON-ZERO BARYON DENSITY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70BAF36-419F-7738-E6EB-D8624B27E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E5EA146D-B849-29C8-D71D-786E3B3326F4}"/>
                  </a:ext>
                </a:extLst>
              </p:cNvPr>
              <p:cNvSpPr txBox="1"/>
              <p:nvPr/>
            </p:nvSpPr>
            <p:spPr>
              <a:xfrm>
                <a:off x="1016208" y="1250865"/>
                <a:ext cx="7779887" cy="4744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sz="22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hu-HU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hu-HU" sz="2200" b="0" i="0" smtClean="0">
                        <a:latin typeface="Cambria Math" panose="02040503050406030204" pitchFamily="18" charset="0"/>
                      </a:rPr>
                      <m:t>Tr</m:t>
                    </m:r>
                    <m:d>
                      <m:dPr>
                        <m:ctrlPr>
                          <a:rPr lang="hu-HU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2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2200" b="0" i="1" smtClean="0">
                                <a:latin typeface="Cambria Math" panose="02040503050406030204" pitchFamily="18" charset="0"/>
                              </a:rPr>
                              <m:t>−(</m:t>
                            </m:r>
                            <m:r>
                              <a:rPr lang="hu-HU" sz="22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hu-HU" sz="2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hu-HU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2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hu-HU" sz="2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hu-HU" sz="2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hu-HU" sz="2200" b="0" i="1" smtClean="0">
                                <a:latin typeface="Cambria Math" panose="02040503050406030204" pitchFamily="18" charset="0"/>
                              </a:rPr>
                              <m:t>)/</m:t>
                            </m:r>
                            <m:r>
                              <a:rPr lang="hu-HU" sz="2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hu-HU" sz="22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hu-HU" sz="2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hu-HU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hu-HU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2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>
                              <m:sSubPr>
                                <m:ctrlPr>
                                  <a:rPr lang="hu-HU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2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hu-HU" sz="22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hu-HU" sz="22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hu-HU" sz="2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hu-HU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hu-HU" sz="2200">
                                <a:latin typeface="Cambria Math" panose="02040503050406030204" pitchFamily="18" charset="0"/>
                              </a:rPr>
                              <m:t>Tr</m:t>
                            </m:r>
                          </m:e>
                          <m:sub>
                            <m:r>
                              <a:rPr lang="hu-HU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r>
                  <a:rPr lang="hu-HU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hu-HU" sz="22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hu-HU" sz="22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hu-HU" sz="2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hu-HU" sz="22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hu-HU" sz="2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hu-HU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hu-HU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2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>
                              <m:sSubPr>
                                <m:ctrlPr>
                                  <a:rPr lang="hu-HU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2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hu-HU" sz="2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hu-HU" sz="22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hu-HU" sz="2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hu-HU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2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hu-HU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endParaRPr lang="hu-HU" sz="2200" dirty="0"/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E5EA146D-B849-29C8-D71D-786E3B332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208" y="1250865"/>
                <a:ext cx="7779887" cy="474489"/>
              </a:xfrm>
              <a:prstGeom prst="rect">
                <a:avLst/>
              </a:prstGeom>
              <a:blipFill>
                <a:blip r:embed="rId2"/>
                <a:stretch>
                  <a:fillRect l="-78" t="-110256" b="-16794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7B2678AF-DAB5-3E65-BFA7-0D0B3B140399}"/>
                  </a:ext>
                </a:extLst>
              </p:cNvPr>
              <p:cNvSpPr txBox="1"/>
              <p:nvPr/>
            </p:nvSpPr>
            <p:spPr>
              <a:xfrm>
                <a:off x="421703" y="2163238"/>
                <a:ext cx="8620117" cy="3847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000" dirty="0"/>
                  <a:t>Up </a:t>
                </a:r>
                <a:r>
                  <a:rPr lang="hu-HU" sz="2000" dirty="0" err="1"/>
                  <a:t>to</a:t>
                </a:r>
                <a:r>
                  <a:rPr lang="hu-HU" sz="2000" dirty="0"/>
                  <a:t> a non-</a:t>
                </a:r>
                <a:r>
                  <a:rPr lang="hu-HU" sz="2000" dirty="0" err="1"/>
                  <a:t>vanishing</a:t>
                </a:r>
                <a:r>
                  <a:rPr lang="hu-HU" sz="2000" dirty="0"/>
                  <a:t> </a:t>
                </a:r>
                <a:r>
                  <a:rPr lang="hu-HU" sz="2000" dirty="0" err="1"/>
                  <a:t>factor</a:t>
                </a:r>
                <a:r>
                  <a:rPr lang="hu-HU" sz="2000" dirty="0"/>
                  <a:t>, a </a:t>
                </a:r>
                <a:r>
                  <a:rPr lang="hu-HU" sz="2000" dirty="0" err="1"/>
                  <a:t>polynomial</a:t>
                </a:r>
                <a:r>
                  <a:rPr lang="hu-HU" sz="2000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hu-HU" sz="2000" dirty="0"/>
                  <a:t> → has </a:t>
                </a:r>
                <a:r>
                  <a:rPr lang="hu-HU" sz="2000" dirty="0" err="1"/>
                  <a:t>roots</a:t>
                </a:r>
                <a:r>
                  <a:rPr lang="hu-HU" sz="2000" dirty="0"/>
                  <a:t> </a:t>
                </a:r>
                <a:r>
                  <a:rPr lang="hu-HU" sz="2000" b="1" dirty="0"/>
                  <a:t>(Lee-</a:t>
                </a:r>
                <a:r>
                  <a:rPr lang="hu-HU" sz="2000" b="1" dirty="0" err="1"/>
                  <a:t>Yang</a:t>
                </a:r>
                <a:r>
                  <a:rPr lang="hu-HU" sz="2000" b="1" dirty="0"/>
                  <a:t> </a:t>
                </a:r>
                <a:r>
                  <a:rPr lang="hu-HU" sz="2000" b="1" dirty="0" err="1"/>
                  <a:t>zeros</a:t>
                </a:r>
                <a:r>
                  <a:rPr lang="hu-HU" sz="2000" b="1" dirty="0"/>
                  <a:t>)</a:t>
                </a:r>
                <a:endParaRPr lang="hu-HU" sz="2000" dirty="0"/>
              </a:p>
              <a:p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∝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𝑙𝑜𝑔𝑍</m:t>
                    </m:r>
                  </m:oMath>
                </a14:m>
                <a:r>
                  <a:rPr lang="hu-HU" sz="2000" b="1" dirty="0"/>
                  <a:t> </a:t>
                </a:r>
                <a:r>
                  <a:rPr lang="hu-HU" sz="2000" dirty="0"/>
                  <a:t>→ has </a:t>
                </a:r>
                <a:r>
                  <a:rPr lang="hu-HU" sz="2000" dirty="0" err="1"/>
                  <a:t>logarithmic</a:t>
                </a:r>
                <a:r>
                  <a:rPr lang="hu-HU" sz="2000" dirty="0"/>
                  <a:t> </a:t>
                </a:r>
                <a:r>
                  <a:rPr lang="hu-HU" sz="2000" dirty="0" err="1"/>
                  <a:t>branch</a:t>
                </a:r>
                <a:r>
                  <a:rPr lang="hu-HU" sz="2000" dirty="0"/>
                  <a:t> </a:t>
                </a:r>
                <a:r>
                  <a:rPr lang="hu-HU" sz="2000" dirty="0" err="1"/>
                  <a:t>points</a:t>
                </a:r>
                <a:endParaRPr lang="hu-HU" sz="2000" dirty="0"/>
              </a:p>
              <a:p>
                <a:endParaRPr lang="hu-HU" sz="2000" dirty="0"/>
              </a:p>
              <a:p>
                <a:r>
                  <a:rPr lang="hu-HU" sz="2000" dirty="0" err="1"/>
                  <a:t>If</a:t>
                </a:r>
                <a:r>
                  <a:rPr lang="hu-HU" sz="2000" dirty="0"/>
                  <a:t> in </a:t>
                </a:r>
                <a:r>
                  <a:rPr lang="hu-HU" sz="2000" dirty="0" err="1"/>
                  <a:t>the</a:t>
                </a:r>
                <a:r>
                  <a:rPr lang="hu-HU" sz="2000" dirty="0"/>
                  <a:t> </a:t>
                </a:r>
                <a:r>
                  <a:rPr lang="hu-HU" sz="2000" dirty="0" err="1"/>
                  <a:t>thermo</a:t>
                </a:r>
                <a:r>
                  <a:rPr lang="hu-HU" sz="2000" dirty="0"/>
                  <a:t> limit an </a:t>
                </a: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hu-HU" sz="2000" dirty="0"/>
                  <a:t> # of </a:t>
                </a:r>
                <a:r>
                  <a:rPr lang="hu-HU" sz="2000" dirty="0" err="1"/>
                  <a:t>these</a:t>
                </a:r>
                <a:r>
                  <a:rPr lang="hu-HU" sz="2000" dirty="0"/>
                  <a:t> </a:t>
                </a:r>
                <a:r>
                  <a:rPr lang="hu-HU" sz="2000" dirty="0" err="1"/>
                  <a:t>tends</a:t>
                </a:r>
                <a:r>
                  <a:rPr lang="hu-HU" sz="2000" dirty="0"/>
                  <a:t> </a:t>
                </a:r>
                <a:r>
                  <a:rPr lang="hu-HU" sz="2000" dirty="0" err="1"/>
                  <a:t>to</a:t>
                </a:r>
                <a:r>
                  <a:rPr lang="hu-HU" sz="2000" dirty="0"/>
                  <a:t> </a:t>
                </a:r>
                <a:r>
                  <a:rPr lang="hu-HU" sz="2000" dirty="0" err="1"/>
                  <a:t>the</a:t>
                </a:r>
                <a:r>
                  <a:rPr lang="hu-HU" sz="2000" dirty="0"/>
                  <a:t> </a:t>
                </a:r>
                <a:r>
                  <a:rPr lang="hu-HU" sz="2000" dirty="0" err="1"/>
                  <a:t>real</a:t>
                </a:r>
                <a:r>
                  <a:rPr lang="hu-HU" sz="2000" dirty="0"/>
                  <a:t> line → </a:t>
                </a:r>
                <a:r>
                  <a:rPr lang="hu-HU" sz="2000" dirty="0" err="1"/>
                  <a:t>phase</a:t>
                </a:r>
                <a:r>
                  <a:rPr lang="hu-HU" sz="2000" dirty="0"/>
                  <a:t> </a:t>
                </a:r>
                <a:r>
                  <a:rPr lang="hu-HU" sz="2000" dirty="0" err="1"/>
                  <a:t>transition</a:t>
                </a:r>
                <a:endParaRPr lang="hu-HU" sz="2000" dirty="0"/>
              </a:p>
              <a:p>
                <a:r>
                  <a:rPr lang="hu-HU" sz="2000" dirty="0" err="1"/>
                  <a:t>Finite</a:t>
                </a:r>
                <a:r>
                  <a:rPr lang="hu-HU" sz="2000" dirty="0"/>
                  <a:t> </a:t>
                </a:r>
                <a:r>
                  <a:rPr lang="hu-HU" sz="2000" dirty="0" err="1"/>
                  <a:t>size</a:t>
                </a:r>
                <a:r>
                  <a:rPr lang="hu-HU" sz="2000" dirty="0"/>
                  <a:t> </a:t>
                </a:r>
                <a:r>
                  <a:rPr lang="hu-HU" sz="2000" dirty="0" err="1"/>
                  <a:t>scaling</a:t>
                </a:r>
                <a:r>
                  <a:rPr lang="hu-HU" sz="2000" dirty="0"/>
                  <a:t>/</a:t>
                </a:r>
                <a:r>
                  <a:rPr lang="hu-HU" sz="2000" dirty="0" err="1"/>
                  <a:t>density</a:t>
                </a:r>
                <a:r>
                  <a:rPr lang="hu-HU" sz="2000" dirty="0"/>
                  <a:t> of </a:t>
                </a:r>
                <a:r>
                  <a:rPr lang="hu-HU" sz="2000" dirty="0" err="1"/>
                  <a:t>zeros</a:t>
                </a:r>
                <a:r>
                  <a:rPr lang="hu-HU" sz="2000" dirty="0"/>
                  <a:t> in </a:t>
                </a:r>
                <a:r>
                  <a:rPr lang="hu-HU" sz="2000" dirty="0" err="1"/>
                  <a:t>the</a:t>
                </a:r>
                <a:r>
                  <a:rPr lang="hu-HU" sz="2000" dirty="0"/>
                  <a:t> </a:t>
                </a:r>
                <a:r>
                  <a:rPr lang="hu-HU" sz="2000" dirty="0" err="1"/>
                  <a:t>thermo</a:t>
                </a:r>
                <a:r>
                  <a:rPr lang="hu-HU" sz="2000" dirty="0"/>
                  <a:t> limit → </a:t>
                </a:r>
                <a:r>
                  <a:rPr lang="hu-HU" sz="2000" dirty="0" err="1"/>
                  <a:t>order</a:t>
                </a:r>
                <a:r>
                  <a:rPr lang="hu-HU" sz="2000" dirty="0"/>
                  <a:t> of </a:t>
                </a:r>
                <a:r>
                  <a:rPr lang="hu-HU" sz="2000" dirty="0" err="1"/>
                  <a:t>the</a:t>
                </a:r>
                <a:r>
                  <a:rPr lang="hu-HU" sz="2000" dirty="0"/>
                  <a:t> </a:t>
                </a:r>
                <a:r>
                  <a:rPr lang="hu-HU" sz="2000" dirty="0" err="1"/>
                  <a:t>transition</a:t>
                </a:r>
                <a:endParaRPr lang="hu-HU" sz="2000" dirty="0"/>
              </a:p>
              <a:p>
                <a:endParaRPr lang="hu-HU" sz="2000" dirty="0"/>
              </a:p>
              <a:p>
                <a:r>
                  <a:rPr lang="hu-HU" sz="2000" dirty="0" err="1"/>
                  <a:t>If</a:t>
                </a:r>
                <a:r>
                  <a:rPr lang="hu-HU" sz="2000" dirty="0"/>
                  <a:t> in </a:t>
                </a:r>
                <a:r>
                  <a:rPr lang="hu-HU" sz="2000" dirty="0" err="1"/>
                  <a:t>the</a:t>
                </a:r>
                <a:r>
                  <a:rPr lang="hu-HU" sz="2000" dirty="0"/>
                  <a:t> </a:t>
                </a:r>
                <a:r>
                  <a:rPr lang="hu-HU" sz="2000" dirty="0" err="1"/>
                  <a:t>thermo</a:t>
                </a:r>
                <a:r>
                  <a:rPr lang="hu-HU" sz="2000" dirty="0"/>
                  <a:t> limit </a:t>
                </a:r>
                <a:r>
                  <a:rPr lang="hu-HU" sz="2000" dirty="0" err="1"/>
                  <a:t>the</a:t>
                </a:r>
                <a:r>
                  <a:rPr lang="hu-HU" sz="2000" dirty="0"/>
                  <a:t> Lee-</a:t>
                </a:r>
                <a:r>
                  <a:rPr lang="hu-HU" sz="2000" dirty="0" err="1"/>
                  <a:t>Yang</a:t>
                </a:r>
                <a:r>
                  <a:rPr lang="hu-HU" sz="2000" dirty="0"/>
                  <a:t> </a:t>
                </a:r>
                <a:r>
                  <a:rPr lang="hu-HU" sz="2000" dirty="0" err="1"/>
                  <a:t>zeros</a:t>
                </a:r>
                <a:r>
                  <a:rPr lang="hu-HU" sz="2000" dirty="0"/>
                  <a:t> </a:t>
                </a:r>
                <a:r>
                  <a:rPr lang="hu-HU" sz="2000" dirty="0" err="1"/>
                  <a:t>stay</a:t>
                </a:r>
                <a:r>
                  <a:rPr lang="hu-HU" sz="2000" dirty="0"/>
                  <a:t> </a:t>
                </a:r>
                <a:r>
                  <a:rPr lang="hu-HU" sz="2000" dirty="0" err="1"/>
                  <a:t>away</a:t>
                </a:r>
                <a:r>
                  <a:rPr lang="hu-HU" sz="2000" dirty="0"/>
                  <a:t> </a:t>
                </a:r>
                <a:r>
                  <a:rPr lang="hu-HU" sz="2000" dirty="0" err="1"/>
                  <a:t>from</a:t>
                </a:r>
                <a:r>
                  <a:rPr lang="hu-HU" sz="2000" dirty="0"/>
                  <a:t> </a:t>
                </a:r>
                <a:r>
                  <a:rPr lang="hu-HU" sz="2000" dirty="0" err="1"/>
                  <a:t>the</a:t>
                </a:r>
                <a:r>
                  <a:rPr lang="hu-HU" sz="2000" dirty="0"/>
                  <a:t> </a:t>
                </a:r>
                <a:r>
                  <a:rPr lang="hu-HU" sz="2000" dirty="0" err="1"/>
                  <a:t>real</a:t>
                </a:r>
                <a:r>
                  <a:rPr lang="hu-HU" sz="2000" dirty="0"/>
                  <a:t> line → </a:t>
                </a:r>
                <a:r>
                  <a:rPr lang="hu-HU" sz="2000" dirty="0" err="1"/>
                  <a:t>crossover</a:t>
                </a:r>
                <a:endParaRPr lang="hu-HU" sz="2000" dirty="0"/>
              </a:p>
              <a:p>
                <a:endParaRPr lang="hu-HU" sz="2000" dirty="0"/>
              </a:p>
              <a:p>
                <a:r>
                  <a:rPr lang="hu-HU" sz="2000" dirty="0" err="1"/>
                  <a:t>Near</a:t>
                </a:r>
                <a:r>
                  <a:rPr lang="hu-HU" sz="2000" dirty="0"/>
                  <a:t> a </a:t>
                </a:r>
                <a:r>
                  <a:rPr lang="hu-HU" sz="2000" dirty="0" err="1"/>
                  <a:t>critical</a:t>
                </a:r>
                <a:r>
                  <a:rPr lang="hu-HU" sz="2000" dirty="0"/>
                  <a:t> </a:t>
                </a:r>
                <a:r>
                  <a:rPr lang="hu-HU" sz="2000" dirty="0" err="1"/>
                  <a:t>point</a:t>
                </a:r>
                <a:r>
                  <a:rPr lang="hu-HU" sz="2000" dirty="0"/>
                  <a:t>, </a:t>
                </a:r>
                <a:r>
                  <a:rPr lang="hu-HU" sz="2000" dirty="0" err="1"/>
                  <a:t>the</a:t>
                </a:r>
                <a:r>
                  <a:rPr lang="hu-HU" sz="2000" dirty="0"/>
                  <a:t> </a:t>
                </a:r>
                <a:r>
                  <a:rPr lang="hu-HU" sz="2000" dirty="0" err="1"/>
                  <a:t>infinite</a:t>
                </a:r>
                <a:r>
                  <a:rPr lang="hu-HU" sz="2000" dirty="0"/>
                  <a:t> </a:t>
                </a:r>
                <a:r>
                  <a:rPr lang="hu-HU" sz="2000" dirty="0" err="1"/>
                  <a:t>volume</a:t>
                </a:r>
                <a:r>
                  <a:rPr lang="hu-HU" sz="2000" dirty="0"/>
                  <a:t> limit of </a:t>
                </a:r>
                <a:r>
                  <a:rPr lang="hu-HU" sz="2000" dirty="0" err="1"/>
                  <a:t>the</a:t>
                </a:r>
                <a:r>
                  <a:rPr lang="hu-HU" sz="2000" dirty="0"/>
                  <a:t> </a:t>
                </a:r>
                <a:r>
                  <a:rPr lang="hu-HU" sz="2000" dirty="0" err="1"/>
                  <a:t>zeros</a:t>
                </a:r>
                <a:r>
                  <a:rPr lang="hu-HU" sz="2000" dirty="0"/>
                  <a:t> </a:t>
                </a:r>
                <a:r>
                  <a:rPr lang="hu-HU" sz="2000" b="1" dirty="0"/>
                  <a:t>(Lee-</a:t>
                </a:r>
                <a:r>
                  <a:rPr lang="hu-HU" sz="2000" b="1" dirty="0" err="1"/>
                  <a:t>Yang</a:t>
                </a:r>
                <a:r>
                  <a:rPr lang="hu-HU" sz="2000" b="1" dirty="0"/>
                  <a:t> </a:t>
                </a:r>
                <a:r>
                  <a:rPr lang="hu-HU" sz="2000" b="1" dirty="0" err="1"/>
                  <a:t>edge</a:t>
                </a:r>
                <a:r>
                  <a:rPr lang="hu-HU" sz="2000" b="1" dirty="0"/>
                  <a:t>)</a:t>
                </a:r>
              </a:p>
              <a:p>
                <a:endParaRPr lang="hu-HU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800" b="0" i="0" smtClean="0">
                          <a:latin typeface="Cambria Math" panose="02040503050406030204" pitchFamily="18" charset="0"/>
                        </a:rPr>
                        <m:t>Im</m:t>
                      </m:r>
                      <m:r>
                        <a:rPr lang="hu-HU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u-HU" sz="2800" b="0" i="0" smtClean="0">
                              <a:latin typeface="Cambria Math" panose="02040503050406030204" pitchFamily="18" charset="0"/>
                            </a:rPr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hu-HU" sz="2800" b="0" i="0" smtClean="0">
                              <a:latin typeface="Cambria Math" panose="02040503050406030204" pitchFamily="18" charset="0"/>
                            </a:rPr>
                            <m:t>LYE</m:t>
                          </m:r>
                        </m:sub>
                      </m:sSub>
                      <m:r>
                        <a:rPr lang="hu-HU" sz="2800" b="0" i="0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hu-HU" sz="2800" b="0" i="0" smtClean="0">
                          <a:latin typeface="Cambria Math" panose="02040503050406030204" pitchFamily="18" charset="0"/>
                        </a:rPr>
                        <m:t>A</m:t>
                      </m:r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hu-HU" sz="28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hu-HU" sz="28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hu-HU" sz="2800" b="0" i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hu-HU" sz="2800" b="0" i="0" smtClean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𝛽𝛿</m:t>
                          </m:r>
                        </m:sup>
                      </m:sSup>
                    </m:oMath>
                  </m:oMathPara>
                </a14:m>
                <a:endParaRPr lang="hu-HU" sz="2800" dirty="0"/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7B2678AF-DAB5-3E65-BFA7-0D0B3B140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03" y="2163238"/>
                <a:ext cx="8620117" cy="3847079"/>
              </a:xfrm>
              <a:prstGeom prst="rect">
                <a:avLst/>
              </a:prstGeom>
              <a:blipFill>
                <a:blip r:embed="rId3"/>
                <a:stretch>
                  <a:fillRect l="-707" t="-63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4794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182D24-D0A2-561C-1FF4-9779EE473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563" y="-514830"/>
            <a:ext cx="7543800" cy="1450757"/>
          </a:xfrm>
        </p:spPr>
        <p:txBody>
          <a:bodyPr>
            <a:normAutofit/>
          </a:bodyPr>
          <a:lstStyle/>
          <a:p>
            <a:r>
              <a:rPr lang="hu-HU" sz="3800" dirty="0" err="1"/>
              <a:t>Lots</a:t>
            </a:r>
            <a:r>
              <a:rPr lang="hu-HU" sz="3800" dirty="0"/>
              <a:t> of </a:t>
            </a:r>
            <a:r>
              <a:rPr lang="hu-HU" sz="3800" dirty="0" err="1"/>
              <a:t>recent</a:t>
            </a:r>
            <a:r>
              <a:rPr lang="hu-HU" sz="3800" dirty="0"/>
              <a:t> </a:t>
            </a:r>
            <a:r>
              <a:rPr lang="hu-HU" sz="3800" dirty="0" err="1"/>
              <a:t>activity</a:t>
            </a:r>
            <a:r>
              <a:rPr lang="hu-HU" sz="3800" dirty="0"/>
              <a:t> </a:t>
            </a:r>
            <a:r>
              <a:rPr lang="hu-HU" sz="3800" dirty="0" err="1"/>
              <a:t>on</a:t>
            </a:r>
            <a:r>
              <a:rPr lang="hu-HU" sz="3800" dirty="0"/>
              <a:t> LY </a:t>
            </a:r>
            <a:r>
              <a:rPr lang="hu-HU" sz="3800" dirty="0" err="1"/>
              <a:t>zeros</a:t>
            </a:r>
            <a:endParaRPr lang="hu-HU" sz="3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C2A345F-4C83-D8EE-F4D2-0B90E0C8C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562" y="1099548"/>
            <a:ext cx="7543801" cy="5007953"/>
          </a:xfrm>
        </p:spPr>
        <p:txBody>
          <a:bodyPr/>
          <a:lstStyle/>
          <a:p>
            <a:endParaRPr lang="hu-HU" sz="2000" dirty="0">
              <a:hlinkClick r:id="rId2"/>
            </a:endParaRPr>
          </a:p>
          <a:p>
            <a:r>
              <a:rPr lang="en-US" sz="2000" dirty="0">
                <a:hlinkClick r:id="rId2"/>
              </a:rPr>
              <a:t>[Giordano &amp; Pásztor, PRD99(2019)]</a:t>
            </a:r>
            <a:endParaRPr lang="hu-HU" sz="2000" dirty="0"/>
          </a:p>
          <a:p>
            <a:r>
              <a:rPr lang="it-IT" sz="2000" dirty="0">
                <a:hlinkClick r:id="rId3"/>
              </a:rPr>
              <a:t>[Giordano</a:t>
            </a:r>
            <a:r>
              <a:rPr lang="hu-HU" sz="2000" dirty="0">
                <a:hlinkClick r:id="rId3"/>
              </a:rPr>
              <a:t>, </a:t>
            </a:r>
            <a:r>
              <a:rPr lang="hu-HU" sz="2000" dirty="0" err="1">
                <a:hlinkClick r:id="rId3"/>
              </a:rPr>
              <a:t>Kapas</a:t>
            </a:r>
            <a:r>
              <a:rPr lang="hu-HU" sz="2000" dirty="0">
                <a:hlinkClick r:id="rId3"/>
              </a:rPr>
              <a:t>, Katz, Nógrádi, Pásztor</a:t>
            </a:r>
            <a:r>
              <a:rPr lang="it-IT" sz="2000" dirty="0">
                <a:hlinkClick r:id="rId3"/>
              </a:rPr>
              <a:t>, PRD101 (2020)]</a:t>
            </a:r>
            <a:endParaRPr lang="hu-HU" sz="2000" dirty="0"/>
          </a:p>
          <a:p>
            <a:r>
              <a:rPr lang="hu-HU" dirty="0">
                <a:hlinkClick r:id="rId4"/>
              </a:rPr>
              <a:t>[</a:t>
            </a:r>
            <a:r>
              <a:rPr lang="hu-HU" dirty="0" err="1">
                <a:hlinkClick r:id="rId4"/>
              </a:rPr>
              <a:t>Mukherjee</a:t>
            </a:r>
            <a:r>
              <a:rPr lang="hu-HU" dirty="0">
                <a:hlinkClick r:id="rId4"/>
              </a:rPr>
              <a:t> &amp; </a:t>
            </a:r>
            <a:r>
              <a:rPr lang="hu-HU" dirty="0" err="1">
                <a:hlinkClick r:id="rId4"/>
              </a:rPr>
              <a:t>Skokov</a:t>
            </a:r>
            <a:r>
              <a:rPr lang="hu-HU" dirty="0">
                <a:hlinkClick r:id="rId4"/>
              </a:rPr>
              <a:t>, PRD103 (2021)]</a:t>
            </a:r>
            <a:endParaRPr lang="hu-HU" sz="2000" dirty="0"/>
          </a:p>
          <a:p>
            <a:r>
              <a:rPr lang="hu-HU" dirty="0">
                <a:hlinkClick r:id="rId5"/>
              </a:rPr>
              <a:t>[</a:t>
            </a:r>
            <a:r>
              <a:rPr lang="hu-HU" dirty="0" err="1">
                <a:hlinkClick r:id="rId5"/>
              </a:rPr>
              <a:t>Dimopoulos</a:t>
            </a:r>
            <a:r>
              <a:rPr lang="hu-HU" dirty="0">
                <a:hlinkClick r:id="rId5"/>
              </a:rPr>
              <a:t> </a:t>
            </a:r>
            <a:r>
              <a:rPr lang="hu-HU" dirty="0" err="1">
                <a:hlinkClick r:id="rId5"/>
              </a:rPr>
              <a:t>et</a:t>
            </a:r>
            <a:r>
              <a:rPr lang="hu-HU" dirty="0">
                <a:hlinkClick r:id="rId5"/>
              </a:rPr>
              <a:t> </a:t>
            </a:r>
            <a:r>
              <a:rPr lang="hu-HU" dirty="0" err="1">
                <a:hlinkClick r:id="rId5"/>
              </a:rPr>
              <a:t>al</a:t>
            </a:r>
            <a:r>
              <a:rPr lang="hu-HU" dirty="0">
                <a:hlinkClick r:id="rId5"/>
              </a:rPr>
              <a:t>, PRD105 (2022)]</a:t>
            </a:r>
            <a:endParaRPr lang="hu-HU" dirty="0">
              <a:hlinkClick r:id="rId6"/>
            </a:endParaRPr>
          </a:p>
          <a:p>
            <a:r>
              <a:rPr lang="hu-HU" dirty="0">
                <a:hlinkClick r:id="rId6"/>
              </a:rPr>
              <a:t>[</a:t>
            </a:r>
            <a:r>
              <a:rPr lang="hu-HU" dirty="0" err="1">
                <a:hlinkClick r:id="rId6"/>
              </a:rPr>
              <a:t>Basar</a:t>
            </a:r>
            <a:r>
              <a:rPr lang="hu-HU" dirty="0">
                <a:hlinkClick r:id="rId6"/>
              </a:rPr>
              <a:t>, 2312.06925]</a:t>
            </a:r>
            <a:endParaRPr lang="hu-HU" dirty="0"/>
          </a:p>
          <a:p>
            <a:r>
              <a:rPr lang="hu-HU" dirty="0">
                <a:hlinkClick r:id="rId7"/>
              </a:rPr>
              <a:t>[</a:t>
            </a:r>
            <a:r>
              <a:rPr lang="hu-HU" dirty="0" err="1">
                <a:hlinkClick r:id="rId7"/>
              </a:rPr>
              <a:t>Goswami</a:t>
            </a:r>
            <a:r>
              <a:rPr lang="hu-HU" dirty="0">
                <a:hlinkClick r:id="rId7"/>
              </a:rPr>
              <a:t> </a:t>
            </a:r>
            <a:r>
              <a:rPr lang="hu-HU" dirty="0" err="1">
                <a:hlinkClick r:id="rId7"/>
              </a:rPr>
              <a:t>et</a:t>
            </a:r>
            <a:r>
              <a:rPr lang="hu-HU" dirty="0">
                <a:hlinkClick r:id="rId7"/>
              </a:rPr>
              <a:t> </a:t>
            </a:r>
            <a:r>
              <a:rPr lang="hu-HU" dirty="0" err="1">
                <a:hlinkClick r:id="rId7"/>
              </a:rPr>
              <a:t>al</a:t>
            </a:r>
            <a:r>
              <a:rPr lang="hu-HU" dirty="0">
                <a:hlinkClick r:id="rId7"/>
              </a:rPr>
              <a:t>, 2401.05651]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F80B2BD-33A8-AE9C-62B6-26DFA0E94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Attila Pásztor</a:t>
            </a:r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4696B76-6005-2259-1963-8A58F123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LATTICE QCD AT NON-ZERO BARYON DENSITY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59906BC-A0E7-E52F-4D39-B0EBF6ED2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314B37E6-F06F-3CD0-658B-B7745B9AACC0}"/>
              </a:ext>
            </a:extLst>
          </p:cNvPr>
          <p:cNvSpPr/>
          <p:nvPr/>
        </p:nvSpPr>
        <p:spPr>
          <a:xfrm rot="1800000">
            <a:off x="324265" y="2014815"/>
            <a:ext cx="7455220" cy="8887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NONE OF THEM HAD WELL CONTROLLED </a:t>
            </a:r>
          </a:p>
          <a:p>
            <a:pPr algn="ctr"/>
            <a:r>
              <a:rPr lang="hu-HU" sz="2400" b="1" dirty="0"/>
              <a:t>LATTICE RESULTS BELOW T</a:t>
            </a:r>
            <a:r>
              <a:rPr lang="hu-HU" sz="2400" b="1" baseline="-25000" dirty="0"/>
              <a:t>CROSSOVER</a:t>
            </a:r>
          </a:p>
        </p:txBody>
      </p:sp>
    </p:spTree>
    <p:extLst>
      <p:ext uri="{BB962C8B-B14F-4D97-AF65-F5344CB8AC3E}">
        <p14:creationId xmlns:p14="http://schemas.microsoft.com/office/powerpoint/2010/main" val="360981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19EB09-7535-1057-48F2-5980EE824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563" y="-514830"/>
            <a:ext cx="7543800" cy="1450757"/>
          </a:xfrm>
        </p:spPr>
        <p:txBody>
          <a:bodyPr/>
          <a:lstStyle/>
          <a:p>
            <a:r>
              <a:rPr lang="hu-HU" dirty="0" err="1"/>
              <a:t>Trying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extrapolate</a:t>
            </a:r>
            <a:r>
              <a:rPr lang="hu-HU" dirty="0"/>
              <a:t> a CEP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101788E-6E41-416C-38FA-425D24BE7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Attila Pásztor</a:t>
            </a:r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6348D55-2299-A387-5407-8B89522D4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LATTICE QCD AT NON-ZERO BARYON DENSITY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342BE79-829A-0E5A-B872-3880D1C92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B233A163-15CF-A20D-EBB1-EE3A346A2504}"/>
                  </a:ext>
                </a:extLst>
              </p:cNvPr>
              <p:cNvSpPr txBox="1"/>
              <p:nvPr/>
            </p:nvSpPr>
            <p:spPr>
              <a:xfrm>
                <a:off x="1669286" y="1595117"/>
                <a:ext cx="6106480" cy="4921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  <m:d>
                      <m:d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</a:rPr>
                      <m:t>≈</m:t>
                    </m:r>
                    <m:sSubSup>
                      <m:sSub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hu-HU" dirty="0"/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hu-H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u-HU" dirty="0"/>
                  <a:t>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</m:num>
                      <m:den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4!</m:t>
                        </m:r>
                      </m:den>
                    </m:f>
                  </m:oMath>
                </a14:m>
                <a:r>
                  <a:rPr lang="hu-HU" dirty="0"/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bSup>
                      </m:num>
                      <m:den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6!</m:t>
                        </m:r>
                      </m:den>
                    </m:f>
                    <m:r>
                      <a:rPr lang="hu-HU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sSubSup>
                          <m:sSubSup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bSup>
                          <m:sSub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Sup>
                          <m:sSub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</m:den>
                    </m:f>
                  </m:oMath>
                </a14:m>
                <a:r>
                  <a:rPr lang="hu-HU" dirty="0"/>
                  <a:t> </a:t>
                </a:r>
              </a:p>
            </p:txBody>
          </p:sp>
        </mc:Choice>
        <mc:Fallback xmlns="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B233A163-15CF-A20D-EBB1-EE3A346A2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286" y="1595117"/>
                <a:ext cx="6106480" cy="492122"/>
              </a:xfrm>
              <a:prstGeom prst="rect">
                <a:avLst/>
              </a:prstGeom>
              <a:blipFill>
                <a:blip r:embed="rId2"/>
                <a:stretch>
                  <a:fillRect l="-200" b="-75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zövegdoboz 6">
            <a:extLst>
              <a:ext uri="{FF2B5EF4-FFF2-40B4-BE49-F238E27FC236}">
                <a16:creationId xmlns:a16="http://schemas.microsoft.com/office/drawing/2014/main" id="{D2DAD17A-AE82-BE4A-1BCB-B2E208E5B14B}"/>
              </a:ext>
            </a:extLst>
          </p:cNvPr>
          <p:cNvSpPr txBox="1"/>
          <p:nvPr/>
        </p:nvSpPr>
        <p:spPr>
          <a:xfrm>
            <a:off x="1076616" y="1164566"/>
            <a:ext cx="8159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1. WRITE RATIONAL APPROXIMATION FOR BARYON NUMBER SUSCEPTIBILITY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46D25614-48C0-BD86-94B1-1E17388A15EA}"/>
              </a:ext>
            </a:extLst>
          </p:cNvPr>
          <p:cNvSpPr txBox="1"/>
          <p:nvPr/>
        </p:nvSpPr>
        <p:spPr>
          <a:xfrm>
            <a:off x="1076616" y="2377097"/>
            <a:ext cx="2118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2. FIND THE POLES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18A4D063-F5BE-9B88-DE0B-93353EE340A5}"/>
              </a:ext>
            </a:extLst>
          </p:cNvPr>
          <p:cNvSpPr txBox="1"/>
          <p:nvPr/>
        </p:nvSpPr>
        <p:spPr>
          <a:xfrm>
            <a:off x="1076616" y="2937534"/>
            <a:ext cx="5588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3. EXTRAPOLATE THE CRITICAL TEMPERATURE WITH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zövegdoboz 13">
                <a:extLst>
                  <a:ext uri="{FF2B5EF4-FFF2-40B4-BE49-F238E27FC236}">
                    <a16:creationId xmlns:a16="http://schemas.microsoft.com/office/drawing/2014/main" id="{DC109072-E163-0113-9DBC-5068D587FD12}"/>
                  </a:ext>
                </a:extLst>
              </p:cNvPr>
              <p:cNvSpPr txBox="1"/>
              <p:nvPr/>
            </p:nvSpPr>
            <p:spPr>
              <a:xfrm>
                <a:off x="2351463" y="3349979"/>
                <a:ext cx="4572000" cy="4792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Im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</a:rPr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</a:rPr>
                            <m:t>LYE</m:t>
                          </m:r>
                        </m:sub>
                      </m:sSub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A</m:t>
                      </m:r>
                      <m:sSup>
                        <m:s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hu-HU" sz="24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hu-HU" sz="2400" b="0" i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hu-HU" sz="2400" b="0" i="0" smtClean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𝛽𝛿</m:t>
                          </m:r>
                        </m:sup>
                      </m:sSup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14" name="Szövegdoboz 13">
                <a:extLst>
                  <a:ext uri="{FF2B5EF4-FFF2-40B4-BE49-F238E27FC236}">
                    <a16:creationId xmlns:a16="http://schemas.microsoft.com/office/drawing/2014/main" id="{DC109072-E163-0113-9DBC-5068D587F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463" y="3349979"/>
                <a:ext cx="4572000" cy="479298"/>
              </a:xfrm>
              <a:prstGeom prst="rect">
                <a:avLst/>
              </a:prstGeom>
              <a:blipFill>
                <a:blip r:embed="rId3"/>
                <a:stretch>
                  <a:fillRect b="-897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zövegdoboz 15">
            <a:extLst>
              <a:ext uri="{FF2B5EF4-FFF2-40B4-BE49-F238E27FC236}">
                <a16:creationId xmlns:a16="http://schemas.microsoft.com/office/drawing/2014/main" id="{243BF4D8-4E79-3AAA-29E5-E2A3BD7BDAA4}"/>
              </a:ext>
            </a:extLst>
          </p:cNvPr>
          <p:cNvSpPr txBox="1"/>
          <p:nvPr/>
        </p:nvSpPr>
        <p:spPr>
          <a:xfrm>
            <a:off x="1076616" y="3669006"/>
            <a:ext cx="7851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u-HU" dirty="0">
              <a:hlinkClick r:id="rId4"/>
            </a:endParaRPr>
          </a:p>
          <a:p>
            <a:r>
              <a:rPr lang="hu-HU" dirty="0" err="1"/>
              <a:t>Essentially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same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>
                <a:hlinkClick r:id="rId4"/>
              </a:rPr>
              <a:t>[</a:t>
            </a:r>
            <a:r>
              <a:rPr lang="hu-HU" dirty="0" err="1">
                <a:hlinkClick r:id="rId4"/>
              </a:rPr>
              <a:t>Basar</a:t>
            </a:r>
            <a:r>
              <a:rPr lang="hu-HU" dirty="0">
                <a:hlinkClick r:id="rId4"/>
              </a:rPr>
              <a:t>, 2312.06925]</a:t>
            </a:r>
            <a:r>
              <a:rPr lang="hu-HU" dirty="0"/>
              <a:t> and  </a:t>
            </a:r>
            <a:r>
              <a:rPr lang="hu-HU" dirty="0">
                <a:hlinkClick r:id="rId5"/>
              </a:rPr>
              <a:t>[</a:t>
            </a:r>
            <a:r>
              <a:rPr lang="hu-HU" dirty="0" err="1">
                <a:hlinkClick r:id="rId5"/>
              </a:rPr>
              <a:t>Goswami</a:t>
            </a:r>
            <a:r>
              <a:rPr lang="hu-HU" dirty="0">
                <a:hlinkClick r:id="rId5"/>
              </a:rPr>
              <a:t> </a:t>
            </a:r>
            <a:r>
              <a:rPr lang="hu-HU" dirty="0" err="1">
                <a:hlinkClick r:id="rId5"/>
              </a:rPr>
              <a:t>et</a:t>
            </a:r>
            <a:r>
              <a:rPr lang="hu-HU" dirty="0">
                <a:hlinkClick r:id="rId5"/>
              </a:rPr>
              <a:t> </a:t>
            </a:r>
            <a:r>
              <a:rPr lang="hu-HU" dirty="0" err="1">
                <a:hlinkClick r:id="rId5"/>
              </a:rPr>
              <a:t>al</a:t>
            </a:r>
            <a:r>
              <a:rPr lang="hu-HU" dirty="0">
                <a:hlinkClick r:id="rId5"/>
              </a:rPr>
              <a:t>, 2401.05651]</a:t>
            </a:r>
            <a:endParaRPr lang="hu-HU" dirty="0"/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F386173C-1DF7-8F87-5690-35C49AB28586}"/>
              </a:ext>
            </a:extLst>
          </p:cNvPr>
          <p:cNvSpPr/>
          <p:nvPr/>
        </p:nvSpPr>
        <p:spPr>
          <a:xfrm>
            <a:off x="2085896" y="3274110"/>
            <a:ext cx="5831457" cy="2487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u="sng" dirty="0"/>
              <a:t>MANY CAVEATS: </a:t>
            </a:r>
          </a:p>
          <a:p>
            <a:pPr marL="342900" indent="-342900">
              <a:buAutoNum type="arabicPeriod"/>
            </a:pPr>
            <a:r>
              <a:rPr lang="hu-HU" dirty="0" err="1"/>
              <a:t>At</a:t>
            </a:r>
            <a:r>
              <a:rPr lang="hu-HU" dirty="0"/>
              <a:t> 130MeV </a:t>
            </a:r>
            <a:r>
              <a:rPr lang="hu-HU" dirty="0" err="1"/>
              <a:t>we</a:t>
            </a:r>
            <a:r>
              <a:rPr lang="hu-HU" dirty="0"/>
              <a:t> had a </a:t>
            </a:r>
            <a:r>
              <a:rPr lang="hu-HU" dirty="0" err="1"/>
              <a:t>larger</a:t>
            </a:r>
            <a:r>
              <a:rPr lang="hu-HU" dirty="0"/>
              <a:t> </a:t>
            </a:r>
            <a:r>
              <a:rPr lang="hu-HU" dirty="0" err="1"/>
              <a:t>volume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cross-check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negligibility</a:t>
            </a:r>
            <a:r>
              <a:rPr lang="hu-HU" dirty="0"/>
              <a:t> of </a:t>
            </a:r>
            <a:r>
              <a:rPr lang="hu-HU" dirty="0" err="1"/>
              <a:t>finite-volume</a:t>
            </a:r>
            <a:r>
              <a:rPr lang="hu-HU" dirty="0"/>
              <a:t> </a:t>
            </a:r>
            <a:r>
              <a:rPr lang="hu-HU" dirty="0" err="1"/>
              <a:t>effects</a:t>
            </a:r>
            <a:r>
              <a:rPr lang="hu-HU" dirty="0"/>
              <a:t>, </a:t>
            </a:r>
            <a:r>
              <a:rPr lang="hu-HU" dirty="0" err="1"/>
              <a:t>at</a:t>
            </a:r>
            <a:r>
              <a:rPr lang="hu-HU" dirty="0"/>
              <a:t> 120MeV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only</a:t>
            </a:r>
            <a:r>
              <a:rPr lang="hu-HU" dirty="0"/>
              <a:t>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small</a:t>
            </a:r>
            <a:r>
              <a:rPr lang="hu-HU" dirty="0"/>
              <a:t> </a:t>
            </a:r>
            <a:r>
              <a:rPr lang="hu-HU" dirty="0" err="1"/>
              <a:t>volume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go </a:t>
            </a:r>
            <a:r>
              <a:rPr lang="hu-HU" dirty="0" err="1"/>
              <a:t>with</a:t>
            </a:r>
            <a:endParaRPr lang="hu-HU" dirty="0"/>
          </a:p>
          <a:p>
            <a:pPr marL="342900" indent="-342900">
              <a:buAutoNum type="arabicPeriod"/>
            </a:pP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have</a:t>
            </a:r>
            <a:r>
              <a:rPr lang="hu-HU" dirty="0"/>
              <a:t> a </a:t>
            </a:r>
            <a:r>
              <a:rPr lang="hu-HU" dirty="0" err="1"/>
              <a:t>finite</a:t>
            </a:r>
            <a:r>
              <a:rPr lang="hu-HU" dirty="0"/>
              <a:t> </a:t>
            </a:r>
            <a:r>
              <a:rPr lang="hu-HU" dirty="0" err="1"/>
              <a:t>order</a:t>
            </a:r>
            <a:r>
              <a:rPr lang="hu-HU" dirty="0"/>
              <a:t> Taylor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construct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Padé </a:t>
            </a:r>
            <a:r>
              <a:rPr lang="hu-HU" dirty="0" err="1"/>
              <a:t>approximants</a:t>
            </a:r>
            <a:r>
              <a:rPr lang="hu-HU" dirty="0"/>
              <a:t>,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have</a:t>
            </a:r>
            <a:r>
              <a:rPr lang="hu-HU" dirty="0"/>
              <a:t> no </a:t>
            </a:r>
            <a:r>
              <a:rPr lang="hu-HU" dirty="0" err="1"/>
              <a:t>higher</a:t>
            </a:r>
            <a:r>
              <a:rPr lang="hu-HU" dirty="0"/>
              <a:t> </a:t>
            </a:r>
            <a:r>
              <a:rPr lang="hu-HU" dirty="0" err="1"/>
              <a:t>order</a:t>
            </a:r>
            <a:r>
              <a:rPr lang="hu-HU" dirty="0"/>
              <a:t> </a:t>
            </a:r>
            <a:r>
              <a:rPr lang="hu-HU" dirty="0" err="1"/>
              <a:t>correction</a:t>
            </a:r>
            <a:r>
              <a:rPr lang="hu-HU" dirty="0"/>
              <a:t> (</a:t>
            </a:r>
            <a:r>
              <a:rPr lang="hu-HU" dirty="0" err="1"/>
              <a:t>yet</a:t>
            </a:r>
            <a:r>
              <a:rPr lang="hu-HU" dirty="0"/>
              <a:t>)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which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cross-check</a:t>
            </a:r>
            <a:r>
              <a:rPr lang="hu-HU" dirty="0"/>
              <a:t> </a:t>
            </a:r>
            <a:r>
              <a:rPr lang="hu-HU" dirty="0" err="1"/>
              <a:t>truncation</a:t>
            </a:r>
            <a:r>
              <a:rPr lang="hu-HU" dirty="0"/>
              <a:t> </a:t>
            </a:r>
            <a:r>
              <a:rPr lang="hu-HU" dirty="0" err="1"/>
              <a:t>effects</a:t>
            </a:r>
            <a:endParaRPr lang="hu-HU" dirty="0"/>
          </a:p>
          <a:p>
            <a:pPr marL="342900" indent="-342900">
              <a:buAutoNum type="arabicPeriod"/>
            </a:pP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assume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asymptotic</a:t>
            </a:r>
            <a:r>
              <a:rPr lang="hu-HU" dirty="0"/>
              <a:t> </a:t>
            </a:r>
            <a:r>
              <a:rPr lang="hu-HU" dirty="0" err="1"/>
              <a:t>scaling</a:t>
            </a:r>
            <a:r>
              <a:rPr lang="hu-HU" dirty="0"/>
              <a:t> </a:t>
            </a:r>
            <a:r>
              <a:rPr lang="hu-HU" dirty="0" err="1"/>
              <a:t>form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imaginary</a:t>
            </a:r>
            <a:r>
              <a:rPr lang="hu-HU" dirty="0"/>
              <a:t> part of </a:t>
            </a:r>
            <a:r>
              <a:rPr lang="hu-HU" dirty="0" err="1"/>
              <a:t>the</a:t>
            </a:r>
            <a:r>
              <a:rPr lang="hu-HU" dirty="0"/>
              <a:t> Lee-</a:t>
            </a:r>
            <a:r>
              <a:rPr lang="hu-HU" dirty="0" err="1"/>
              <a:t>Yang</a:t>
            </a:r>
            <a:r>
              <a:rPr lang="hu-HU" dirty="0"/>
              <a:t> </a:t>
            </a:r>
            <a:r>
              <a:rPr lang="hu-HU" dirty="0" err="1"/>
              <a:t>edge</a:t>
            </a:r>
            <a:r>
              <a:rPr lang="hu-HU" dirty="0"/>
              <a:t> </a:t>
            </a:r>
            <a:r>
              <a:rPr lang="hu-HU" dirty="0" err="1"/>
              <a:t>up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high</a:t>
            </a:r>
            <a:r>
              <a:rPr lang="hu-HU" dirty="0"/>
              <a:t> </a:t>
            </a:r>
            <a:r>
              <a:rPr lang="hu-HU" dirty="0" err="1"/>
              <a:t>temperatures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zövegdoboz 17">
                <a:extLst>
                  <a:ext uri="{FF2B5EF4-FFF2-40B4-BE49-F238E27FC236}">
                    <a16:creationId xmlns:a16="http://schemas.microsoft.com/office/drawing/2014/main" id="{7D3C2A43-E2F3-3F52-515F-FFCCB5D362FC}"/>
                  </a:ext>
                </a:extLst>
              </p:cNvPr>
              <p:cNvSpPr txBox="1"/>
              <p:nvPr/>
            </p:nvSpPr>
            <p:spPr>
              <a:xfrm>
                <a:off x="5616333" y="4542211"/>
                <a:ext cx="2883537" cy="36933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hu-HU" dirty="0" err="1"/>
                  <a:t>Can</a:t>
                </a:r>
                <a:r>
                  <a:rPr lang="hu-HU" dirty="0"/>
                  <a:t> be </a:t>
                </a:r>
                <a:r>
                  <a:rPr lang="hu-HU" dirty="0" err="1"/>
                  <a:t>remedied</a:t>
                </a:r>
                <a:r>
                  <a:rPr lang="hu-HU" dirty="0"/>
                  <a:t> </a:t>
                </a:r>
                <a:r>
                  <a:rPr lang="hu-HU" dirty="0" err="1"/>
                  <a:t>with</a:t>
                </a:r>
                <a:r>
                  <a:rPr lang="hu-H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b="0" i="0" smtClean="0">
                            <a:latin typeface="Cambria Math" panose="02040503050406030204" pitchFamily="18" charset="0"/>
                          </a:rPr>
                          <m:t>Im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18" name="Szövegdoboz 17">
                <a:extLst>
                  <a:ext uri="{FF2B5EF4-FFF2-40B4-BE49-F238E27FC236}">
                    <a16:creationId xmlns:a16="http://schemas.microsoft.com/office/drawing/2014/main" id="{7D3C2A43-E2F3-3F52-515F-FFCCB5D36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333" y="4542211"/>
                <a:ext cx="2883537" cy="369332"/>
              </a:xfrm>
              <a:prstGeom prst="rect">
                <a:avLst/>
              </a:prstGeom>
              <a:blipFill>
                <a:blip r:embed="rId6"/>
                <a:stretch>
                  <a:fillRect l="-1691" t="-8197" b="-2459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zövegdoboz 18">
            <a:extLst>
              <a:ext uri="{FF2B5EF4-FFF2-40B4-BE49-F238E27FC236}">
                <a16:creationId xmlns:a16="http://schemas.microsoft.com/office/drawing/2014/main" id="{064A18AE-DE72-E89F-D40F-C06BDDF0873B}"/>
              </a:ext>
            </a:extLst>
          </p:cNvPr>
          <p:cNvSpPr txBox="1"/>
          <p:nvPr/>
        </p:nvSpPr>
        <p:spPr>
          <a:xfrm>
            <a:off x="5616334" y="3643442"/>
            <a:ext cx="2883537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least</a:t>
            </a:r>
            <a:r>
              <a:rPr lang="hu-HU" dirty="0"/>
              <a:t> </a:t>
            </a:r>
            <a:r>
              <a:rPr lang="hu-HU" dirty="0" err="1"/>
              <a:t>one</a:t>
            </a:r>
            <a:r>
              <a:rPr lang="hu-HU" dirty="0"/>
              <a:t> </a:t>
            </a:r>
            <a:r>
              <a:rPr lang="hu-HU" dirty="0" err="1"/>
              <a:t>slightly</a:t>
            </a:r>
            <a:r>
              <a:rPr lang="hu-HU" dirty="0"/>
              <a:t> </a:t>
            </a:r>
            <a:r>
              <a:rPr lang="hu-HU" dirty="0" err="1"/>
              <a:t>larger</a:t>
            </a:r>
            <a:r>
              <a:rPr lang="hu-HU" dirty="0"/>
              <a:t> </a:t>
            </a:r>
            <a:r>
              <a:rPr lang="hu-HU" dirty="0" err="1"/>
              <a:t>volume</a:t>
            </a:r>
            <a:r>
              <a:rPr lang="hu-HU" dirty="0"/>
              <a:t> </a:t>
            </a:r>
            <a:r>
              <a:rPr lang="hu-HU" dirty="0" err="1"/>
              <a:t>should</a:t>
            </a:r>
            <a:r>
              <a:rPr lang="hu-HU" dirty="0"/>
              <a:t> be </a:t>
            </a:r>
            <a:r>
              <a:rPr lang="hu-HU" dirty="0" err="1"/>
              <a:t>doable</a:t>
            </a:r>
            <a:endParaRPr lang="hu-HU" dirty="0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9E1A515B-F693-B19E-3759-B8E4D4BC95FE}"/>
              </a:ext>
            </a:extLst>
          </p:cNvPr>
          <p:cNvSpPr txBox="1"/>
          <p:nvPr/>
        </p:nvSpPr>
        <p:spPr>
          <a:xfrm>
            <a:off x="4908430" y="5216245"/>
            <a:ext cx="3591441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hu-HU" dirty="0" err="1"/>
              <a:t>Can</a:t>
            </a:r>
            <a:r>
              <a:rPr lang="hu-HU" dirty="0"/>
              <a:t> be </a:t>
            </a:r>
            <a:r>
              <a:rPr lang="hu-HU" dirty="0" err="1"/>
              <a:t>relaxed</a:t>
            </a:r>
            <a:r>
              <a:rPr lang="hu-HU" dirty="0"/>
              <a:t> </a:t>
            </a:r>
            <a:r>
              <a:rPr lang="hu-HU" dirty="0" err="1"/>
              <a:t>once</a:t>
            </a:r>
            <a:r>
              <a:rPr lang="hu-HU" dirty="0"/>
              <a:t> </a:t>
            </a:r>
            <a:r>
              <a:rPr lang="hu-HU" dirty="0" err="1"/>
              <a:t>data</a:t>
            </a:r>
            <a:r>
              <a:rPr lang="hu-HU" dirty="0"/>
              <a:t> </a:t>
            </a:r>
            <a:r>
              <a:rPr lang="hu-HU" dirty="0" err="1"/>
              <a:t>gets</a:t>
            </a:r>
            <a:r>
              <a:rPr lang="hu-HU" dirty="0"/>
              <a:t> </a:t>
            </a:r>
            <a:r>
              <a:rPr lang="hu-HU" dirty="0" err="1"/>
              <a:t>better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4580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19EB09-7535-1057-48F2-5980EE824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563" y="-514830"/>
            <a:ext cx="7543800" cy="1450757"/>
          </a:xfrm>
        </p:spPr>
        <p:txBody>
          <a:bodyPr/>
          <a:lstStyle/>
          <a:p>
            <a:r>
              <a:rPr lang="hu-HU" dirty="0" err="1"/>
              <a:t>Trying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extrapolate</a:t>
            </a:r>
            <a:r>
              <a:rPr lang="hu-HU" dirty="0"/>
              <a:t> a CEP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101788E-6E41-416C-38FA-425D24BE7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Attila Pásztor</a:t>
            </a:r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6348D55-2299-A387-5407-8B89522D4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LATTICE QCD AT NON-ZERO BARYON DENSITY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342BE79-829A-0E5A-B872-3880D1C92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25</a:t>
            </a:fld>
            <a:endParaRPr lang="en-US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6E45937E-54F1-D908-2193-78E97D2D744D}"/>
              </a:ext>
            </a:extLst>
          </p:cNvPr>
          <p:cNvSpPr txBox="1"/>
          <p:nvPr/>
        </p:nvSpPr>
        <p:spPr>
          <a:xfrm>
            <a:off x="741872" y="5141387"/>
            <a:ext cx="72063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dirty="0"/>
              <a:t>The Lee-</a:t>
            </a:r>
            <a:r>
              <a:rPr lang="hu-HU" dirty="0" err="1"/>
              <a:t>Yang</a:t>
            </a:r>
            <a:r>
              <a:rPr lang="hu-HU" dirty="0"/>
              <a:t> </a:t>
            </a:r>
            <a:r>
              <a:rPr lang="hu-HU" dirty="0" err="1"/>
              <a:t>zero</a:t>
            </a:r>
            <a:r>
              <a:rPr lang="hu-HU" dirty="0"/>
              <a:t> </a:t>
            </a:r>
            <a:r>
              <a:rPr lang="hu-HU" dirty="0" err="1"/>
              <a:t>does</a:t>
            </a:r>
            <a:r>
              <a:rPr lang="hu-HU" dirty="0"/>
              <a:t> </a:t>
            </a:r>
            <a:r>
              <a:rPr lang="hu-HU" dirty="0" err="1"/>
              <a:t>move</a:t>
            </a:r>
            <a:r>
              <a:rPr lang="hu-HU" dirty="0"/>
              <a:t> </a:t>
            </a:r>
            <a:r>
              <a:rPr lang="hu-HU" dirty="0" err="1"/>
              <a:t>towards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real</a:t>
            </a:r>
            <a:r>
              <a:rPr lang="hu-HU" dirty="0"/>
              <a:t> </a:t>
            </a:r>
            <a:r>
              <a:rPr lang="hu-HU" dirty="0" err="1"/>
              <a:t>axis</a:t>
            </a:r>
            <a:r>
              <a:rPr lang="hu-HU" dirty="0"/>
              <a:t> (</a:t>
            </a:r>
            <a:r>
              <a:rPr lang="hu-HU" dirty="0" err="1"/>
              <a:t>Very</a:t>
            </a:r>
            <a:r>
              <a:rPr lang="hu-HU" dirty="0"/>
              <a:t> </a:t>
            </a:r>
            <a:r>
              <a:rPr lang="hu-HU" dirty="0" err="1"/>
              <a:t>good</a:t>
            </a:r>
            <a:r>
              <a:rPr lang="hu-HU" dirty="0"/>
              <a:t> </a:t>
            </a:r>
            <a:r>
              <a:rPr lang="hu-HU" dirty="0" err="1"/>
              <a:t>news</a:t>
            </a:r>
            <a:r>
              <a:rPr lang="hu-HU" dirty="0"/>
              <a:t>!)</a:t>
            </a:r>
          </a:p>
          <a:p>
            <a:pPr marL="285750" indent="-285750">
              <a:buFontTx/>
              <a:buChar char="-"/>
            </a:pPr>
            <a:r>
              <a:rPr lang="hu-HU" dirty="0" err="1"/>
              <a:t>However</a:t>
            </a:r>
            <a:r>
              <a:rPr lang="hu-HU" dirty="0"/>
              <a:t>,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point</a:t>
            </a:r>
            <a:r>
              <a:rPr lang="hu-HU" dirty="0"/>
              <a:t> </a:t>
            </a:r>
            <a:r>
              <a:rPr lang="hu-HU" dirty="0" err="1"/>
              <a:t>this</a:t>
            </a:r>
            <a:r>
              <a:rPr lang="hu-HU" dirty="0"/>
              <a:t> is </a:t>
            </a:r>
            <a:r>
              <a:rPr lang="hu-HU" dirty="0" err="1"/>
              <a:t>consistant</a:t>
            </a:r>
            <a:r>
              <a:rPr lang="hu-HU" dirty="0"/>
              <a:t> </a:t>
            </a:r>
            <a:r>
              <a:rPr lang="hu-HU" dirty="0" err="1"/>
              <a:t>both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:</a:t>
            </a:r>
          </a:p>
          <a:p>
            <a:pPr marL="742950" lvl="1" indent="-285750">
              <a:buFontTx/>
              <a:buChar char="-"/>
            </a:pPr>
            <a:r>
              <a:rPr lang="hu-HU" b="1" dirty="0" err="1"/>
              <a:t>chiral</a:t>
            </a:r>
            <a:r>
              <a:rPr lang="hu-HU" b="1" dirty="0"/>
              <a:t>/</a:t>
            </a:r>
            <a:r>
              <a:rPr lang="hu-HU" b="1" dirty="0" err="1"/>
              <a:t>deconfinement</a:t>
            </a:r>
            <a:r>
              <a:rPr lang="hu-HU" b="1" dirty="0"/>
              <a:t> CEP </a:t>
            </a:r>
            <a:r>
              <a:rPr lang="hu-HU" b="1" dirty="0" err="1"/>
              <a:t>at</a:t>
            </a:r>
            <a:r>
              <a:rPr lang="hu-HU" b="1" dirty="0"/>
              <a:t> </a:t>
            </a:r>
            <a:r>
              <a:rPr lang="hu-HU" b="1" dirty="0" err="1"/>
              <a:t>say</a:t>
            </a:r>
            <a:r>
              <a:rPr lang="hu-HU" b="1" dirty="0"/>
              <a:t> T=70MeV</a:t>
            </a:r>
          </a:p>
          <a:p>
            <a:pPr marL="742950" lvl="1" indent="-285750">
              <a:buFontTx/>
              <a:buChar char="-"/>
            </a:pPr>
            <a:r>
              <a:rPr lang="hu-HU" b="1" dirty="0" err="1"/>
              <a:t>nuclear</a:t>
            </a:r>
            <a:r>
              <a:rPr lang="hu-HU" b="1" dirty="0"/>
              <a:t> </a:t>
            </a:r>
            <a:r>
              <a:rPr lang="hu-HU" b="1" dirty="0" err="1"/>
              <a:t>liquid-gas</a:t>
            </a:r>
            <a:r>
              <a:rPr lang="hu-HU" b="1" dirty="0"/>
              <a:t> CEP </a:t>
            </a:r>
            <a:r>
              <a:rPr lang="hu-HU" b="1" dirty="0" err="1"/>
              <a:t>as</a:t>
            </a:r>
            <a:r>
              <a:rPr lang="hu-HU" b="1" dirty="0"/>
              <a:t> </a:t>
            </a:r>
            <a:r>
              <a:rPr lang="hu-HU" b="1" dirty="0" err="1"/>
              <a:t>say</a:t>
            </a:r>
            <a:r>
              <a:rPr lang="hu-HU" b="1" dirty="0"/>
              <a:t> T=10MeV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2CE58AAB-48E6-A2A8-7123-9DC61DB71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25" y="1069306"/>
            <a:ext cx="7529238" cy="4013046"/>
          </a:xfrm>
          <a:prstGeom prst="rect">
            <a:avLst/>
          </a:prstGeom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D0B846C1-703B-BCF8-AF0D-635E122151C3}"/>
              </a:ext>
            </a:extLst>
          </p:cNvPr>
          <p:cNvSpPr/>
          <p:nvPr/>
        </p:nvSpPr>
        <p:spPr>
          <a:xfrm>
            <a:off x="1852036" y="5606567"/>
            <a:ext cx="3617103" cy="6044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 GENERAL PROBLEM WITH </a:t>
            </a:r>
          </a:p>
          <a:p>
            <a:pPr algn="ctr"/>
            <a:r>
              <a:rPr lang="hu-HU" dirty="0"/>
              <a:t>ONLY USING BARYON NUMBER</a:t>
            </a:r>
          </a:p>
        </p:txBody>
      </p:sp>
    </p:spTree>
    <p:extLst>
      <p:ext uri="{BB962C8B-B14F-4D97-AF65-F5344CB8AC3E}">
        <p14:creationId xmlns:p14="http://schemas.microsoft.com/office/powerpoint/2010/main" val="293055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C9E7F-BC75-2F86-43FA-FEC08D7FE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563" y="-507781"/>
            <a:ext cx="7543800" cy="1450757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D36662-5142-31C0-6A59-AA50B5A8E8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61" y="1150010"/>
                <a:ext cx="8206740" cy="4948865"/>
              </a:xfrm>
            </p:spPr>
            <p:txBody>
              <a:bodyPr>
                <a:noAutofit/>
              </a:bodyPr>
              <a:lstStyle/>
              <a:p>
                <a:endParaRPr lang="en-US" sz="2200" b="1" dirty="0"/>
              </a:p>
              <a:p>
                <a:r>
                  <a:rPr lang="en-US" sz="2200" dirty="0"/>
                  <a:t>1) QCD in the grand canonical ensemble and the sign problem </a:t>
                </a:r>
              </a:p>
              <a:p>
                <a:pPr marL="0" indent="0">
                  <a:buNone/>
                </a:pPr>
                <a:endParaRPr lang="en-US" sz="2200" b="1" dirty="0"/>
              </a:p>
              <a:p>
                <a:pPr marL="0" indent="0">
                  <a:buNone/>
                </a:pPr>
                <a:r>
                  <a:rPr lang="hu-HU" sz="2200" dirty="0"/>
                  <a:t> 2</a:t>
                </a:r>
                <a:r>
                  <a:rPr lang="en-US" sz="2200" dirty="0"/>
                  <a:t>) </a:t>
                </a:r>
                <a:r>
                  <a:rPr lang="hu-HU" sz="2200" dirty="0" err="1"/>
                  <a:t>Baryon</a:t>
                </a:r>
                <a:r>
                  <a:rPr lang="hu-HU" sz="2200" dirty="0"/>
                  <a:t> </a:t>
                </a:r>
                <a:r>
                  <a:rPr lang="hu-HU" sz="2200" dirty="0" err="1"/>
                  <a:t>number</a:t>
                </a:r>
                <a:r>
                  <a:rPr lang="hu-HU" sz="2200" dirty="0"/>
                  <a:t> </a:t>
                </a:r>
                <a:r>
                  <a:rPr lang="hu-HU" sz="2200" dirty="0" err="1"/>
                  <a:t>fluctuations</a:t>
                </a:r>
                <a:r>
                  <a:rPr lang="hu-HU" sz="2200" dirty="0"/>
                  <a:t> and </a:t>
                </a:r>
                <a:r>
                  <a:rPr lang="hu-HU" sz="2200" dirty="0" err="1"/>
                  <a:t>the</a:t>
                </a:r>
                <a:r>
                  <a:rPr lang="hu-HU" sz="2200" dirty="0"/>
                  <a:t> </a:t>
                </a:r>
                <a:r>
                  <a:rPr lang="hu-HU" sz="2200" dirty="0" err="1"/>
                  <a:t>search</a:t>
                </a:r>
                <a:r>
                  <a:rPr lang="hu-HU" sz="2200" dirty="0"/>
                  <a:t> </a:t>
                </a:r>
                <a:r>
                  <a:rPr lang="hu-HU" sz="2200" dirty="0" err="1"/>
                  <a:t>for</a:t>
                </a:r>
                <a:r>
                  <a:rPr lang="hu-HU" sz="2200" dirty="0"/>
                  <a:t> </a:t>
                </a:r>
                <a:r>
                  <a:rPr lang="hu-HU" sz="2200" dirty="0" err="1"/>
                  <a:t>the</a:t>
                </a:r>
                <a:r>
                  <a:rPr lang="hu-HU" sz="2200" dirty="0"/>
                  <a:t> </a:t>
                </a:r>
                <a:r>
                  <a:rPr lang="hu-HU" sz="2200" dirty="0" err="1"/>
                  <a:t>critical</a:t>
                </a:r>
                <a:r>
                  <a:rPr lang="hu-HU" sz="2200" dirty="0"/>
                  <a:t> </a:t>
                </a:r>
                <a:r>
                  <a:rPr lang="hu-HU" sz="2200" dirty="0" err="1"/>
                  <a:t>endpoint</a:t>
                </a:r>
                <a:endParaRPr lang="en-US" sz="2200" dirty="0"/>
              </a:p>
              <a:p>
                <a:endParaRPr lang="en-US" sz="2200" dirty="0"/>
              </a:p>
              <a:p>
                <a:r>
                  <a:rPr lang="hu-HU" sz="2200" b="1" dirty="0"/>
                  <a:t>3</a:t>
                </a:r>
                <a:r>
                  <a:rPr lang="en-US" sz="2200" b="1" dirty="0"/>
                  <a:t>) </a:t>
                </a:r>
                <a:r>
                  <a:rPr lang="hu-HU" sz="2200" b="1" dirty="0" err="1"/>
                  <a:t>Chiral</a:t>
                </a:r>
                <a:r>
                  <a:rPr lang="hu-HU" sz="2200" b="1" dirty="0"/>
                  <a:t> and </a:t>
                </a:r>
                <a:r>
                  <a:rPr lang="hu-HU" sz="2200" b="1" dirty="0" err="1"/>
                  <a:t>deconfinement</a:t>
                </a:r>
                <a:r>
                  <a:rPr lang="hu-HU" sz="2200" b="1" dirty="0"/>
                  <a:t> </a:t>
                </a:r>
                <a:r>
                  <a:rPr lang="hu-HU" sz="2200" b="1" dirty="0" err="1"/>
                  <a:t>aspects</a:t>
                </a:r>
                <a:r>
                  <a:rPr lang="hu-HU" sz="2200" b="1" dirty="0"/>
                  <a:t> of QCD </a:t>
                </a:r>
                <a:r>
                  <a:rPr lang="hu-HU" sz="2200" b="1" dirty="0" err="1"/>
                  <a:t>at</a:t>
                </a:r>
                <a:r>
                  <a:rPr lang="hu-HU" sz="22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hu-HU" sz="2200" b="1" dirty="0"/>
                  <a:t>&gt;0</a:t>
                </a:r>
              </a:p>
              <a:p>
                <a:endParaRPr lang="hu-HU" sz="2200" dirty="0"/>
              </a:p>
              <a:p>
                <a:r>
                  <a:rPr lang="hu-HU" sz="2200" dirty="0"/>
                  <a:t>4) More </a:t>
                </a:r>
                <a:r>
                  <a:rPr lang="hu-HU" sz="2200" dirty="0" err="1"/>
                  <a:t>direct</a:t>
                </a:r>
                <a:r>
                  <a:rPr lang="hu-HU" sz="2200" dirty="0"/>
                  <a:t> </a:t>
                </a:r>
                <a:r>
                  <a:rPr lang="hu-HU" sz="2200" dirty="0" err="1"/>
                  <a:t>methods</a:t>
                </a:r>
                <a:endParaRPr lang="hu-HU" sz="2200" dirty="0"/>
              </a:p>
              <a:p>
                <a:endParaRPr lang="hu-HU" sz="2200" dirty="0"/>
              </a:p>
              <a:p>
                <a:r>
                  <a:rPr lang="hu-HU" sz="2200" dirty="0"/>
                  <a:t>5) </a:t>
                </a:r>
                <a:r>
                  <a:rPr lang="hu-HU" sz="2200" dirty="0" err="1"/>
                  <a:t>Summary</a:t>
                </a:r>
                <a:r>
                  <a:rPr lang="hu-HU" sz="2200" dirty="0"/>
                  <a:t> and </a:t>
                </a:r>
                <a:r>
                  <a:rPr lang="hu-HU" sz="2200" dirty="0" err="1"/>
                  <a:t>outlook</a:t>
                </a:r>
                <a:endParaRPr lang="hu-HU" sz="2200" dirty="0"/>
              </a:p>
              <a:p>
                <a:endParaRPr lang="hu-HU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D36662-5142-31C0-6A59-AA50B5A8E8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61" y="1150010"/>
                <a:ext cx="8206740" cy="4948865"/>
              </a:xfrm>
              <a:blipFill>
                <a:blip r:embed="rId2"/>
                <a:stretch>
                  <a:fillRect l="-133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CF0AD-6FCA-FE9B-B77E-B6D1F9E40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Attila Pásztor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2B972-C503-64E9-1C05-02DC6C17F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LATTICE QCD AT NON-ZERO BARYON DENSITY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679AC-49CE-5C16-3AEA-1D7D633BC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623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77094-A458-6B2E-1D9C-4BC3B7392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1" y="-135920"/>
            <a:ext cx="8263890" cy="1075811"/>
          </a:xfrm>
        </p:spPr>
        <p:txBody>
          <a:bodyPr anchor="b">
            <a:normAutofit fontScale="90000"/>
          </a:bodyPr>
          <a:lstStyle/>
          <a:p>
            <a:r>
              <a:rPr lang="en-US" sz="4050" dirty="0"/>
              <a:t>Chiral criticality and the equation of state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98EFF-2E2D-3ADE-0EE9-859CEDBB6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450"/>
              </a:spcAft>
            </a:pPr>
            <a:r>
              <a:rPr lang="en-US"/>
              <a:t>Attila Pásztor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F8BBD-79AB-1469-96EA-887922365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LATTICE QCD AT NON-ZERO BARYON DENSITY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E7C82-9133-E266-B2D2-4293CC752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450"/>
              </a:spcAft>
            </a:pPr>
            <a:fld id="{A49DFD55-3C28-40EF-9E31-A92D2E4017FF}" type="slidenum">
              <a:rPr lang="en-US" smtClean="0"/>
              <a:pPr>
                <a:spcAft>
                  <a:spcPts val="450"/>
                </a:spcAft>
              </a:pPr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AFC868-F5E1-0F63-0A77-2A6C6485E2CA}"/>
                  </a:ext>
                </a:extLst>
              </p:cNvPr>
              <p:cNvSpPr txBox="1"/>
              <p:nvPr/>
            </p:nvSpPr>
            <p:spPr>
              <a:xfrm>
                <a:off x="822961" y="1138101"/>
                <a:ext cx="7492364" cy="51552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a-DK" sz="2000" u="sng" dirty="0"/>
                  <a:t>Smaller-than-physical quark mass @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u="sng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 u="sng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000" i="1" u="sng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a-DK" sz="2000" dirty="0"/>
              </a:p>
              <a:p>
                <a:endParaRPr lang="en-US" sz="900" dirty="0"/>
              </a:p>
              <a:p>
                <a:endParaRPr lang="en-US" sz="900" dirty="0"/>
              </a:p>
              <a:p>
                <a:endParaRPr lang="en-US" sz="900" dirty="0"/>
              </a:p>
              <a:p>
                <a:endParaRPr lang="en-US" sz="900" dirty="0"/>
              </a:p>
              <a:p>
                <a:endParaRPr lang="en-US" sz="900" dirty="0"/>
              </a:p>
              <a:p>
                <a:endParaRPr lang="en-US" sz="900" dirty="0"/>
              </a:p>
              <a:p>
                <a:endParaRPr lang="en-US" sz="900" dirty="0"/>
              </a:p>
              <a:p>
                <a:endParaRPr lang="en-US" sz="900" dirty="0"/>
              </a:p>
              <a:p>
                <a:endParaRPr lang="en-US" sz="900" dirty="0"/>
              </a:p>
              <a:p>
                <a:endParaRPr lang="en-US" sz="900" dirty="0"/>
              </a:p>
              <a:p>
                <a:endParaRPr lang="en-US" sz="900" dirty="0"/>
              </a:p>
              <a:p>
                <a:endParaRPr lang="en-US" sz="900" dirty="0"/>
              </a:p>
              <a:p>
                <a:endParaRPr lang="en-US" sz="900" dirty="0"/>
              </a:p>
              <a:p>
                <a:endParaRPr lang="en-US" sz="900" dirty="0"/>
              </a:p>
              <a:p>
                <a:endParaRPr lang="en-US" sz="900" dirty="0"/>
              </a:p>
              <a:p>
                <a:endParaRPr lang="en-US" sz="900" dirty="0"/>
              </a:p>
              <a:p>
                <a:endParaRPr lang="en-US" sz="900" dirty="0"/>
              </a:p>
              <a:p>
                <a:endParaRPr lang="en-US" sz="900" dirty="0"/>
              </a:p>
              <a:p>
                <a:endParaRPr lang="en-US" sz="900" dirty="0"/>
              </a:p>
              <a:p>
                <a:endParaRPr lang="en-US" sz="900" dirty="0"/>
              </a:p>
              <a:p>
                <a:endParaRPr lang="en-US" sz="900" dirty="0"/>
              </a:p>
              <a:p>
                <a:endParaRPr lang="en-US" sz="900" dirty="0"/>
              </a:p>
              <a:p>
                <a:endParaRPr lang="en-US" sz="1200" dirty="0"/>
              </a:p>
              <a:p>
                <a:endParaRPr lang="en-US" sz="1200" dirty="0"/>
              </a:p>
              <a:p>
                <a:endParaRPr lang="en-US" sz="1200" dirty="0"/>
              </a:p>
              <a:p>
                <a:endParaRPr lang="en-US" sz="1200" dirty="0"/>
              </a:p>
              <a:p>
                <a:r>
                  <a:rPr lang="en-US" dirty="0"/>
                  <a:t>Plot from </a:t>
                </a:r>
                <a:r>
                  <a:rPr lang="da-DK" b="1" u="sng" dirty="0">
                    <a:hlinkClick r:id="rId2"/>
                  </a:rPr>
                  <a:t>[HotQCD, PRL123 (2019)]</a:t>
                </a:r>
                <a:endParaRPr lang="en-US" dirty="0"/>
              </a:p>
              <a:p>
                <a:r>
                  <a:rPr lang="en-US" dirty="0"/>
                  <a:t>See also </a:t>
                </a:r>
                <a:r>
                  <a:rPr lang="en-US" dirty="0">
                    <a:hlinkClick r:id="rId3"/>
                  </a:rPr>
                  <a:t>[Kotov, Lombardo, </a:t>
                </a:r>
                <a:r>
                  <a:rPr lang="en-US" dirty="0" err="1">
                    <a:hlinkClick r:id="rId3"/>
                  </a:rPr>
                  <a:t>Trunin</a:t>
                </a:r>
                <a:r>
                  <a:rPr lang="en-US" dirty="0">
                    <a:hlinkClick r:id="rId3"/>
                  </a:rPr>
                  <a:t>, PLB823 (2021)]</a:t>
                </a:r>
                <a:r>
                  <a:rPr lang="en-US" dirty="0"/>
                  <a:t>: </a:t>
                </a:r>
              </a:p>
              <a:p>
                <a:r>
                  <a:rPr lang="en-US" dirty="0"/>
                  <a:t>	scaling for heavier-than-physical quark masses</a:t>
                </a:r>
              </a:p>
              <a:p>
                <a:endParaRPr lang="en-US" sz="9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AFC868-F5E1-0F63-0A77-2A6C6485E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1" y="1138101"/>
                <a:ext cx="7492364" cy="5155257"/>
              </a:xfrm>
              <a:prstGeom prst="rect">
                <a:avLst/>
              </a:prstGeom>
              <a:blipFill>
                <a:blip r:embed="rId4"/>
                <a:stretch>
                  <a:fillRect l="-651" t="-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0DA92C4B-9AC3-F03E-CBEB-38635EEABE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5817" y="1500751"/>
            <a:ext cx="5506651" cy="364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76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aph of a graph of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1ADD26D0-03BC-E218-0035-473246C5F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596" y="2047774"/>
            <a:ext cx="4720183" cy="3304129"/>
          </a:xfrm>
          <a:prstGeom prst="rect">
            <a:avLst/>
          </a:prstGeom>
        </p:spPr>
      </p:pic>
      <p:pic>
        <p:nvPicPr>
          <p:cNvPr id="12" name="Picture 11" descr="A graph of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D33EB961-69AF-CF54-9B2C-953E831CA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3311"/>
            <a:ext cx="4383133" cy="30681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C77094-A458-6B2E-1D9C-4BC3B7392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1" y="-135920"/>
            <a:ext cx="8263890" cy="1075811"/>
          </a:xfrm>
        </p:spPr>
        <p:txBody>
          <a:bodyPr anchor="b">
            <a:normAutofit fontScale="90000"/>
          </a:bodyPr>
          <a:lstStyle/>
          <a:p>
            <a:r>
              <a:rPr lang="en-US" sz="4050" dirty="0"/>
              <a:t>Chiral criticality and the equation of state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98EFF-2E2D-3ADE-0EE9-859CEDBB6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450"/>
              </a:spcAft>
            </a:pPr>
            <a:r>
              <a:rPr lang="en-US"/>
              <a:t>Attila Pásztor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F8BBD-79AB-1469-96EA-887922365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LATTICE QCD AT NON-ZERO BARYON DENSITY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E7C82-9133-E266-B2D2-4293CC752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450"/>
              </a:spcAft>
            </a:pPr>
            <a:fld id="{A49DFD55-3C28-40EF-9E31-A92D2E4017FF}" type="slidenum">
              <a:rPr lang="en-US" smtClean="0"/>
              <a:pPr>
                <a:spcAft>
                  <a:spcPts val="450"/>
                </a:spcAft>
              </a:pPr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6F8789-7BE5-3DDF-D004-BF274E22FAFE}"/>
                  </a:ext>
                </a:extLst>
              </p:cNvPr>
              <p:cNvSpPr txBox="1"/>
              <p:nvPr/>
            </p:nvSpPr>
            <p:spPr>
              <a:xfrm>
                <a:off x="822961" y="1012010"/>
                <a:ext cx="7673339" cy="45713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a-DK" sz="2200" u="sng" dirty="0">
                    <a:latin typeface="Calibri (Body)"/>
                  </a:rPr>
                  <a:t>T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u="sng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200" i="1" u="sng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da-DK" sz="2200" u="sng" dirty="0">
                    <a:latin typeface="Calibri (Body)"/>
                  </a:rPr>
                  <a:t> dependence with physical masses</a:t>
                </a:r>
                <a:endParaRPr lang="en-US" sz="1500" dirty="0">
                  <a:latin typeface="Calibri (Body)"/>
                </a:endParaRPr>
              </a:p>
              <a:p>
                <a:pPr marL="257162" indent="-257162">
                  <a:buFontTx/>
                  <a:buChar char="-"/>
                </a:pPr>
                <a:r>
                  <a:rPr lang="en-US" sz="2000" dirty="0">
                    <a:latin typeface="Calibri (Body)"/>
                  </a:rPr>
                  <a:t>Empirically: approximate scaling variable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sz="2000" dirty="0">
                  <a:latin typeface="Calibri (Body)"/>
                </a:endParaRPr>
              </a:p>
              <a:p>
                <a:r>
                  <a:rPr lang="en-US" sz="2000" dirty="0">
                    <a:latin typeface="Calibri (Body)"/>
                  </a:rPr>
                  <a:t>		</a:t>
                </a:r>
                <a:r>
                  <a:rPr lang="en-US" sz="2000" dirty="0">
                    <a:latin typeface="Calibri (Body)"/>
                    <a:sym typeface="Symbol" panose="05050102010706020507" pitchFamily="18" charset="2"/>
                  </a:rPr>
                  <a:t> transition not sharpening for small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1200" dirty="0">
                  <a:sym typeface="Symbol" panose="05050102010706020507" pitchFamily="18" charset="2"/>
                </a:endParaRPr>
              </a:p>
              <a:p>
                <a:endParaRPr lang="en-US" sz="1200" dirty="0">
                  <a:sym typeface="Symbol" panose="05050102010706020507" pitchFamily="18" charset="2"/>
                </a:endParaRPr>
              </a:p>
              <a:p>
                <a:endParaRPr lang="en-US" sz="1200" dirty="0">
                  <a:sym typeface="Symbol" panose="05050102010706020507" pitchFamily="18" charset="2"/>
                </a:endParaRPr>
              </a:p>
              <a:p>
                <a:endParaRPr lang="en-US" sz="1200" dirty="0">
                  <a:sym typeface="Symbol" panose="05050102010706020507" pitchFamily="18" charset="2"/>
                </a:endParaRPr>
              </a:p>
              <a:p>
                <a:endParaRPr lang="en-US" sz="1200" dirty="0">
                  <a:sym typeface="Symbol" panose="05050102010706020507" pitchFamily="18" charset="2"/>
                </a:endParaRPr>
              </a:p>
              <a:p>
                <a:endParaRPr lang="en-US" sz="1200" dirty="0">
                  <a:sym typeface="Symbol" panose="05050102010706020507" pitchFamily="18" charset="2"/>
                </a:endParaRPr>
              </a:p>
              <a:p>
                <a:endParaRPr lang="en-US" sz="1200" dirty="0">
                  <a:sym typeface="Symbol" panose="05050102010706020507" pitchFamily="18" charset="2"/>
                </a:endParaRPr>
              </a:p>
              <a:p>
                <a:endParaRPr lang="en-US" sz="1200" dirty="0">
                  <a:sym typeface="Symbol" panose="05050102010706020507" pitchFamily="18" charset="2"/>
                </a:endParaRPr>
              </a:p>
              <a:p>
                <a:endParaRPr lang="en-US" sz="1200" dirty="0">
                  <a:sym typeface="Symbol" panose="05050102010706020507" pitchFamily="18" charset="2"/>
                </a:endParaRPr>
              </a:p>
              <a:p>
                <a:endParaRPr lang="en-US" sz="1200" dirty="0">
                  <a:sym typeface="Symbol" panose="05050102010706020507" pitchFamily="18" charset="2"/>
                </a:endParaRPr>
              </a:p>
              <a:p>
                <a:endParaRPr lang="en-US" sz="1200" dirty="0">
                  <a:sym typeface="Symbol" panose="05050102010706020507" pitchFamily="18" charset="2"/>
                </a:endParaRPr>
              </a:p>
              <a:p>
                <a:endParaRPr lang="en-US" sz="1200" dirty="0">
                  <a:sym typeface="Symbol" panose="05050102010706020507" pitchFamily="18" charset="2"/>
                </a:endParaRPr>
              </a:p>
              <a:p>
                <a:pPr marL="214303" indent="-214303">
                  <a:buFont typeface="Symbol" panose="05050102010706020507" pitchFamily="18" charset="2"/>
                  <a:buChar char="Þ"/>
                </a:pPr>
                <a:endParaRPr lang="en-US" sz="1200" dirty="0">
                  <a:sym typeface="Symbol" panose="05050102010706020507" pitchFamily="18" charset="2"/>
                </a:endParaRPr>
              </a:p>
              <a:p>
                <a:endParaRPr lang="en-US" sz="1200" dirty="0">
                  <a:sym typeface="Symbol" panose="05050102010706020507" pitchFamily="18" charset="2"/>
                </a:endParaRPr>
              </a:p>
              <a:p>
                <a:endParaRPr lang="en-US" sz="1200" dirty="0">
                  <a:sym typeface="Symbol" panose="05050102010706020507" pitchFamily="18" charset="2"/>
                </a:endParaRPr>
              </a:p>
              <a:p>
                <a:endParaRPr lang="en-US" sz="1350" dirty="0">
                  <a:sym typeface="Symbol" panose="05050102010706020507" pitchFamily="18" charset="2"/>
                </a:endParaRPr>
              </a:p>
              <a:p>
                <a:endParaRPr lang="en-US" sz="1350" b="1" u="sng" dirty="0"/>
              </a:p>
              <a:p>
                <a:endParaRPr lang="da-DK" sz="1350" dirty="0">
                  <a:solidFill>
                    <a:schemeClr val="bg1"/>
                  </a:solidFill>
                  <a:highlight>
                    <a:srgbClr val="FFFFFF"/>
                  </a:highlight>
                  <a:hlinkClick r:id="rId4"/>
                </a:endParaRPr>
              </a:p>
              <a:p>
                <a:pPr algn="ctr"/>
                <a:r>
                  <a:rPr lang="da-DK" sz="2000" dirty="0">
                    <a:solidFill>
                      <a:schemeClr val="bg1"/>
                    </a:solidFill>
                    <a:highlight>
                      <a:srgbClr val="FFFFFF"/>
                    </a:highlight>
                    <a:hlinkClick r:id="rId4"/>
                  </a:rPr>
                  <a:t>[Wuppertal-Budapest, PRL126 (2021)]</a:t>
                </a:r>
                <a:endParaRPr lang="en-US" sz="2000" b="1" u="sng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6F8789-7BE5-3DDF-D004-BF274E22F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1" y="1012010"/>
                <a:ext cx="7673339" cy="4571380"/>
              </a:xfrm>
              <a:prstGeom prst="rect">
                <a:avLst/>
              </a:prstGeom>
              <a:blipFill>
                <a:blip r:embed="rId5"/>
                <a:stretch>
                  <a:fillRect l="-1033" t="-933" b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95560B7-5810-93EA-3D88-DA2CD3B41C0B}"/>
              </a:ext>
            </a:extLst>
          </p:cNvPr>
          <p:cNvSpPr txBox="1"/>
          <p:nvPr/>
        </p:nvSpPr>
        <p:spPr>
          <a:xfrm>
            <a:off x="333376" y="5845990"/>
            <a:ext cx="100107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Calibri (Body)"/>
              </a:rPr>
              <a:t>I strongly suspect that the mechanism behind this collapse is chiral scaling.</a:t>
            </a:r>
            <a:endParaRPr lang="en-US" sz="220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77884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77094-A458-6B2E-1D9C-4BC3B7392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4" y="-152853"/>
            <a:ext cx="8263890" cy="1075811"/>
          </a:xfrm>
        </p:spPr>
        <p:txBody>
          <a:bodyPr anchor="b">
            <a:normAutofit/>
          </a:bodyPr>
          <a:lstStyle/>
          <a:p>
            <a:r>
              <a:rPr lang="en-US" sz="4100" dirty="0">
                <a:latin typeface="Calibri Light" panose="020F0302020204030204" pitchFamily="34" charset="0"/>
                <a:cs typeface="Calibri Light" panose="020F0302020204030204" pitchFamily="34" charset="0"/>
              </a:rPr>
              <a:t>O(4) scaling and collapse plots at µ</a:t>
            </a:r>
            <a:r>
              <a:rPr lang="en-US" sz="41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B</a:t>
            </a:r>
            <a:r>
              <a:rPr lang="en-US" sz="4100" dirty="0">
                <a:latin typeface="Calibri Light" panose="020F0302020204030204" pitchFamily="34" charset="0"/>
                <a:cs typeface="Calibri Light" panose="020F0302020204030204" pitchFamily="34" charset="0"/>
              </a:rPr>
              <a:t>&gt;0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98EFF-2E2D-3ADE-0EE9-859CEDBB6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450"/>
              </a:spcAft>
            </a:pPr>
            <a:r>
              <a:rPr lang="en-US"/>
              <a:t>Attila Pásztor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F8BBD-79AB-1469-96EA-887922365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LATTICE QCD AT NON-ZERO BARYON DENSITY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E7C82-9133-E266-B2D2-4293CC752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450"/>
              </a:spcAft>
            </a:pPr>
            <a:fld id="{A49DFD55-3C28-40EF-9E31-A92D2E4017FF}" type="slidenum">
              <a:rPr lang="en-US" smtClean="0"/>
              <a:pPr>
                <a:spcAft>
                  <a:spcPts val="450"/>
                </a:spcAft>
              </a:pPr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E728452-0C34-BF4D-E8B6-84F659AEB398}"/>
                  </a:ext>
                </a:extLst>
              </p:cNvPr>
              <p:cNvSpPr txBox="1"/>
              <p:nvPr/>
            </p:nvSpPr>
            <p:spPr>
              <a:xfrm>
                <a:off x="190028" y="922958"/>
                <a:ext cx="9363547" cy="46726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ym typeface="Symbol" panose="05050102010706020507" pitchFamily="18" charset="2"/>
                  </a:rPr>
                  <a:t>Observation:</a:t>
                </a:r>
                <a:r>
                  <a:rPr lang="en-US" sz="20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𝜒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𝐵</m:t>
                        </m:r>
                      </m:sup>
                    </m:sSubSup>
                    <m:r>
                      <a:rPr lang="en-US" sz="200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/</m:t>
                    </m:r>
                    <m:r>
                      <a:rPr lang="en-US" sz="20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𝐵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sz="2000" dirty="0"/>
                  <a:t> collapses as a function 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𝜅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𝐵</m:t>
                                </m:r>
                              </m:sub>
                            </m:sSub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/>
                  <a:t> but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𝜒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𝐵</m:t>
                        </m:r>
                      </m:sup>
                    </m:sSubSup>
                  </m:oMath>
                </a14:m>
                <a:r>
                  <a:rPr lang="en-US" sz="2000" dirty="0"/>
                  <a:t> does not</a:t>
                </a:r>
              </a:p>
              <a:p>
                <a:endParaRPr lang="en-US" sz="2000" b="1" dirty="0"/>
              </a:p>
              <a:p>
                <a:r>
                  <a:rPr lang="en-US" sz="2000" b="1" dirty="0"/>
                  <a:t>Why?</a:t>
                </a:r>
                <a:r>
                  <a:rPr lang="en-US" sz="2000" dirty="0"/>
                  <a:t> One possibility: scaling near the chiral limit (</a:t>
                </a:r>
                <a:r>
                  <a:rPr lang="en-US" sz="2000" b="1" dirty="0" err="1"/>
                  <a:t>Kadanoff</a:t>
                </a:r>
                <a:r>
                  <a:rPr lang="en-US" sz="2000" b="1" dirty="0"/>
                  <a:t> scaling  ansatz</a:t>
                </a:r>
                <a:r>
                  <a:rPr lang="en-US" sz="2000" dirty="0"/>
                  <a:t>)</a:t>
                </a:r>
              </a:p>
              <a:p>
                <a:r>
                  <a:rPr lang="en-US" sz="2000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𝑄𝐶𝐷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𝑄𝐶𝐷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0,0,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~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𝑠𝑖𝑛𝑔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 ~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𝛽𝛿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  </a:t>
                </a:r>
              </a:p>
              <a:p>
                <a:r>
                  <a:rPr lang="en-US" sz="2000" dirty="0"/>
                  <a:t>                  where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 dirty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~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𝑐h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pPr marL="214303" indent="-214303">
                  <a:buFont typeface="Symbol" panose="05050102010706020507" pitchFamily="18" charset="2"/>
                  <a:buChar char="Þ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𝐵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𝐵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𝑠𝑖𝑛𝑔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𝛽𝛿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𝛽𝛿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𝛽𝛿</m:t>
                                </m:r>
                              </m:sup>
                            </m:sSup>
                          </m:den>
                        </m:f>
                      </m:e>
                    </m:d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𝛽𝛿</m:t>
                        </m:r>
                      </m:e>
                    </m:d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</m:d>
                  </m:oMath>
                </a14:m>
                <a:endParaRPr lang="en-US" sz="2000" dirty="0">
                  <a:sym typeface="Symbol" panose="05050102010706020507" pitchFamily="18" charset="2"/>
                </a:endParaRPr>
              </a:p>
              <a:p>
                <a:r>
                  <a:rPr lang="en-US" sz="2000" dirty="0">
                    <a:sym typeface="Symbol" panose="05050102010706020507" pitchFamily="18" charset="2"/>
                  </a:rPr>
                  <a:t>	 a function of the scaling variables h and t only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𝑠𝑖𝑛𝑔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=(2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𝜅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000" dirty="0">
                  <a:sym typeface="Symbol" panose="05050102010706020507" pitchFamily="18" charset="2"/>
                </a:endParaRPr>
              </a:p>
              <a:p>
                <a:r>
                  <a:rPr lang="en-US" sz="2000" dirty="0">
                    <a:sym typeface="Symbol" panose="05050102010706020507" pitchFamily="18" charset="2"/>
                  </a:rPr>
                  <a:t>	 not a function of h and t only</a:t>
                </a:r>
              </a:p>
              <a:p>
                <a:r>
                  <a:rPr lang="en-US" sz="2000" dirty="0">
                    <a:sym typeface="Symbol" panose="05050102010706020507" pitchFamily="18" charset="2"/>
                  </a:rPr>
                  <a:t>Similar for the chiral condensate: 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hu-HU" sz="20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accPr>
                              <m:e>
                                <m:r>
                                  <a:rPr lang="hu-HU" sz="20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𝜓</m:t>
                                </m:r>
                              </m:e>
                            </m:acc>
                            <m:r>
                              <a:rPr lang="hu-HU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  <m:r>
                              <a:rPr lang="hu-HU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𝜓</m:t>
                            </m:r>
                          </m:e>
                        </m:d>
                      </m:e>
                      <m:sup>
                        <m:r>
                          <a:rPr lang="hu-HU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𝑅</m:t>
                        </m:r>
                      </m:sup>
                    </m:sSup>
                    <m:r>
                      <a:rPr lang="en-US" sz="200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/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𝜋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en-US" sz="2000" dirty="0">
                    <a:sym typeface="Symbol" panose="05050102010706020507" pitchFamily="18" charset="2"/>
                  </a:rPr>
                  <a:t> collapses but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0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hu-HU" sz="20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accPr>
                              <m:e>
                                <m:r>
                                  <a:rPr lang="hu-HU" sz="20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𝜓</m:t>
                                </m:r>
                              </m:e>
                            </m:acc>
                            <m:r>
                              <a:rPr lang="hu-HU" sz="20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  <m:r>
                              <a:rPr lang="hu-HU" sz="20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𝜓</m:t>
                            </m:r>
                          </m:e>
                        </m:d>
                      </m:e>
                      <m:sup>
                        <m:r>
                          <a:rPr lang="hu-HU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𝑅</m:t>
                        </m:r>
                      </m:sup>
                    </m:sSup>
                    <m:r>
                      <a:rPr lang="en-US" sz="200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/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𝑇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000" dirty="0">
                    <a:sym typeface="Symbol" panose="05050102010706020507" pitchFamily="18" charset="2"/>
                  </a:rPr>
                  <a:t> doesn’t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E728452-0C34-BF4D-E8B6-84F659AEB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28" y="922958"/>
                <a:ext cx="9363547" cy="4672626"/>
              </a:xfrm>
              <a:prstGeom prst="rect">
                <a:avLst/>
              </a:prstGeom>
              <a:blipFill>
                <a:blip r:embed="rId2"/>
                <a:stretch>
                  <a:fillRect l="-65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zövegdoboz 2">
            <a:extLst>
              <a:ext uri="{FF2B5EF4-FFF2-40B4-BE49-F238E27FC236}">
                <a16:creationId xmlns:a16="http://schemas.microsoft.com/office/drawing/2014/main" id="{8BED1F9C-D5A1-CB2C-AC89-68A34B3E47F0}"/>
              </a:ext>
            </a:extLst>
          </p:cNvPr>
          <p:cNvSpPr txBox="1"/>
          <p:nvPr/>
        </p:nvSpPr>
        <p:spPr>
          <a:xfrm>
            <a:off x="1484582" y="5414381"/>
            <a:ext cx="6774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STRUCTURES IN THE BARYON NUMBER SUSCEPTIBILITIES AROUND THE CROSSOVER ARE LIKELY RELATED TO CHIRAL SYMMETRY</a:t>
            </a:r>
          </a:p>
        </p:txBody>
      </p:sp>
    </p:spTree>
    <p:extLst>
      <p:ext uri="{BB962C8B-B14F-4D97-AF65-F5344CB8AC3E}">
        <p14:creationId xmlns:p14="http://schemas.microsoft.com/office/powerpoint/2010/main" val="2080660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id of lines with blue dots&#10;&#10;Description automatically generated">
            <a:extLst>
              <a:ext uri="{FF2B5EF4-FFF2-40B4-BE49-F238E27FC236}">
                <a16:creationId xmlns:a16="http://schemas.microsoft.com/office/drawing/2014/main" id="{488DD952-CA41-847F-9846-CA2C6CA09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664" y="1120519"/>
            <a:ext cx="4678388" cy="2780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05C95A-3E69-B7A9-A206-05D6396C2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563" y="-152973"/>
            <a:ext cx="7543800" cy="1088068"/>
          </a:xfrm>
        </p:spPr>
        <p:txBody>
          <a:bodyPr/>
          <a:lstStyle/>
          <a:p>
            <a:r>
              <a:rPr lang="en-US" dirty="0"/>
              <a:t>The lattice formulation of QCD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13337D4D-954F-D3A6-6AFE-9CEF284366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9432" y="1120519"/>
                <a:ext cx="5560812" cy="3135133"/>
              </a:xfrm>
            </p:spPr>
            <p:txBody>
              <a:bodyPr anchor="t">
                <a:no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Calibri (Body)"/>
                  </a:rPr>
                  <a:t>Finite space-time lattice: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latin typeface="Calibri (Body)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libri (Body)"/>
                    <a:sym typeface="Symbol" panose="05050102010706020507" pitchFamily="18" charset="2"/>
                  </a:rPr>
                  <a:t>Equilibrium physics: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dirty="0">
                  <a:latin typeface="Calibri (Body)"/>
                </a:endParaRPr>
              </a:p>
              <a:p>
                <a:pPr marL="0" indent="0">
                  <a:buNone/>
                </a:pPr>
                <a:endParaRPr lang="en-US" u="sng" dirty="0">
                  <a:latin typeface="Calibri (Body)"/>
                </a:endParaRPr>
              </a:p>
              <a:p>
                <a:pPr marL="0" indent="0">
                  <a:buNone/>
                </a:pPr>
                <a:r>
                  <a:rPr lang="en-US" u="sng" dirty="0">
                    <a:latin typeface="Calibri (Body)"/>
                  </a:rPr>
                  <a:t>1. Continuum limit</a:t>
                </a:r>
                <a:r>
                  <a:rPr lang="en-US" dirty="0">
                    <a:latin typeface="Calibri (Body)"/>
                  </a:rPr>
                  <a:t>: </a:t>
                </a:r>
              </a:p>
              <a:p>
                <a:pPr marL="0" indent="0">
                  <a:buNone/>
                </a:pPr>
                <a:r>
                  <a:rPr lang="en-US" b="0" dirty="0"/>
                  <a:t>	For fixed temperature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dirty="0">
                    <a:latin typeface="Calibri (Body)"/>
                  </a:rPr>
                  <a:t> </a:t>
                </a:r>
                <a:r>
                  <a:rPr lang="en-US" dirty="0">
                    <a:latin typeface="Calibri (Body)"/>
                    <a:sym typeface="Symbol" panose="05050102010706020507" pitchFamily="18" charset="2"/>
                  </a:rPr>
                  <a:t></a:t>
                </a:r>
                <a:r>
                  <a:rPr lang="en-US" dirty="0">
                    <a:latin typeface="Calibri (Body)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dirty="0">
                  <a:latin typeface="Calibri (Body)"/>
                </a:endParaRPr>
              </a:p>
              <a:p>
                <a:pPr marL="0" indent="0">
                  <a:buNone/>
                </a:pPr>
                <a:r>
                  <a:rPr lang="en-US" dirty="0"/>
                  <a:t>	(Fixed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: Lower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 Larger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</m:t>
                    </m:r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(coarser))</a:t>
                </a:r>
                <a:endParaRPr lang="en-US" dirty="0">
                  <a:latin typeface="Calibri (Body)"/>
                </a:endParaRPr>
              </a:p>
              <a:p>
                <a:pPr marL="0" indent="0">
                  <a:buNone/>
                </a:pPr>
                <a:endParaRPr lang="en-US" dirty="0">
                  <a:latin typeface="Calibri (Body)"/>
                </a:endParaRPr>
              </a:p>
              <a:p>
                <a:pPr marL="0" indent="0">
                  <a:buNone/>
                </a:pPr>
                <a:r>
                  <a:rPr lang="en-US" u="sng" dirty="0">
                    <a:latin typeface="Calibri (Body)"/>
                  </a:rPr>
                  <a:t>2. Thermodynamic limit:</a:t>
                </a:r>
                <a:endParaRPr lang="en-US" dirty="0">
                  <a:latin typeface="Calibri (Body)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alibri (Body)"/>
                  </a:rPr>
                  <a:t>	Size is often measured in units of 1/T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libri (Body)"/>
                  </a:rPr>
                  <a:t>	Aspect ratio: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latin typeface="Calibri (Body)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libri (Body)"/>
                  </a:rPr>
                  <a:t>	Infinite volume limit: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13337D4D-954F-D3A6-6AFE-9CEF284366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9432" y="1120519"/>
                <a:ext cx="5560812" cy="3135133"/>
              </a:xfrm>
              <a:blipFill>
                <a:blip r:embed="rId3"/>
                <a:stretch>
                  <a:fillRect l="-2851" t="-2140" b="-64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15881-3D28-AA71-04E3-D89B8EAB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Attila Pásztor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EA7D6-A277-2A27-F298-552BA0F91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LATTICE QCD AT NON-ZERO BARYON DENSITY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1FA8D-32C9-B1DF-1B0D-965E29E4B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8B3DA685-E552-EDA6-3404-7B7E4D1AD961}"/>
              </a:ext>
            </a:extLst>
          </p:cNvPr>
          <p:cNvSpPr/>
          <p:nvPr/>
        </p:nvSpPr>
        <p:spPr>
          <a:xfrm>
            <a:off x="5958292" y="5056012"/>
            <a:ext cx="2799131" cy="948169"/>
          </a:xfrm>
          <a:prstGeom prst="cloudCallout">
            <a:avLst>
              <a:gd name="adj1" fmla="val -74195"/>
              <a:gd name="adj2" fmla="val -255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QCD in a small box is physics, a coarse lattice in a large box is not!</a:t>
            </a:r>
          </a:p>
        </p:txBody>
      </p:sp>
    </p:spTree>
    <p:extLst>
      <p:ext uri="{BB962C8B-B14F-4D97-AF65-F5344CB8AC3E}">
        <p14:creationId xmlns:p14="http://schemas.microsoft.com/office/powerpoint/2010/main" val="12571705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5C95A-3E69-B7A9-A206-05D6396C2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563" y="-163001"/>
            <a:ext cx="7543800" cy="1088068"/>
          </a:xfrm>
        </p:spPr>
        <p:txBody>
          <a:bodyPr/>
          <a:lstStyle/>
          <a:p>
            <a:r>
              <a:rPr lang="en-US" dirty="0"/>
              <a:t>Alternative expansion scheme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15881-3D28-AA71-04E3-D89B8EAB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Attila Pásztor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EA7D6-A277-2A27-F298-552BA0F91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LATTICE QCD AT NON-ZERO BARYON DENSITY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1FA8D-32C9-B1DF-1B0D-965E29E4B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62F9DA-D773-2454-02FB-CD6729BE1616}"/>
                  </a:ext>
                </a:extLst>
              </p:cNvPr>
              <p:cNvSpPr txBox="1"/>
              <p:nvPr/>
            </p:nvSpPr>
            <p:spPr>
              <a:xfrm>
                <a:off x="0" y="5620860"/>
                <a:ext cx="72346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highlight>
                      <a:srgbClr val="FFFFFF"/>
                    </a:highlight>
                  </a:rPr>
                  <a:t>continuum, </a:t>
                </a:r>
                <a14:m>
                  <m:oMath xmlns:m="http://schemas.openxmlformats.org/officeDocument/2006/math">
                    <m:r>
                      <a:rPr lang="en-US" i="1"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𝐿𝑇</m:t>
                    </m:r>
                    <m:r>
                      <a:rPr lang="en-US" i="1"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>
                    <a:highlight>
                      <a:srgbClr val="FFFFFF"/>
                    </a:highlight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i="1"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highlight>
                      <a:srgbClr val="FFFFFF"/>
                    </a:highlight>
                  </a:rPr>
                  <a:t>:</a:t>
                </a:r>
                <a:r>
                  <a:rPr lang="en-US" dirty="0">
                    <a:solidFill>
                      <a:schemeClr val="bg1"/>
                    </a:solidFill>
                    <a:highlight>
                      <a:srgbClr val="FFFFFF"/>
                    </a:highlight>
                  </a:rPr>
                  <a:t> </a:t>
                </a:r>
                <a:r>
                  <a:rPr lang="da-DK" dirty="0">
                    <a:solidFill>
                      <a:schemeClr val="bg1"/>
                    </a:solidFill>
                    <a:highlight>
                      <a:srgbClr val="FFFFFF"/>
                    </a:highlight>
                    <a:hlinkClick r:id="rId2"/>
                  </a:rPr>
                  <a:t>[Wuppertal-Budapest, PRL126 (2021)]</a:t>
                </a:r>
                <a:r>
                  <a:rPr lang="en-US" dirty="0">
                    <a:solidFill>
                      <a:schemeClr val="bg1"/>
                    </a:solidFill>
                    <a:highlight>
                      <a:srgbClr val="FFFFFF"/>
                    </a:highlight>
                  </a:rPr>
                  <a:t>  </a:t>
                </a:r>
              </a:p>
              <a:p>
                <a:r>
                  <a:rPr lang="en-US" dirty="0">
                    <a:highlight>
                      <a:srgbClr val="FFFFFF"/>
                    </a:highlight>
                  </a:rPr>
                  <a:t>continuum, </a:t>
                </a:r>
                <a14:m>
                  <m:oMath xmlns:m="http://schemas.openxmlformats.org/officeDocument/2006/math">
                    <m:r>
                      <a:rPr lang="en-US" i="1"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𝐿𝑇</m:t>
                    </m:r>
                    <m:r>
                      <a:rPr lang="en-US" i="1"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>
                    <a:highlight>
                      <a:srgbClr val="FFFFFF"/>
                    </a:highlight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en-US" i="1"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highlight>
                      <a:srgbClr val="FFFFFF"/>
                    </a:highlight>
                  </a:rPr>
                  <a:t>:</a:t>
                </a:r>
                <a:r>
                  <a:rPr lang="en-US" dirty="0">
                    <a:solidFill>
                      <a:schemeClr val="bg1"/>
                    </a:solidFill>
                    <a:highlight>
                      <a:srgbClr val="FFFFFF"/>
                    </a:highlight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highlight>
                      <a:srgbClr val="FFFFFF"/>
                    </a:highlight>
                    <a:hlinkClick r:id="rId3"/>
                  </a:rPr>
                  <a:t>[Wuppertal-Budapest, PRD105 (2022)]</a:t>
                </a:r>
                <a:endParaRPr lang="en-US" dirty="0">
                  <a:solidFill>
                    <a:schemeClr val="bg1"/>
                  </a:solidFill>
                  <a:highlight>
                    <a:srgbClr val="FFFFFF"/>
                  </a:highlight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62F9DA-D773-2454-02FB-CD6729BE1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20860"/>
                <a:ext cx="7234634" cy="646331"/>
              </a:xfrm>
              <a:prstGeom prst="rect">
                <a:avLst/>
              </a:prstGeom>
              <a:blipFill>
                <a:blip r:embed="rId4"/>
                <a:stretch>
                  <a:fillRect l="-674" t="-4717" b="-1415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A graph of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40353522-A850-2BF5-66DA-91AE33099F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56" y="1642921"/>
            <a:ext cx="3015344" cy="2110742"/>
          </a:xfrm>
          <a:prstGeom prst="rect">
            <a:avLst/>
          </a:prstGeom>
        </p:spPr>
      </p:pic>
      <p:pic>
        <p:nvPicPr>
          <p:cNvPr id="16" name="Picture 15" descr="A graph of a graph of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E3E66507-F64D-2178-3E3D-DFFC46A7E3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2561" y="1642923"/>
            <a:ext cx="3200144" cy="2240102"/>
          </a:xfrm>
          <a:prstGeom prst="rect">
            <a:avLst/>
          </a:prstGeom>
        </p:spPr>
      </p:pic>
      <p:pic>
        <p:nvPicPr>
          <p:cNvPr id="17" name="Picture 16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3821D167-B64D-0093-44D1-98B32AB946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8661" y="1649082"/>
            <a:ext cx="3015344" cy="2110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19F1F7F-C8A4-CC96-64F2-A4FBF9D8DBFE}"/>
                  </a:ext>
                </a:extLst>
              </p:cNvPr>
              <p:cNvSpPr/>
              <p:nvPr/>
            </p:nvSpPr>
            <p:spPr>
              <a:xfrm>
                <a:off x="6509389" y="5768418"/>
                <a:ext cx="2425553" cy="35121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Also, small nonzero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3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19F1F7F-C8A4-CC96-64F2-A4FBF9D8DB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389" y="5768418"/>
                <a:ext cx="2425553" cy="35121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row: Right 2">
            <a:extLst>
              <a:ext uri="{FF2B5EF4-FFF2-40B4-BE49-F238E27FC236}">
                <a16:creationId xmlns:a16="http://schemas.microsoft.com/office/drawing/2014/main" id="{58179098-92BA-3FC4-D8E2-F2B24CED0B04}"/>
              </a:ext>
            </a:extLst>
          </p:cNvPr>
          <p:cNvSpPr/>
          <p:nvPr/>
        </p:nvSpPr>
        <p:spPr>
          <a:xfrm>
            <a:off x="1750062" y="3582087"/>
            <a:ext cx="2188527" cy="126779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524235-D5BB-EB9C-76D3-5831D3ABB1D0}"/>
              </a:ext>
            </a:extLst>
          </p:cNvPr>
          <p:cNvSpPr txBox="1"/>
          <p:nvPr/>
        </p:nvSpPr>
        <p:spPr>
          <a:xfrm>
            <a:off x="1751838" y="3905355"/>
            <a:ext cx="20361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Approximate collapse in the </a:t>
            </a:r>
            <a:r>
              <a:rPr lang="en-US" sz="1600" dirty="0" err="1"/>
              <a:t>Im</a:t>
            </a:r>
            <a:r>
              <a:rPr lang="en-US" sz="1600" dirty="0"/>
              <a:t>(µ</a:t>
            </a:r>
            <a:r>
              <a:rPr lang="en-US" sz="1600" baseline="-25000" dirty="0"/>
              <a:t>B</a:t>
            </a:r>
            <a:r>
              <a:rPr lang="en-US" sz="1600" dirty="0"/>
              <a:t>) data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3BAE008-22F8-4BF8-1C5B-5A2FF6D24C4D}"/>
              </a:ext>
            </a:extLst>
          </p:cNvPr>
          <p:cNvSpPr/>
          <p:nvPr/>
        </p:nvSpPr>
        <p:spPr>
          <a:xfrm>
            <a:off x="5098670" y="3563844"/>
            <a:ext cx="2188527" cy="126779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551F31-6747-402C-E5F0-7DF897218B10}"/>
              </a:ext>
            </a:extLst>
          </p:cNvPr>
          <p:cNvSpPr txBox="1"/>
          <p:nvPr/>
        </p:nvSpPr>
        <p:spPr>
          <a:xfrm>
            <a:off x="5098670" y="3855263"/>
            <a:ext cx="1749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Account for small deviations systematically, extrapolate to real µ</a:t>
            </a:r>
            <a:r>
              <a:rPr lang="en-US" sz="1200" baseline="-25000" dirty="0"/>
              <a:t>B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63A16076-0CB2-7300-DB94-F3CDAAA87BE9}"/>
                  </a:ext>
                </a:extLst>
              </p:cNvPr>
              <p:cNvSpPr txBox="1"/>
              <p:nvPr/>
            </p:nvSpPr>
            <p:spPr>
              <a:xfrm>
                <a:off x="1165848" y="4895907"/>
                <a:ext cx="6648942" cy="650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hu-HU" b="0" dirty="0" err="1">
                    <a:latin typeface="Cambria Math" panose="02040503050406030204" pitchFamily="18" charset="0"/>
                  </a:rPr>
                  <a:t>Resummation</a:t>
                </a:r>
                <a:r>
                  <a:rPr lang="hu-HU" b="0" dirty="0">
                    <a:latin typeface="Cambria Math" panose="02040503050406030204" pitchFamily="18" charset="0"/>
                  </a:rPr>
                  <a:t> </a:t>
                </a:r>
                <a:r>
                  <a:rPr lang="hu-HU" b="0" dirty="0" err="1">
                    <a:latin typeface="Cambria Math" panose="02040503050406030204" pitchFamily="18" charset="0"/>
                  </a:rPr>
                  <a:t>defined</a:t>
                </a:r>
                <a:r>
                  <a:rPr lang="hu-HU" b="0" dirty="0">
                    <a:latin typeface="Cambria Math" panose="02040503050406030204" pitchFamily="18" charset="0"/>
                  </a:rPr>
                  <a:t> </a:t>
                </a:r>
                <a:r>
                  <a:rPr lang="hu-HU" b="0" dirty="0" err="1">
                    <a:latin typeface="Cambria Math" panose="02040503050406030204" pitchFamily="18" charset="0"/>
                  </a:rPr>
                  <a:t>by</a:t>
                </a:r>
                <a:r>
                  <a:rPr lang="hu-HU" b="0" dirty="0">
                    <a:latin typeface="Cambria Math" panose="020405030504060302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−…</m:t>
                          </m:r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63A16076-0CB2-7300-DB94-F3CDAAA87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848" y="4895907"/>
                <a:ext cx="6648942" cy="650178"/>
              </a:xfrm>
              <a:prstGeom prst="rect">
                <a:avLst/>
              </a:prstGeom>
              <a:blipFill>
                <a:blip r:embed="rId9"/>
                <a:stretch>
                  <a:fillRect l="-733" t="-5607" b="-186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45900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A45299F-973B-233C-6C5D-6AFEBD394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563" y="-537639"/>
            <a:ext cx="7543800" cy="1450757"/>
          </a:xfrm>
        </p:spPr>
        <p:txBody>
          <a:bodyPr/>
          <a:lstStyle/>
          <a:p>
            <a:r>
              <a:rPr lang="hu-HU" dirty="0" err="1"/>
              <a:t>Critical</a:t>
            </a:r>
            <a:r>
              <a:rPr lang="hu-HU" dirty="0"/>
              <a:t> lensing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0D22C83-8042-7371-5381-E58484311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Attila Pásztor</a:t>
            </a:r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EA1D13F-4124-DD30-BA35-A43924B44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LATTICE QCD AT NON-ZERO BARYON DENSITY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768B75E-BFC0-0C19-9075-53E2487F2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31</a:t>
            </a:fld>
            <a:endParaRPr lang="en-US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512A620-2A1C-65D6-306C-319CCCFB5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8373"/>
            <a:ext cx="9144000" cy="3656158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C9E14B2F-C507-784C-D3CE-0C3DEA2D4BD0}"/>
              </a:ext>
            </a:extLst>
          </p:cNvPr>
          <p:cNvSpPr txBox="1"/>
          <p:nvPr/>
        </p:nvSpPr>
        <p:spPr>
          <a:xfrm>
            <a:off x="2764639" y="5617826"/>
            <a:ext cx="392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Sketch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>
                <a:hlinkClick r:id="rId3"/>
              </a:rPr>
              <a:t>[</a:t>
            </a:r>
            <a:r>
              <a:rPr lang="hu-HU" dirty="0" err="1">
                <a:hlinkClick r:id="rId3"/>
              </a:rPr>
              <a:t>Dore</a:t>
            </a:r>
            <a:r>
              <a:rPr lang="hu-HU" dirty="0">
                <a:hlinkClick r:id="rId3"/>
              </a:rPr>
              <a:t> </a:t>
            </a:r>
            <a:r>
              <a:rPr lang="hu-HU" dirty="0" err="1">
                <a:hlinkClick r:id="rId3"/>
              </a:rPr>
              <a:t>et</a:t>
            </a:r>
            <a:r>
              <a:rPr lang="hu-HU" dirty="0">
                <a:hlinkClick r:id="rId3"/>
              </a:rPr>
              <a:t> </a:t>
            </a:r>
            <a:r>
              <a:rPr lang="hu-HU" dirty="0" err="1">
                <a:hlinkClick r:id="rId3"/>
              </a:rPr>
              <a:t>al</a:t>
            </a:r>
            <a:r>
              <a:rPr lang="hu-HU" dirty="0">
                <a:hlinkClick r:id="rId3"/>
              </a:rPr>
              <a:t>, PRD106 (2022)]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401760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EADB9272-E712-AB1A-3693-EF202AA7E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812801"/>
            <a:ext cx="4428577" cy="30556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05C95A-3E69-B7A9-A206-05D6396C2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563" y="-152242"/>
            <a:ext cx="7543800" cy="1088068"/>
          </a:xfrm>
        </p:spPr>
        <p:txBody>
          <a:bodyPr>
            <a:normAutofit/>
          </a:bodyPr>
          <a:lstStyle/>
          <a:p>
            <a:r>
              <a:rPr lang="en-US" dirty="0" err="1"/>
              <a:t>EoS</a:t>
            </a:r>
            <a:r>
              <a:rPr lang="en-US" dirty="0"/>
              <a:t> from extrapolations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15881-3D28-AA71-04E3-D89B8EAB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Attila Pásztor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EA7D6-A277-2A27-F298-552BA0F91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LATTICE QCD AT NON-ZERO BARYON DENSITY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1FA8D-32C9-B1DF-1B0D-965E29E4B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82B0E6-A266-99F0-A006-A7C6B259D28C}"/>
                  </a:ext>
                </a:extLst>
              </p:cNvPr>
              <p:cNvSpPr txBox="1"/>
              <p:nvPr/>
            </p:nvSpPr>
            <p:spPr>
              <a:xfrm>
                <a:off x="4750404" y="1803276"/>
                <a:ext cx="4112968" cy="2896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50" b="1" dirty="0">
                    <a:latin typeface="Calibri (Body)"/>
                  </a:rPr>
                  <a:t>RHIC freeze-out </a:t>
                </a:r>
                <a:r>
                  <a:rPr lang="en-US" sz="1650" b="1" dirty="0">
                    <a:latin typeface="Calibri (Body)"/>
                    <a:hlinkClick r:id="rId3"/>
                  </a:rPr>
                  <a:t>[STAR, PRC96 (2017)]</a:t>
                </a:r>
                <a:endParaRPr lang="en-US" sz="1650" b="1" dirty="0">
                  <a:latin typeface="Calibri (Body)"/>
                </a:endParaRPr>
              </a:p>
              <a:p>
                <a:endParaRPr lang="en-US" sz="1350" b="1" dirty="0">
                  <a:latin typeface="Calibri (Body)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35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35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rad>
                      <m:r>
                        <a:rPr lang="en-US" sz="135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350" b="1" i="1"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sz="135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35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1350" b="1">
                          <a:latin typeface="Cambria Math" panose="02040503050406030204" pitchFamily="18" charset="0"/>
                        </a:rPr>
                        <m:t>𝐆𝐞𝐕</m:t>
                      </m:r>
                      <m:r>
                        <a:rPr lang="en-US" sz="1350" b="1" i="1">
                          <a:latin typeface="Cambria Math" panose="02040503050406030204" pitchFamily="18" charset="0"/>
                        </a:rPr>
                        <m:t>↔</m:t>
                      </m:r>
                      <m:sSub>
                        <m:sSubPr>
                          <m:ctrlPr>
                            <a:rPr lang="en-US" sz="135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b="1" i="1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sz="135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sz="1350" b="1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1350" b="1" i="1">
                          <a:latin typeface="Cambria Math" panose="02040503050406030204" pitchFamily="18" charset="0"/>
                        </a:rPr>
                        <m:t>𝟐𝟎𝟎</m:t>
                      </m:r>
                      <m:r>
                        <a:rPr lang="en-US" sz="1350" b="1">
                          <a:latin typeface="Cambria Math" panose="02040503050406030204" pitchFamily="18" charset="0"/>
                        </a:rPr>
                        <m:t>𝐌𝐞𝐕</m:t>
                      </m:r>
                    </m:oMath>
                  </m:oMathPara>
                </a14:m>
                <a:endParaRPr lang="en-US" sz="1350" b="1" dirty="0">
                  <a:latin typeface="Calibri (Body)"/>
                </a:endParaRPr>
              </a:p>
              <a:p>
                <a:endParaRPr lang="en-US" sz="1350" b="1" dirty="0">
                  <a:latin typeface="Calibri (Body)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35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35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rad>
                      <m:r>
                        <a:rPr lang="en-US" sz="135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350" b="1" i="1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US" sz="135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350" b="1">
                          <a:latin typeface="Cambria Math" panose="02040503050406030204" pitchFamily="18" charset="0"/>
                        </a:rPr>
                        <m:t>𝟓𝐆𝐞𝐕</m:t>
                      </m:r>
                      <m:r>
                        <a:rPr lang="en-US" sz="1350" b="1" i="1">
                          <a:latin typeface="Cambria Math" panose="02040503050406030204" pitchFamily="18" charset="0"/>
                        </a:rPr>
                        <m:t>↔</m:t>
                      </m:r>
                      <m:sSub>
                        <m:sSubPr>
                          <m:ctrlPr>
                            <a:rPr lang="en-US" sz="135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b="1" i="1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sz="135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sz="1350" b="1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1350" b="1" i="1">
                          <a:latin typeface="Cambria Math" panose="02040503050406030204" pitchFamily="18" charset="0"/>
                        </a:rPr>
                        <m:t>𝟑𝟎𝟎</m:t>
                      </m:r>
                      <m:r>
                        <a:rPr lang="en-US" sz="1350" b="1">
                          <a:latin typeface="Cambria Math" panose="02040503050406030204" pitchFamily="18" charset="0"/>
                        </a:rPr>
                        <m:t>𝐌𝐞𝐕</m:t>
                      </m:r>
                    </m:oMath>
                  </m:oMathPara>
                </a14:m>
                <a:endParaRPr lang="en-US" sz="1350" b="1" dirty="0">
                  <a:latin typeface="Calibri (Body)"/>
                </a:endParaRPr>
              </a:p>
              <a:p>
                <a:endParaRPr lang="en-US" sz="1350" b="1" dirty="0">
                  <a:latin typeface="Calibri (Body)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35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35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rad>
                      <m:r>
                        <a:rPr lang="en-US" sz="135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350" b="1" i="1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135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350" b="1">
                          <a:latin typeface="Cambria Math" panose="02040503050406030204" pitchFamily="18" charset="0"/>
                        </a:rPr>
                        <m:t>𝟕𝐆𝐞𝐕</m:t>
                      </m:r>
                      <m:r>
                        <a:rPr lang="en-US" sz="135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350" b="1" i="1">
                          <a:latin typeface="Cambria Math" panose="02040503050406030204" pitchFamily="18" charset="0"/>
                        </a:rPr>
                        <m:t>↔</m:t>
                      </m:r>
                      <m:sSub>
                        <m:sSubPr>
                          <m:ctrlPr>
                            <a:rPr lang="en-US" sz="135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b="1" i="1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sz="135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sz="1350" b="1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1350" b="1" i="1">
                          <a:latin typeface="Cambria Math" panose="02040503050406030204" pitchFamily="18" charset="0"/>
                        </a:rPr>
                        <m:t>𝟒𝟎𝟎</m:t>
                      </m:r>
                      <m:r>
                        <a:rPr lang="en-US" sz="1350" b="1">
                          <a:latin typeface="Cambria Math" panose="02040503050406030204" pitchFamily="18" charset="0"/>
                        </a:rPr>
                        <m:t>𝐌𝐞𝐕</m:t>
                      </m:r>
                    </m:oMath>
                  </m:oMathPara>
                </a14:m>
                <a:endParaRPr lang="en-US" sz="1350" b="1" dirty="0">
                  <a:latin typeface="Calibri (Body)"/>
                </a:endParaRPr>
              </a:p>
              <a:p>
                <a:r>
                  <a:rPr lang="en-US" sz="1350" b="1" dirty="0">
                    <a:latin typeface="Calibri (Body)"/>
                  </a:rPr>
                  <a:t> </a:t>
                </a:r>
              </a:p>
              <a:p>
                <a:endParaRPr lang="en-US" sz="1350" b="1" dirty="0">
                  <a:latin typeface="Calibri (Body)"/>
                </a:endParaRPr>
              </a:p>
              <a:p>
                <a:endParaRPr lang="en-US" sz="1350" b="1" dirty="0">
                  <a:latin typeface="Calibri (Body)"/>
                </a:endParaRPr>
              </a:p>
              <a:p>
                <a:endParaRPr lang="en-US" sz="1350" b="1" dirty="0">
                  <a:latin typeface="Calibri (Body)"/>
                </a:endParaRPr>
              </a:p>
              <a:p>
                <a:r>
                  <a:rPr lang="en-US" sz="1650" b="1" dirty="0">
                    <a:latin typeface="Calibri (Body)"/>
                  </a:rPr>
                  <a:t>No sign of critical lensing within errors</a:t>
                </a:r>
              </a:p>
              <a:p>
                <a:endParaRPr lang="en-US" sz="1350" b="1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82B0E6-A266-99F0-A006-A7C6B259D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404" y="1803276"/>
                <a:ext cx="4112968" cy="2896755"/>
              </a:xfrm>
              <a:prstGeom prst="rect">
                <a:avLst/>
              </a:prstGeom>
              <a:blipFill>
                <a:blip r:embed="rId4"/>
                <a:stretch>
                  <a:fillRect l="-889" t="-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7070D94-35AF-3D17-3915-D43672A458F0}"/>
              </a:ext>
            </a:extLst>
          </p:cNvPr>
          <p:cNvSpPr txBox="1"/>
          <p:nvPr/>
        </p:nvSpPr>
        <p:spPr>
          <a:xfrm>
            <a:off x="822832" y="1587665"/>
            <a:ext cx="3430388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u="sng" dirty="0" err="1"/>
              <a:t>Isentropes</a:t>
            </a:r>
            <a:r>
              <a:rPr lang="en-US" sz="1350" b="1" u="sng" dirty="0"/>
              <a:t> (</a:t>
            </a:r>
            <a:r>
              <a:rPr lang="en-US" sz="1350" b="1" u="sng" dirty="0" err="1"/>
              <a:t>resummation</a:t>
            </a:r>
            <a:r>
              <a:rPr lang="en-US" sz="1350" b="1" u="sng" dirty="0"/>
              <a:t>)</a:t>
            </a:r>
          </a:p>
          <a:p>
            <a:endParaRPr lang="en-US" sz="1350" b="1" u="sng" dirty="0"/>
          </a:p>
          <a:p>
            <a:endParaRPr lang="en-US" sz="1350" b="1" u="sng" dirty="0"/>
          </a:p>
          <a:p>
            <a:endParaRPr lang="en-US" sz="1350" b="1" u="sng" dirty="0"/>
          </a:p>
          <a:p>
            <a:endParaRPr lang="en-US" sz="1350" b="1" u="sng" dirty="0"/>
          </a:p>
          <a:p>
            <a:endParaRPr lang="en-US" sz="1350" b="1" u="sng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50A07E-62A9-5A4D-160E-C0F2B859DBAA}"/>
              </a:ext>
            </a:extLst>
          </p:cNvPr>
          <p:cNvSpPr txBox="1"/>
          <p:nvPr/>
        </p:nvSpPr>
        <p:spPr>
          <a:xfrm>
            <a:off x="3201141" y="3714257"/>
            <a:ext cx="47741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50" dirty="0">
                <a:solidFill>
                  <a:srgbClr val="FF000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D9877F-33C3-EEF0-8010-B74471A19D0E}"/>
                  </a:ext>
                </a:extLst>
              </p:cNvPr>
              <p:cNvSpPr txBox="1"/>
              <p:nvPr/>
            </p:nvSpPr>
            <p:spPr>
              <a:xfrm>
                <a:off x="509182" y="5074493"/>
                <a:ext cx="74880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New preliminary dataset. </a:t>
                </a:r>
                <a:br>
                  <a:rPr lang="en-US" dirty="0"/>
                </a:br>
                <a:r>
                  <a:rPr lang="en-US" dirty="0"/>
                  <a:t>Improvement compared to last year comes from more accurate </a:t>
                </a:r>
                <a:r>
                  <a:rPr lang="en-US" dirty="0" err="1"/>
                  <a:t>EoS</a:t>
                </a:r>
                <a:r>
                  <a:rPr lang="en-US" dirty="0"/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D9877F-33C3-EEF0-8010-B74471A19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82" y="5074493"/>
                <a:ext cx="7488076" cy="646331"/>
              </a:xfrm>
              <a:prstGeom prst="rect">
                <a:avLst/>
              </a:prstGeom>
              <a:blipFill>
                <a:blip r:embed="rId5"/>
                <a:stretch>
                  <a:fillRect l="-733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63187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8133D0-1CC0-4778-18B3-F4B2F19BC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563" y="-483423"/>
            <a:ext cx="7543800" cy="1450757"/>
          </a:xfrm>
        </p:spPr>
        <p:txBody>
          <a:bodyPr>
            <a:normAutofit/>
          </a:bodyPr>
          <a:lstStyle/>
          <a:p>
            <a:r>
              <a:rPr lang="hu-HU" sz="3800" dirty="0" err="1"/>
              <a:t>Confinement</a:t>
            </a:r>
            <a:r>
              <a:rPr lang="hu-HU" sz="3800" dirty="0"/>
              <a:t> less </a:t>
            </a:r>
            <a:r>
              <a:rPr lang="hu-HU" sz="3800" dirty="0" err="1"/>
              <a:t>sensitive</a:t>
            </a:r>
            <a:r>
              <a:rPr lang="hu-HU" sz="3800" dirty="0"/>
              <a:t> </a:t>
            </a:r>
            <a:r>
              <a:rPr lang="hu-HU" sz="3800" dirty="0" err="1"/>
              <a:t>to</a:t>
            </a:r>
            <a:r>
              <a:rPr lang="hu-HU" sz="3800" dirty="0"/>
              <a:t> </a:t>
            </a:r>
            <a:r>
              <a:rPr lang="hu-HU" sz="3800" dirty="0" err="1"/>
              <a:t>volume</a:t>
            </a:r>
            <a:endParaRPr lang="hu-HU" sz="3800" dirty="0"/>
          </a:p>
        </p:txBody>
      </p:sp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E94A14C7-E656-FC76-AB27-870D59EC72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2668" y="1289504"/>
            <a:ext cx="6205596" cy="4408842"/>
          </a:xfrm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76046BB0-A957-0B10-A942-24DF79B29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Attila Pásztor</a:t>
            </a:r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9D6BB00-EE23-4F93-43A1-EAE39AD3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LATTICE QCD AT NON-ZERO BARYON DENSITY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079228C-995E-B7AD-FD46-551E3ED12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33</a:t>
            </a:fld>
            <a:endParaRPr lang="en-US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DB26BDDD-A119-DAC3-D6A4-E7DBD2FE7B6D}"/>
              </a:ext>
            </a:extLst>
          </p:cNvPr>
          <p:cNvSpPr txBox="1"/>
          <p:nvPr/>
        </p:nvSpPr>
        <p:spPr>
          <a:xfrm>
            <a:off x="1052423" y="5568496"/>
            <a:ext cx="744459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PLAN: SUPPLEMENT ANALYSIS OF THE BARYON FLUCTUATIONS </a:t>
            </a:r>
          </a:p>
          <a:p>
            <a:pPr algn="ctr"/>
            <a:r>
              <a:rPr lang="hu-HU" dirty="0"/>
              <a:t>WITH AN ANALYSIS OF CONFINEMENT RELATED QUANTITIES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D4F1C986-C21F-6452-B77F-0A3B4AE091C8}"/>
              </a:ext>
            </a:extLst>
          </p:cNvPr>
          <p:cNvSpPr txBox="1"/>
          <p:nvPr/>
        </p:nvSpPr>
        <p:spPr>
          <a:xfrm>
            <a:off x="5674606" y="2536166"/>
            <a:ext cx="2104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26609151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C9E7F-BC75-2F86-43FA-FEC08D7FE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563" y="-507781"/>
            <a:ext cx="7543800" cy="1450757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D36662-5142-31C0-6A59-AA50B5A8E8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61" y="1150010"/>
                <a:ext cx="8206740" cy="4948865"/>
              </a:xfrm>
            </p:spPr>
            <p:txBody>
              <a:bodyPr>
                <a:noAutofit/>
              </a:bodyPr>
              <a:lstStyle/>
              <a:p>
                <a:endParaRPr lang="en-US" sz="2200" b="1" dirty="0"/>
              </a:p>
              <a:p>
                <a:r>
                  <a:rPr lang="en-US" sz="2200" dirty="0"/>
                  <a:t>1) QCD in the grand canonical ensemble and the sign problem </a:t>
                </a:r>
              </a:p>
              <a:p>
                <a:pPr marL="0" indent="0">
                  <a:buNone/>
                </a:pPr>
                <a:endParaRPr lang="en-US" sz="2200" b="1" dirty="0"/>
              </a:p>
              <a:p>
                <a:pPr marL="0" indent="0">
                  <a:buNone/>
                </a:pPr>
                <a:r>
                  <a:rPr lang="hu-HU" sz="2200" dirty="0"/>
                  <a:t> 2</a:t>
                </a:r>
                <a:r>
                  <a:rPr lang="en-US" sz="2200" dirty="0"/>
                  <a:t>) </a:t>
                </a:r>
                <a:r>
                  <a:rPr lang="hu-HU" sz="2200" dirty="0" err="1"/>
                  <a:t>Baryon</a:t>
                </a:r>
                <a:r>
                  <a:rPr lang="hu-HU" sz="2200" dirty="0"/>
                  <a:t> </a:t>
                </a:r>
                <a:r>
                  <a:rPr lang="hu-HU" sz="2200" dirty="0" err="1"/>
                  <a:t>number</a:t>
                </a:r>
                <a:r>
                  <a:rPr lang="hu-HU" sz="2200" dirty="0"/>
                  <a:t> </a:t>
                </a:r>
                <a:r>
                  <a:rPr lang="hu-HU" sz="2200" dirty="0" err="1"/>
                  <a:t>fluctuations</a:t>
                </a:r>
                <a:r>
                  <a:rPr lang="hu-HU" sz="2200" dirty="0"/>
                  <a:t> and </a:t>
                </a:r>
                <a:r>
                  <a:rPr lang="hu-HU" sz="2200" dirty="0" err="1"/>
                  <a:t>the</a:t>
                </a:r>
                <a:r>
                  <a:rPr lang="hu-HU" sz="2200" dirty="0"/>
                  <a:t> </a:t>
                </a:r>
                <a:r>
                  <a:rPr lang="hu-HU" sz="2200" dirty="0" err="1"/>
                  <a:t>search</a:t>
                </a:r>
                <a:r>
                  <a:rPr lang="hu-HU" sz="2200" dirty="0"/>
                  <a:t> </a:t>
                </a:r>
                <a:r>
                  <a:rPr lang="hu-HU" sz="2200" dirty="0" err="1"/>
                  <a:t>for</a:t>
                </a:r>
                <a:r>
                  <a:rPr lang="hu-HU" sz="2200" dirty="0"/>
                  <a:t> </a:t>
                </a:r>
                <a:r>
                  <a:rPr lang="hu-HU" sz="2200" dirty="0" err="1"/>
                  <a:t>the</a:t>
                </a:r>
                <a:r>
                  <a:rPr lang="hu-HU" sz="2200" dirty="0"/>
                  <a:t> </a:t>
                </a:r>
                <a:r>
                  <a:rPr lang="hu-HU" sz="2200" dirty="0" err="1"/>
                  <a:t>critical</a:t>
                </a:r>
                <a:r>
                  <a:rPr lang="hu-HU" sz="2200" dirty="0"/>
                  <a:t> </a:t>
                </a:r>
                <a:r>
                  <a:rPr lang="hu-HU" sz="2200" dirty="0" err="1"/>
                  <a:t>endpoint</a:t>
                </a:r>
                <a:endParaRPr lang="en-US" sz="2200" dirty="0"/>
              </a:p>
              <a:p>
                <a:endParaRPr lang="en-US" sz="2200" dirty="0"/>
              </a:p>
              <a:p>
                <a:r>
                  <a:rPr lang="hu-HU" sz="2200" dirty="0"/>
                  <a:t>3</a:t>
                </a:r>
                <a:r>
                  <a:rPr lang="en-US" sz="2200" dirty="0"/>
                  <a:t>) </a:t>
                </a:r>
                <a:r>
                  <a:rPr lang="hu-HU" sz="2200" dirty="0" err="1"/>
                  <a:t>Chiral</a:t>
                </a:r>
                <a:r>
                  <a:rPr lang="hu-HU" sz="2200" dirty="0"/>
                  <a:t> and </a:t>
                </a:r>
                <a:r>
                  <a:rPr lang="hu-HU" sz="2200" dirty="0" err="1"/>
                  <a:t>deconfinement</a:t>
                </a:r>
                <a:r>
                  <a:rPr lang="hu-HU" sz="2200" dirty="0"/>
                  <a:t> </a:t>
                </a:r>
                <a:r>
                  <a:rPr lang="hu-HU" sz="2200" dirty="0" err="1"/>
                  <a:t>aspects</a:t>
                </a:r>
                <a:r>
                  <a:rPr lang="hu-HU" sz="2200" dirty="0"/>
                  <a:t> of QCD </a:t>
                </a:r>
                <a:r>
                  <a:rPr lang="hu-HU" sz="2200" dirty="0" err="1"/>
                  <a:t>at</a:t>
                </a:r>
                <a:r>
                  <a:rPr lang="hu-HU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hu-HU" sz="2200" dirty="0"/>
                  <a:t>&gt;0</a:t>
                </a:r>
              </a:p>
              <a:p>
                <a:endParaRPr lang="hu-HU" sz="2200" dirty="0"/>
              </a:p>
              <a:p>
                <a:r>
                  <a:rPr lang="hu-HU" sz="2200" b="1" dirty="0"/>
                  <a:t>4) More </a:t>
                </a:r>
                <a:r>
                  <a:rPr lang="hu-HU" sz="2200" b="1" dirty="0" err="1"/>
                  <a:t>direct</a:t>
                </a:r>
                <a:r>
                  <a:rPr lang="hu-HU" sz="2200" b="1" dirty="0"/>
                  <a:t> </a:t>
                </a:r>
                <a:r>
                  <a:rPr lang="hu-HU" sz="2200" b="1" dirty="0" err="1"/>
                  <a:t>methods</a:t>
                </a:r>
                <a:endParaRPr lang="hu-HU" sz="2200" b="1" dirty="0"/>
              </a:p>
              <a:p>
                <a:endParaRPr lang="hu-HU" sz="2200" dirty="0"/>
              </a:p>
              <a:p>
                <a:r>
                  <a:rPr lang="hu-HU" sz="2200" dirty="0"/>
                  <a:t>5) </a:t>
                </a:r>
                <a:r>
                  <a:rPr lang="hu-HU" sz="2200" dirty="0" err="1"/>
                  <a:t>Summary</a:t>
                </a:r>
                <a:r>
                  <a:rPr lang="hu-HU" sz="2200" dirty="0"/>
                  <a:t> and </a:t>
                </a:r>
                <a:r>
                  <a:rPr lang="hu-HU" sz="2200" dirty="0" err="1"/>
                  <a:t>outlook</a:t>
                </a:r>
                <a:endParaRPr lang="hu-HU" sz="2200" dirty="0"/>
              </a:p>
              <a:p>
                <a:endParaRPr lang="hu-HU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D36662-5142-31C0-6A59-AA50B5A8E8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61" y="1150010"/>
                <a:ext cx="8206740" cy="4948865"/>
              </a:xfrm>
              <a:blipFill>
                <a:blip r:embed="rId2"/>
                <a:stretch>
                  <a:fillRect l="-133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CF0AD-6FCA-FE9B-B77E-B6D1F9E40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Attila Pásztor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2B972-C503-64E9-1C05-02DC6C17F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LATTICE QCD AT NON-ZERO BARYON DENSITY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679AC-49CE-5C16-3AEA-1D7D633BC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3711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7AF89-449E-E596-26EB-03FD1B464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563" y="-497577"/>
            <a:ext cx="7543800" cy="1450757"/>
          </a:xfrm>
        </p:spPr>
        <p:txBody>
          <a:bodyPr/>
          <a:lstStyle/>
          <a:p>
            <a:r>
              <a:rPr lang="en-US" dirty="0"/>
              <a:t>Reweighting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D593EE-2EAD-E697-B609-2CC6F24676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0100" y="1230297"/>
                <a:ext cx="7543800" cy="3379488"/>
              </a:xfrm>
            </p:spPr>
            <p:txBody>
              <a:bodyPr>
                <a:noAutofit/>
              </a:bodyPr>
              <a:lstStyle/>
              <a:p>
                <a:r>
                  <a:rPr lang="en-US" sz="1600" dirty="0"/>
                  <a:t>Fields: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1600" dirty="0"/>
                  <a:t>       Target theory: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1600" dirty="0"/>
                  <a:t>       Simulated theory: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𝜙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16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d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d>
                          </m:e>
                        </m:nary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d>
                          </m:e>
                        </m:nary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d>
                              </m:den>
                            </m:f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d>
                          </m:e>
                        </m:nary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d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d>
                                  </m:den>
                                </m:f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d>
                          </m:e>
                        </m:nary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</m:d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600" dirty="0"/>
                  <a:t>       and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1600" dirty="0"/>
              </a:p>
              <a:p>
                <a:r>
                  <a:rPr lang="en-US" sz="1600" dirty="0"/>
                  <a:t>Two problems (usually exponentially hard in the volume) can arise:</a:t>
                </a:r>
              </a:p>
              <a:p>
                <a:r>
                  <a:rPr lang="en-US" sz="1600" dirty="0"/>
                  <a:t>- sign problem: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dirty="0">
                    <a:sym typeface="Symbol" panose="05050102010706020507" pitchFamily="18" charset="2"/>
                  </a:rPr>
                  <a:t> large signal to noise ratios</a:t>
                </a:r>
                <a:endParaRPr lang="en-US" sz="1600" dirty="0"/>
              </a:p>
              <a:p>
                <a:r>
                  <a:rPr lang="en-US" sz="1600" dirty="0"/>
                  <a:t>- overlap problem: tails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sz="1600" dirty="0"/>
                  <a:t> do not decay fast enough </a:t>
                </a:r>
                <a:r>
                  <a:rPr lang="en-US" sz="1600" dirty="0">
                    <a:sym typeface="Symbol" panose="05050102010706020507" pitchFamily="18" charset="2"/>
                  </a:rPr>
                  <a:t> potentially incorrect results</a:t>
                </a:r>
              </a:p>
              <a:p>
                <a:r>
                  <a:rPr lang="en-US" sz="1600" dirty="0">
                    <a:sym typeface="Symbol" panose="05050102010706020507" pitchFamily="18" charset="2"/>
                  </a:rPr>
                  <a:t>Two choice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𝑤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600" dirty="0"/>
                  <a:t> that eliminate this overlap problem:</a:t>
                </a:r>
              </a:p>
              <a:p>
                <a:r>
                  <a:rPr lang="en-US" sz="1600" dirty="0"/>
                  <a:t>- phase reweighting: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𝑌𝑀</m:t>
                            </m:r>
                          </m:sub>
                        </m:sSub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det</m:t>
                            </m:r>
                          </m:fNam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func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ym typeface="Symbol" panose="05050102010706020507" pitchFamily="18" charset="2"/>
                  </a:rPr>
                  <a:t>        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   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𝑖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 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𝜃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sub>
                    </m:sSub>
                  </m:oMath>
                </a14:m>
                <a:endParaRPr lang="en-US" sz="1600" dirty="0"/>
              </a:p>
              <a:p>
                <a:r>
                  <a:rPr lang="en-US" sz="1600" dirty="0"/>
                  <a:t>- sign reweighting: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𝑌𝑀</m:t>
                            </m:r>
                          </m:sub>
                        </m:sSub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|</m:t>
                    </m:r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Re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1600" dirty="0"/>
                  <a:t>     </a:t>
                </a:r>
                <a:r>
                  <a:rPr lang="en-US" sz="1600" dirty="0">
                    <a:sym typeface="Symbol" panose="05050102010706020507" pitchFamily="18" charset="2"/>
                  </a:rPr>
                  <a:t>  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 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1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±</m:t>
                            </m:r>
                          </m:e>
                        </m:d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sub>
                    </m:sSub>
                  </m:oMath>
                </a14:m>
                <a:endParaRPr lang="en-US" sz="1600" dirty="0"/>
              </a:p>
              <a:p>
                <a:pPr marL="0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D593EE-2EAD-E697-B609-2CC6F24676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0100" y="1230297"/>
                <a:ext cx="7543800" cy="3379488"/>
              </a:xfrm>
              <a:blipFill>
                <a:blip r:embed="rId2"/>
                <a:stretch>
                  <a:fillRect l="-404" t="-14621" r="-808" b="-1985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5B681-C0D3-EB80-DBC5-BF6870E80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Attila Pásztor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5795B-B2BF-C49A-4B26-AFADCB371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LATTICE QCD AT NON-ZERO BARYON DENSITY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5452D-0110-7EE7-229E-E156F790D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0194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30DD990-051F-6F6B-4C7D-08F05C63F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563" y="-514831"/>
            <a:ext cx="7543800" cy="1450757"/>
          </a:xfrm>
        </p:spPr>
        <p:txBody>
          <a:bodyPr>
            <a:normAutofit/>
          </a:bodyPr>
          <a:lstStyle/>
          <a:p>
            <a:r>
              <a:rPr lang="hu-HU" sz="4400" dirty="0" err="1"/>
              <a:t>Some</a:t>
            </a:r>
            <a:r>
              <a:rPr lang="hu-HU" sz="4400" dirty="0"/>
              <a:t> </a:t>
            </a:r>
            <a:r>
              <a:rPr lang="hu-HU" sz="4400" dirty="0" err="1"/>
              <a:t>recent</a:t>
            </a:r>
            <a:r>
              <a:rPr lang="hu-HU" sz="4400" dirty="0"/>
              <a:t> </a:t>
            </a:r>
            <a:r>
              <a:rPr lang="hu-HU" sz="4400" dirty="0" err="1"/>
              <a:t>reweighting</a:t>
            </a:r>
            <a:r>
              <a:rPr lang="hu-HU" sz="4400" dirty="0"/>
              <a:t> </a:t>
            </a:r>
            <a:r>
              <a:rPr lang="hu-HU" sz="4400" dirty="0" err="1"/>
              <a:t>results</a:t>
            </a:r>
            <a:endParaRPr lang="hu-HU" sz="4400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803C70F-44FA-9385-DC84-1BECE5651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Attila Pásztor</a:t>
            </a:r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890FE80-89B3-318F-95B0-215286CF8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LATTICE QCD AT NON-ZERO BARYON DENSITY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8B4146C-6663-4CC7-5382-ACCA0E29B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36</a:t>
            </a:fld>
            <a:endParaRPr lang="en-US" dirty="0"/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FA878D4B-E78B-99B2-FA01-B25CD1B08E9D}"/>
              </a:ext>
            </a:extLst>
          </p:cNvPr>
          <p:cNvSpPr txBox="1"/>
          <p:nvPr/>
        </p:nvSpPr>
        <p:spPr>
          <a:xfrm>
            <a:off x="1052145" y="1047501"/>
            <a:ext cx="735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u="sng" dirty="0"/>
              <a:t>C</a:t>
            </a:r>
            <a:r>
              <a:rPr lang="en-US" sz="2400" u="sng" dirty="0"/>
              <a:t>ross-check </a:t>
            </a:r>
            <a:r>
              <a:rPr lang="hu-HU" sz="2400" u="sng" dirty="0" err="1"/>
              <a:t>approximate</a:t>
            </a:r>
            <a:r>
              <a:rPr lang="hu-HU" sz="2400" u="sng" dirty="0"/>
              <a:t> </a:t>
            </a:r>
            <a:r>
              <a:rPr lang="hu-HU" sz="2400" u="sng" dirty="0" err="1"/>
              <a:t>scaling</a:t>
            </a:r>
            <a:endParaRPr lang="en-US" sz="2400" u="sng" dirty="0"/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FB79297F-7B60-0E1B-ECAC-90F20B598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00" y="1620741"/>
            <a:ext cx="6992326" cy="4058216"/>
          </a:xfrm>
          <a:prstGeom prst="rect">
            <a:avLst/>
          </a:prstGeom>
        </p:spPr>
      </p:pic>
      <p:sp>
        <p:nvSpPr>
          <p:cNvPr id="13" name="TextBox 23">
            <a:extLst>
              <a:ext uri="{FF2B5EF4-FFF2-40B4-BE49-F238E27FC236}">
                <a16:creationId xmlns:a16="http://schemas.microsoft.com/office/drawing/2014/main" id="{06330962-5E01-C2D4-E956-A9FF3679B514}"/>
              </a:ext>
            </a:extLst>
          </p:cNvPr>
          <p:cNvSpPr txBox="1"/>
          <p:nvPr/>
        </p:nvSpPr>
        <p:spPr>
          <a:xfrm>
            <a:off x="2764639" y="5325014"/>
            <a:ext cx="61222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000" dirty="0">
              <a:latin typeface="Calibri (Body)"/>
            </a:endParaRP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0070C0"/>
                </a:solidFill>
                <a:latin typeface="Calibri (Body)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</a:t>
            </a:r>
            <a:r>
              <a:rPr lang="en-US" sz="2000" b="1" dirty="0" err="1">
                <a:solidFill>
                  <a:srgbClr val="0070C0"/>
                </a:solidFill>
                <a:latin typeface="Calibri (Body)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Borsányi</a:t>
            </a:r>
            <a:r>
              <a:rPr lang="en-US" sz="2000" b="1" dirty="0">
                <a:solidFill>
                  <a:srgbClr val="0070C0"/>
                </a:solidFill>
                <a:latin typeface="Calibri (Body)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et al, PRD 10</a:t>
            </a:r>
            <a:r>
              <a:rPr lang="hu-HU" sz="2000" b="1" dirty="0">
                <a:solidFill>
                  <a:srgbClr val="0070C0"/>
                </a:solidFill>
                <a:latin typeface="Calibri (Body)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r>
              <a:rPr lang="en-US" sz="2000" b="1" dirty="0">
                <a:solidFill>
                  <a:srgbClr val="0070C0"/>
                </a:solidFill>
                <a:latin typeface="Calibri (Body)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(202</a:t>
            </a:r>
            <a:r>
              <a:rPr lang="hu-HU" sz="2000" b="1" dirty="0">
                <a:solidFill>
                  <a:srgbClr val="0070C0"/>
                </a:solidFill>
                <a:latin typeface="Calibri (Body)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en-US" sz="2000" b="1" dirty="0">
                <a:solidFill>
                  <a:srgbClr val="0070C0"/>
                </a:solidFill>
                <a:latin typeface="Calibri (Body)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)]</a:t>
            </a:r>
            <a:endParaRPr lang="en-US" sz="2000" b="1" dirty="0">
              <a:solidFill>
                <a:srgbClr val="0070C0"/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791928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30DD990-051F-6F6B-4C7D-08F05C63F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563" y="-514831"/>
            <a:ext cx="7543800" cy="1450757"/>
          </a:xfrm>
        </p:spPr>
        <p:txBody>
          <a:bodyPr>
            <a:normAutofit/>
          </a:bodyPr>
          <a:lstStyle/>
          <a:p>
            <a:r>
              <a:rPr lang="hu-HU" sz="4400" dirty="0" err="1"/>
              <a:t>Some</a:t>
            </a:r>
            <a:r>
              <a:rPr lang="hu-HU" sz="4400" dirty="0"/>
              <a:t> </a:t>
            </a:r>
            <a:r>
              <a:rPr lang="hu-HU" sz="4400" dirty="0" err="1"/>
              <a:t>recent</a:t>
            </a:r>
            <a:r>
              <a:rPr lang="hu-HU" sz="4400" dirty="0"/>
              <a:t> </a:t>
            </a:r>
            <a:r>
              <a:rPr lang="hu-HU" sz="4400" dirty="0" err="1"/>
              <a:t>reweighting</a:t>
            </a:r>
            <a:r>
              <a:rPr lang="hu-HU" sz="4400" dirty="0"/>
              <a:t> </a:t>
            </a:r>
            <a:r>
              <a:rPr lang="hu-HU" sz="4400" dirty="0" err="1"/>
              <a:t>results</a:t>
            </a:r>
            <a:endParaRPr lang="hu-HU" sz="4400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803C70F-44FA-9385-DC84-1BECE5651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Attila Pásztor</a:t>
            </a:r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890FE80-89B3-318F-95B0-215286CF8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LATTICE QCD AT NON-ZERO BARYON DENSITY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8B4146C-6663-4CC7-5382-ACCA0E29B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37</a:t>
            </a:fld>
            <a:endParaRPr lang="en-US" dirty="0"/>
          </a:p>
        </p:txBody>
      </p:sp>
      <p:pic>
        <p:nvPicPr>
          <p:cNvPr id="7" name="Picture 17">
            <a:extLst>
              <a:ext uri="{FF2B5EF4-FFF2-40B4-BE49-F238E27FC236}">
                <a16:creationId xmlns:a16="http://schemas.microsoft.com/office/drawing/2014/main" id="{0DBE78BA-035E-E375-1506-11649C16B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15" y="1509166"/>
            <a:ext cx="8651277" cy="2976512"/>
          </a:xfrm>
          <a:prstGeom prst="rect">
            <a:avLst/>
          </a:prstGeom>
        </p:spPr>
      </p:pic>
      <p:sp>
        <p:nvSpPr>
          <p:cNvPr id="8" name="TextBox 23">
            <a:extLst>
              <a:ext uri="{FF2B5EF4-FFF2-40B4-BE49-F238E27FC236}">
                <a16:creationId xmlns:a16="http://schemas.microsoft.com/office/drawing/2014/main" id="{034D6681-21CF-56DB-6541-B6D5DA5EB745}"/>
              </a:ext>
            </a:extLst>
          </p:cNvPr>
          <p:cNvSpPr txBox="1"/>
          <p:nvPr/>
        </p:nvSpPr>
        <p:spPr>
          <a:xfrm>
            <a:off x="2616625" y="4271319"/>
            <a:ext cx="61222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000" dirty="0">
              <a:latin typeface="Calibri (Body)"/>
            </a:endParaRP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0070C0"/>
                </a:solidFill>
                <a:latin typeface="Calibri (Body)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</a:t>
            </a:r>
            <a:r>
              <a:rPr lang="en-US" sz="2000" b="1" dirty="0" err="1">
                <a:solidFill>
                  <a:srgbClr val="0070C0"/>
                </a:solidFill>
                <a:latin typeface="Calibri (Body)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Borsányi</a:t>
            </a:r>
            <a:r>
              <a:rPr lang="en-US" sz="2000" b="1" dirty="0">
                <a:solidFill>
                  <a:srgbClr val="0070C0"/>
                </a:solidFill>
                <a:latin typeface="Calibri (Body)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et al, PRD 107 (2023)]</a:t>
            </a:r>
            <a:endParaRPr lang="en-US" sz="2000" b="1" dirty="0">
              <a:solidFill>
                <a:srgbClr val="0070C0"/>
              </a:solidFill>
              <a:latin typeface="Calibri (Body)"/>
            </a:endParaRP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FA878D4B-E78B-99B2-FA01-B25CD1B08E9D}"/>
              </a:ext>
            </a:extLst>
          </p:cNvPr>
          <p:cNvSpPr txBox="1"/>
          <p:nvPr/>
        </p:nvSpPr>
        <p:spPr>
          <a:xfrm>
            <a:off x="1052145" y="1047501"/>
            <a:ext cx="735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u="sng" dirty="0"/>
              <a:t>C</a:t>
            </a:r>
            <a:r>
              <a:rPr lang="en-US" sz="2400" u="sng" dirty="0"/>
              <a:t>ross-check QGP </a:t>
            </a:r>
            <a:r>
              <a:rPr lang="en-US" sz="2400" u="sng" dirty="0" err="1"/>
              <a:t>EoS</a:t>
            </a:r>
            <a:endParaRPr lang="en-US" sz="2400" u="sng" dirty="0"/>
          </a:p>
        </p:txBody>
      </p:sp>
      <p:sp>
        <p:nvSpPr>
          <p:cNvPr id="10" name="TextBox 27">
            <a:extLst>
              <a:ext uri="{FF2B5EF4-FFF2-40B4-BE49-F238E27FC236}">
                <a16:creationId xmlns:a16="http://schemas.microsoft.com/office/drawing/2014/main" id="{B2196920-FDBE-7006-1871-CC7F914C05A1}"/>
              </a:ext>
            </a:extLst>
          </p:cNvPr>
          <p:cNvSpPr txBox="1"/>
          <p:nvPr/>
        </p:nvSpPr>
        <p:spPr>
          <a:xfrm>
            <a:off x="1510870" y="5058918"/>
            <a:ext cx="6122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/>
              <a:t>R</a:t>
            </a:r>
            <a:r>
              <a:rPr lang="en-US" sz="2000" b="1" dirty="0" err="1"/>
              <a:t>esummation</a:t>
            </a:r>
            <a:r>
              <a:rPr lang="hu-HU" sz="2000" b="1" dirty="0"/>
              <a:t> </a:t>
            </a:r>
            <a:r>
              <a:rPr lang="hu-HU" sz="2000" b="1" dirty="0" err="1"/>
              <a:t>based</a:t>
            </a:r>
            <a:r>
              <a:rPr lang="hu-HU" sz="2000" b="1" dirty="0"/>
              <a:t> </a:t>
            </a:r>
            <a:r>
              <a:rPr lang="hu-HU" sz="2000" b="1" dirty="0" err="1"/>
              <a:t>on</a:t>
            </a:r>
            <a:r>
              <a:rPr lang="hu-HU" sz="2000" b="1" dirty="0"/>
              <a:t> </a:t>
            </a:r>
            <a:r>
              <a:rPr lang="hu-HU" sz="2000" b="1" dirty="0" err="1"/>
              <a:t>approximate</a:t>
            </a:r>
            <a:r>
              <a:rPr lang="hu-HU" sz="2000" b="1" dirty="0"/>
              <a:t> </a:t>
            </a:r>
            <a:r>
              <a:rPr lang="hu-HU" sz="2000" b="1" dirty="0" err="1"/>
              <a:t>scaling</a:t>
            </a:r>
            <a:r>
              <a:rPr lang="en-US" sz="2000" b="1" dirty="0"/>
              <a:t> converges </a:t>
            </a:r>
            <a:r>
              <a:rPr lang="hu-HU" sz="2000" b="1" dirty="0" err="1"/>
              <a:t>one</a:t>
            </a:r>
            <a:r>
              <a:rPr lang="hu-HU" sz="2000" b="1" dirty="0"/>
              <a:t> </a:t>
            </a:r>
            <a:r>
              <a:rPr lang="hu-HU" sz="2000" b="1" dirty="0" err="1"/>
              <a:t>order</a:t>
            </a:r>
            <a:r>
              <a:rPr lang="hu-HU" sz="2000" b="1" dirty="0"/>
              <a:t> </a:t>
            </a:r>
            <a:r>
              <a:rPr lang="hu-HU" sz="2000" b="1" dirty="0" err="1"/>
              <a:t>faster</a:t>
            </a:r>
            <a:r>
              <a:rPr lang="hu-HU" sz="2000" b="1" dirty="0"/>
              <a:t> </a:t>
            </a:r>
            <a:r>
              <a:rPr lang="hu-HU" sz="2000" b="1" dirty="0" err="1"/>
              <a:t>than</a:t>
            </a:r>
            <a:r>
              <a:rPr lang="hu-HU" sz="2000" b="1" dirty="0"/>
              <a:t> </a:t>
            </a:r>
            <a:r>
              <a:rPr lang="hu-HU" sz="2000" b="1" dirty="0" err="1"/>
              <a:t>the</a:t>
            </a:r>
            <a:r>
              <a:rPr lang="hu-HU" sz="2000" b="1" dirty="0"/>
              <a:t> Taylor </a:t>
            </a:r>
            <a:r>
              <a:rPr lang="hu-HU" sz="2000" b="1" dirty="0" err="1"/>
              <a:t>expansion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041292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30B93BA-BD11-F3A2-2E72-704833A2A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61" y="3041294"/>
            <a:ext cx="4002579" cy="28737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64C574-53C5-A4A8-60FB-8CE9D0D89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150" y="3092686"/>
            <a:ext cx="4199995" cy="27709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A3DB28-26FF-2798-6438-184C9FF05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1" y="-510600"/>
            <a:ext cx="7543800" cy="1450757"/>
          </a:xfrm>
        </p:spPr>
        <p:txBody>
          <a:bodyPr>
            <a:normAutofit/>
          </a:bodyPr>
          <a:lstStyle/>
          <a:p>
            <a:r>
              <a:rPr lang="en-US" sz="3600" dirty="0"/>
              <a:t>Staggered rooting and low T difficulties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0FA25-620B-1BDF-537F-F465DCD2E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Attila Pásztor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51F0D-7B12-2745-77B5-EB11324C4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LATTICE QCD AT NON-ZERO BARYON DENSITY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A3C78-80A9-C463-DDD2-176E3A0C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38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F440C0-06AF-4926-0FF3-3C2C691D5326}"/>
                  </a:ext>
                </a:extLst>
              </p:cNvPr>
              <p:cNvSpPr txBox="1"/>
              <p:nvPr/>
            </p:nvSpPr>
            <p:spPr>
              <a:xfrm>
                <a:off x="388435" y="991549"/>
                <a:ext cx="8367129" cy="1799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/>
                  <a:t>Say I want </a:t>
                </a:r>
                <a:r>
                  <a:rPr lang="en-US" sz="1700" dirty="0" err="1"/>
                  <a:t>N</a:t>
                </a:r>
                <a:r>
                  <a:rPr lang="en-US" sz="1700" baseline="-25000" dirty="0" err="1"/>
                  <a:t>f</a:t>
                </a:r>
                <a:r>
                  <a:rPr lang="en-US" sz="1700" dirty="0"/>
                  <a:t>=2+1 with staggered: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𝐷𝑈</m:t>
                        </m:r>
                        <m:sSup>
                          <m:sSup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det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  <m:t>𝑢𝑑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  <m: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sSup>
                          <m:sSup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det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sup>
                        </m:sSup>
                      </m:e>
                    </m:nary>
                    <m:sSup>
                      <m:sSup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𝑌𝑀</m:t>
                            </m:r>
                          </m:sub>
                        </m:s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1700" dirty="0"/>
              </a:p>
              <a:p>
                <a:r>
                  <a:rPr lang="en-US" sz="1700" dirty="0"/>
                  <a:t>Determinant complex, so sqrt ambiguous. </a:t>
                </a:r>
                <a:endParaRPr lang="hu-HU" sz="1700" dirty="0"/>
              </a:p>
              <a:p>
                <a:r>
                  <a:rPr lang="en-US" sz="1700" dirty="0"/>
                  <a:t>Standard choice: continuously connect to the positive root at </a:t>
                </a:r>
                <a:r>
                  <a:rPr lang="en-US" sz="1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µ=0</a:t>
                </a:r>
              </a:p>
              <a:p>
                <a:r>
                  <a:rPr lang="en-US" sz="1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 empirically observe that this leads to non-analytic behavior (essential singularity) at µ=0</a:t>
                </a:r>
              </a:p>
              <a:p>
                <a:r>
                  <a:rPr lang="en-US" sz="1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non-analytic part is suppressed for µ&lt;m</a:t>
                </a:r>
                <a:r>
                  <a:rPr lang="el-GR" sz="17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</a:t>
                </a:r>
                <a:r>
                  <a:rPr lang="en-US" sz="1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r>
                  <a:rPr lang="en-US" sz="1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amplitude of the non-analytic part decreases with the lattice spacing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F440C0-06AF-4926-0FF3-3C2C691D5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35" y="991549"/>
                <a:ext cx="8367129" cy="1799275"/>
              </a:xfrm>
              <a:prstGeom prst="rect">
                <a:avLst/>
              </a:prstGeom>
              <a:blipFill>
                <a:blip r:embed="rId4"/>
                <a:stretch>
                  <a:fillRect l="-510" t="-22712" b="-372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zövegdoboz 6">
            <a:extLst>
              <a:ext uri="{FF2B5EF4-FFF2-40B4-BE49-F238E27FC236}">
                <a16:creationId xmlns:a16="http://schemas.microsoft.com/office/drawing/2014/main" id="{718D9A79-89F4-E3F8-DDD8-D11D3A1868C2}"/>
              </a:ext>
            </a:extLst>
          </p:cNvPr>
          <p:cNvSpPr txBox="1"/>
          <p:nvPr/>
        </p:nvSpPr>
        <p:spPr>
          <a:xfrm>
            <a:off x="2304868" y="3660926"/>
            <a:ext cx="530088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WE ARE CURRENTLY WORKING ON A NOVEL DISCRETIZATION THAT DOES NOT REQUIRE ROOTING</a:t>
            </a:r>
          </a:p>
        </p:txBody>
      </p:sp>
    </p:spTree>
    <p:extLst>
      <p:ext uri="{BB962C8B-B14F-4D97-AF65-F5344CB8AC3E}">
        <p14:creationId xmlns:p14="http://schemas.microsoft.com/office/powerpoint/2010/main" val="289609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C9E7F-BC75-2F86-43FA-FEC08D7FE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563" y="-507781"/>
            <a:ext cx="7543800" cy="1450757"/>
          </a:xfrm>
        </p:spPr>
        <p:txBody>
          <a:bodyPr/>
          <a:lstStyle/>
          <a:p>
            <a:r>
              <a:rPr lang="hu-HU" dirty="0" err="1"/>
              <a:t>Summary</a:t>
            </a:r>
            <a:r>
              <a:rPr lang="hu-HU" dirty="0"/>
              <a:t> and </a:t>
            </a:r>
            <a:r>
              <a:rPr lang="hu-HU" dirty="0" err="1"/>
              <a:t>outlook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CF0AD-6FCA-FE9B-B77E-B6D1F9E40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Attila Pásztor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2B972-C503-64E9-1C05-02DC6C17F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LATTICE QCD AT NON-ZERO BARYON DENSITY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679AC-49CE-5C16-3AEA-1D7D633BC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39</a:t>
            </a:fld>
            <a:endParaRPr lang="en-US" dirty="0"/>
          </a:p>
        </p:txBody>
      </p:sp>
      <p:sp>
        <p:nvSpPr>
          <p:cNvPr id="8" name="Tartalom helye 7">
            <a:extLst>
              <a:ext uri="{FF2B5EF4-FFF2-40B4-BE49-F238E27FC236}">
                <a16:creationId xmlns:a16="http://schemas.microsoft.com/office/drawing/2014/main" id="{4551A0E2-72FC-1574-EC73-904A69A70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1" y="942976"/>
            <a:ext cx="7543801" cy="5516810"/>
          </a:xfrm>
        </p:spPr>
        <p:txBody>
          <a:bodyPr>
            <a:normAutofit lnSpcReduction="10000"/>
          </a:bodyPr>
          <a:lstStyle/>
          <a:p>
            <a:r>
              <a:rPr lang="hu-HU" b="1" dirty="0" err="1"/>
              <a:t>Analytic</a:t>
            </a:r>
            <a:r>
              <a:rPr lang="hu-HU" b="1" dirty="0"/>
              <a:t> </a:t>
            </a:r>
            <a:r>
              <a:rPr lang="hu-HU" b="1" dirty="0" err="1"/>
              <a:t>continuation</a:t>
            </a:r>
            <a:r>
              <a:rPr lang="hu-HU" b="1" dirty="0"/>
              <a:t> </a:t>
            </a:r>
            <a:r>
              <a:rPr lang="hu-HU" b="1" dirty="0" err="1"/>
              <a:t>methods</a:t>
            </a:r>
            <a:r>
              <a:rPr lang="hu-HU" b="1" dirty="0"/>
              <a:t>:</a:t>
            </a:r>
            <a:br>
              <a:rPr lang="hu-HU" b="1" dirty="0"/>
            </a:br>
            <a:r>
              <a:rPr lang="hu-HU" dirty="0"/>
              <a:t>- </a:t>
            </a:r>
            <a:r>
              <a:rPr lang="hu-HU" dirty="0" err="1"/>
              <a:t>Baryon</a:t>
            </a:r>
            <a:r>
              <a:rPr lang="hu-HU" dirty="0"/>
              <a:t> </a:t>
            </a:r>
            <a:r>
              <a:rPr lang="hu-HU" dirty="0" err="1"/>
              <a:t>number</a:t>
            </a:r>
            <a:r>
              <a:rPr lang="hu-HU" dirty="0"/>
              <a:t> </a:t>
            </a:r>
            <a:r>
              <a:rPr lang="hu-HU" dirty="0" err="1"/>
              <a:t>fluctuations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8th </a:t>
            </a:r>
            <a:r>
              <a:rPr lang="hu-HU" dirty="0" err="1"/>
              <a:t>order</a:t>
            </a:r>
            <a:r>
              <a:rPr lang="hu-HU" dirty="0"/>
              <a:t> </a:t>
            </a:r>
            <a:r>
              <a:rPr lang="hu-HU" dirty="0" err="1"/>
              <a:t>below</a:t>
            </a:r>
            <a:r>
              <a:rPr lang="hu-HU" dirty="0"/>
              <a:t> </a:t>
            </a:r>
            <a:r>
              <a:rPr lang="hu-HU" dirty="0" err="1"/>
              <a:t>T</a:t>
            </a:r>
            <a:r>
              <a:rPr lang="hu-HU" baseline="-25000" dirty="0" err="1"/>
              <a:t>crossover</a:t>
            </a:r>
            <a:r>
              <a:rPr lang="hu-HU" dirty="0"/>
              <a:t> (in a </a:t>
            </a:r>
            <a:r>
              <a:rPr lang="hu-HU" dirty="0" err="1"/>
              <a:t>small</a:t>
            </a:r>
            <a:r>
              <a:rPr lang="hu-HU" dirty="0"/>
              <a:t> </a:t>
            </a:r>
            <a:r>
              <a:rPr lang="hu-HU" dirty="0" err="1"/>
              <a:t>volume</a:t>
            </a:r>
            <a:r>
              <a:rPr lang="hu-HU" dirty="0"/>
              <a:t>) show </a:t>
            </a:r>
            <a:r>
              <a:rPr lang="hu-HU" dirty="0" err="1"/>
              <a:t>signs</a:t>
            </a:r>
            <a:r>
              <a:rPr lang="hu-HU" dirty="0"/>
              <a:t> of a </a:t>
            </a:r>
            <a:r>
              <a:rPr lang="hu-HU" dirty="0" err="1"/>
              <a:t>strengthening</a:t>
            </a:r>
            <a:r>
              <a:rPr lang="hu-HU" dirty="0"/>
              <a:t> </a:t>
            </a:r>
            <a:r>
              <a:rPr lang="hu-HU" dirty="0" err="1"/>
              <a:t>transition</a:t>
            </a:r>
            <a:endParaRPr lang="hu-HU" dirty="0"/>
          </a:p>
          <a:p>
            <a:r>
              <a:rPr lang="hu-HU" dirty="0"/>
              <a:t>-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moment</a:t>
            </a:r>
            <a:r>
              <a:rPr lang="hu-HU" dirty="0"/>
              <a:t> consistent </a:t>
            </a:r>
            <a:r>
              <a:rPr lang="hu-HU" dirty="0" err="1"/>
              <a:t>both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a </a:t>
            </a:r>
            <a:r>
              <a:rPr lang="hu-HU" dirty="0" err="1"/>
              <a:t>chiral</a:t>
            </a:r>
            <a:r>
              <a:rPr lang="hu-HU" dirty="0"/>
              <a:t> and a </a:t>
            </a:r>
            <a:r>
              <a:rPr lang="hu-HU" dirty="0" err="1"/>
              <a:t>nuclear</a:t>
            </a:r>
            <a:r>
              <a:rPr lang="hu-HU" dirty="0"/>
              <a:t> </a:t>
            </a:r>
            <a:r>
              <a:rPr lang="hu-HU" dirty="0" err="1"/>
              <a:t>liquid-gas</a:t>
            </a:r>
            <a:r>
              <a:rPr lang="hu-HU" dirty="0"/>
              <a:t> CEP</a:t>
            </a:r>
          </a:p>
          <a:p>
            <a:r>
              <a:rPr lang="hu-HU" dirty="0"/>
              <a:t>-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other</a:t>
            </a:r>
            <a:r>
              <a:rPr lang="hu-HU" dirty="0"/>
              <a:t> </a:t>
            </a:r>
            <a:r>
              <a:rPr lang="hu-HU" dirty="0" err="1"/>
              <a:t>hand</a:t>
            </a:r>
            <a:r>
              <a:rPr lang="hu-HU" dirty="0"/>
              <a:t>, 4th (and 6th) </a:t>
            </a:r>
            <a:r>
              <a:rPr lang="hu-HU" dirty="0" err="1"/>
              <a:t>order</a:t>
            </a:r>
            <a:r>
              <a:rPr lang="hu-HU" dirty="0"/>
              <a:t> </a:t>
            </a:r>
            <a:r>
              <a:rPr lang="hu-HU" dirty="0" err="1"/>
              <a:t>fluctuations</a:t>
            </a:r>
            <a:r>
              <a:rPr lang="hu-HU" dirty="0"/>
              <a:t> </a:t>
            </a:r>
            <a:r>
              <a:rPr lang="hu-HU" dirty="0" err="1"/>
              <a:t>near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crossover</a:t>
            </a:r>
            <a:r>
              <a:rPr lang="hu-HU" dirty="0"/>
              <a:t> show  </a:t>
            </a:r>
            <a:r>
              <a:rPr lang="hu-HU" dirty="0" err="1"/>
              <a:t>signs</a:t>
            </a:r>
            <a:r>
              <a:rPr lang="hu-HU" dirty="0"/>
              <a:t> of </a:t>
            </a:r>
            <a:r>
              <a:rPr lang="hu-HU" dirty="0" err="1"/>
              <a:t>being</a:t>
            </a:r>
            <a:r>
              <a:rPr lang="hu-HU" dirty="0"/>
              <a:t> </a:t>
            </a:r>
            <a:r>
              <a:rPr lang="hu-HU" dirty="0" err="1"/>
              <a:t>sensitive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chiral</a:t>
            </a:r>
            <a:r>
              <a:rPr lang="hu-HU" dirty="0"/>
              <a:t> </a:t>
            </a:r>
            <a:r>
              <a:rPr lang="hu-HU" dirty="0" err="1"/>
              <a:t>symmetry</a:t>
            </a:r>
            <a:endParaRPr lang="hu-HU" dirty="0"/>
          </a:p>
          <a:p>
            <a:r>
              <a:rPr lang="hu-HU" dirty="0"/>
              <a:t>- </a:t>
            </a:r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gives</a:t>
            </a:r>
            <a:r>
              <a:rPr lang="hu-HU" dirty="0"/>
              <a:t> </a:t>
            </a:r>
            <a:r>
              <a:rPr lang="hu-HU" dirty="0" err="1"/>
              <a:t>me</a:t>
            </a:r>
            <a:r>
              <a:rPr lang="hu-HU" dirty="0"/>
              <a:t> </a:t>
            </a:r>
            <a:r>
              <a:rPr lang="hu-HU" dirty="0" err="1"/>
              <a:t>hope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strengthening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see</a:t>
            </a:r>
            <a:r>
              <a:rPr lang="hu-HU" dirty="0"/>
              <a:t> is </a:t>
            </a:r>
            <a:r>
              <a:rPr lang="hu-HU" dirty="0" err="1"/>
              <a:t>due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a </a:t>
            </a:r>
            <a:r>
              <a:rPr lang="hu-HU" dirty="0" err="1"/>
              <a:t>chiral</a:t>
            </a:r>
            <a:r>
              <a:rPr lang="hu-HU" dirty="0"/>
              <a:t> CEP</a:t>
            </a:r>
          </a:p>
          <a:p>
            <a:r>
              <a:rPr lang="hu-HU" dirty="0"/>
              <a:t>- </a:t>
            </a:r>
            <a:r>
              <a:rPr lang="hu-HU" dirty="0" err="1"/>
              <a:t>Confinement</a:t>
            </a:r>
            <a:r>
              <a:rPr lang="hu-HU" dirty="0"/>
              <a:t> </a:t>
            </a:r>
            <a:r>
              <a:rPr lang="hu-HU" dirty="0" err="1"/>
              <a:t>related</a:t>
            </a:r>
            <a:r>
              <a:rPr lang="hu-HU" dirty="0"/>
              <a:t> </a:t>
            </a:r>
            <a:r>
              <a:rPr lang="hu-HU" dirty="0" err="1"/>
              <a:t>quantities</a:t>
            </a:r>
            <a:r>
              <a:rPr lang="hu-HU" dirty="0"/>
              <a:t> </a:t>
            </a:r>
            <a:r>
              <a:rPr lang="hu-HU" dirty="0" err="1"/>
              <a:t>seem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be less </a:t>
            </a:r>
            <a:r>
              <a:rPr lang="hu-HU" dirty="0" err="1"/>
              <a:t>susceptible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volume</a:t>
            </a:r>
            <a:r>
              <a:rPr lang="hu-HU" dirty="0"/>
              <a:t> </a:t>
            </a:r>
            <a:r>
              <a:rPr lang="hu-HU" dirty="0" err="1"/>
              <a:t>effects</a:t>
            </a:r>
            <a:r>
              <a:rPr lang="hu-HU" dirty="0"/>
              <a:t> </a:t>
            </a:r>
            <a:r>
              <a:rPr lang="hu-HU" dirty="0" err="1"/>
              <a:t>then</a:t>
            </a:r>
            <a:r>
              <a:rPr lang="hu-HU" dirty="0"/>
              <a:t> </a:t>
            </a:r>
            <a:r>
              <a:rPr lang="hu-HU" dirty="0" err="1"/>
              <a:t>chiral</a:t>
            </a:r>
            <a:r>
              <a:rPr lang="hu-HU" dirty="0"/>
              <a:t> </a:t>
            </a:r>
            <a:r>
              <a:rPr lang="hu-HU" dirty="0" err="1"/>
              <a:t>symmetry</a:t>
            </a:r>
            <a:r>
              <a:rPr lang="hu-HU" dirty="0"/>
              <a:t> </a:t>
            </a:r>
            <a:r>
              <a:rPr lang="hu-HU" dirty="0" err="1"/>
              <a:t>related</a:t>
            </a:r>
            <a:r>
              <a:rPr lang="hu-HU" dirty="0"/>
              <a:t> </a:t>
            </a:r>
            <a:r>
              <a:rPr lang="hu-HU" dirty="0" err="1"/>
              <a:t>quantities</a:t>
            </a:r>
            <a:endParaRPr lang="hu-HU" dirty="0"/>
          </a:p>
          <a:p>
            <a:r>
              <a:rPr lang="hu-HU" dirty="0"/>
              <a:t>- </a:t>
            </a:r>
            <a:r>
              <a:rPr lang="hu-HU" dirty="0" err="1"/>
              <a:t>So</a:t>
            </a:r>
            <a:r>
              <a:rPr lang="hu-HU" dirty="0"/>
              <a:t> </a:t>
            </a:r>
            <a:r>
              <a:rPr lang="hu-HU" dirty="0" err="1"/>
              <a:t>my</a:t>
            </a:r>
            <a:r>
              <a:rPr lang="hu-HU" dirty="0"/>
              <a:t> </a:t>
            </a:r>
            <a:r>
              <a:rPr lang="hu-HU" dirty="0" err="1"/>
              <a:t>strategy</a:t>
            </a:r>
            <a:r>
              <a:rPr lang="hu-HU" dirty="0"/>
              <a:t> </a:t>
            </a:r>
            <a:r>
              <a:rPr lang="hu-HU" dirty="0" err="1"/>
              <a:t>forward</a:t>
            </a:r>
            <a:r>
              <a:rPr lang="hu-HU" dirty="0"/>
              <a:t>: </a:t>
            </a:r>
            <a:r>
              <a:rPr lang="hu-HU" dirty="0" err="1"/>
              <a:t>make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baryon</a:t>
            </a:r>
            <a:r>
              <a:rPr lang="hu-HU" dirty="0"/>
              <a:t> </a:t>
            </a:r>
            <a:r>
              <a:rPr lang="hu-HU" dirty="0" err="1"/>
              <a:t>flucuation</a:t>
            </a:r>
            <a:r>
              <a:rPr lang="hu-HU" dirty="0"/>
              <a:t> </a:t>
            </a:r>
            <a:r>
              <a:rPr lang="hu-HU" dirty="0" err="1"/>
              <a:t>data</a:t>
            </a:r>
            <a:r>
              <a:rPr lang="hu-HU" dirty="0"/>
              <a:t> and </a:t>
            </a:r>
            <a:r>
              <a:rPr lang="hu-HU" dirty="0" err="1"/>
              <a:t>analysis</a:t>
            </a:r>
            <a:r>
              <a:rPr lang="hu-HU" dirty="0"/>
              <a:t> more </a:t>
            </a:r>
            <a:r>
              <a:rPr lang="hu-HU" dirty="0" err="1"/>
              <a:t>precise</a:t>
            </a:r>
            <a:r>
              <a:rPr lang="hu-HU" dirty="0"/>
              <a:t>, and </a:t>
            </a:r>
            <a:r>
              <a:rPr lang="hu-HU" dirty="0" err="1"/>
              <a:t>also</a:t>
            </a:r>
            <a:r>
              <a:rPr lang="hu-HU" dirty="0"/>
              <a:t> </a:t>
            </a:r>
            <a:r>
              <a:rPr lang="hu-HU" dirty="0" err="1"/>
              <a:t>analyze</a:t>
            </a:r>
            <a:r>
              <a:rPr lang="hu-HU" dirty="0"/>
              <a:t> </a:t>
            </a:r>
            <a:r>
              <a:rPr lang="hu-HU" dirty="0" err="1"/>
              <a:t>confinement</a:t>
            </a:r>
            <a:r>
              <a:rPr lang="hu-HU" dirty="0"/>
              <a:t> </a:t>
            </a:r>
            <a:r>
              <a:rPr lang="hu-HU" dirty="0" err="1"/>
              <a:t>related</a:t>
            </a:r>
            <a:r>
              <a:rPr lang="hu-HU" dirty="0"/>
              <a:t> </a:t>
            </a:r>
            <a:r>
              <a:rPr lang="hu-HU" dirty="0" err="1"/>
              <a:t>quantities</a:t>
            </a:r>
            <a:endParaRPr lang="hu-HU" dirty="0"/>
          </a:p>
          <a:p>
            <a:pPr marL="0" indent="0">
              <a:buNone/>
            </a:pPr>
            <a:r>
              <a:rPr lang="hu-HU" b="1" dirty="0" err="1"/>
              <a:t>Reweighting</a:t>
            </a:r>
            <a:r>
              <a:rPr lang="hu-HU" b="1" dirty="0"/>
              <a:t> </a:t>
            </a:r>
            <a:r>
              <a:rPr lang="hu-HU" b="1" dirty="0" err="1"/>
              <a:t>methods</a:t>
            </a:r>
            <a:r>
              <a:rPr lang="hu-HU" b="1" dirty="0"/>
              <a:t>:</a:t>
            </a:r>
          </a:p>
          <a:p>
            <a:pPr marL="0" indent="0">
              <a:buNone/>
            </a:pPr>
            <a:r>
              <a:rPr lang="hu-HU" dirty="0"/>
              <a:t>- </a:t>
            </a:r>
            <a:r>
              <a:rPr lang="hu-HU" dirty="0" err="1"/>
              <a:t>Made</a:t>
            </a:r>
            <a:r>
              <a:rPr lang="hu-HU" dirty="0"/>
              <a:t> </a:t>
            </a:r>
            <a:r>
              <a:rPr lang="hu-HU" dirty="0" err="1"/>
              <a:t>me</a:t>
            </a:r>
            <a:r>
              <a:rPr lang="hu-HU" dirty="0"/>
              <a:t> </a:t>
            </a:r>
            <a:r>
              <a:rPr lang="hu-HU" dirty="0" err="1"/>
              <a:t>confident</a:t>
            </a:r>
            <a:r>
              <a:rPr lang="hu-HU" dirty="0"/>
              <a:t> </a:t>
            </a:r>
            <a:r>
              <a:rPr lang="hu-HU" dirty="0" err="1"/>
              <a:t>about</a:t>
            </a:r>
            <a:r>
              <a:rPr lang="hu-HU" dirty="0"/>
              <a:t> </a:t>
            </a:r>
            <a:r>
              <a:rPr lang="hu-HU" dirty="0" err="1"/>
              <a:t>our</a:t>
            </a:r>
            <a:r>
              <a:rPr lang="hu-HU" dirty="0"/>
              <a:t> </a:t>
            </a:r>
            <a:r>
              <a:rPr lang="hu-HU" dirty="0" err="1"/>
              <a:t>extrapolations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QGP </a:t>
            </a:r>
            <a:r>
              <a:rPr lang="hu-HU" dirty="0" err="1"/>
              <a:t>EoS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large</a:t>
            </a:r>
            <a:r>
              <a:rPr lang="hu-HU" dirty="0"/>
              <a:t> T</a:t>
            </a:r>
          </a:p>
          <a:p>
            <a:pPr marL="0" indent="0">
              <a:buNone/>
            </a:pPr>
            <a:r>
              <a:rPr lang="hu-HU" dirty="0"/>
              <a:t>-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make</a:t>
            </a:r>
            <a:r>
              <a:rPr lang="hu-HU" dirty="0"/>
              <a:t> </a:t>
            </a:r>
            <a:r>
              <a:rPr lang="hu-HU" dirty="0" err="1"/>
              <a:t>them</a:t>
            </a:r>
            <a:r>
              <a:rPr lang="hu-HU" dirty="0"/>
              <a:t> </a:t>
            </a:r>
            <a:r>
              <a:rPr lang="hu-HU" dirty="0" err="1"/>
              <a:t>applicable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low</a:t>
            </a:r>
            <a:r>
              <a:rPr lang="hu-HU" dirty="0"/>
              <a:t> T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need</a:t>
            </a:r>
            <a:r>
              <a:rPr lang="hu-HU" dirty="0"/>
              <a:t> a </a:t>
            </a:r>
            <a:r>
              <a:rPr lang="hu-HU" dirty="0" err="1"/>
              <a:t>different</a:t>
            </a:r>
            <a:r>
              <a:rPr lang="hu-HU" dirty="0"/>
              <a:t> </a:t>
            </a:r>
            <a:r>
              <a:rPr lang="hu-HU" dirty="0" err="1"/>
              <a:t>discretization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20243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5C95A-3E69-B7A9-A206-05D6396C2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1" y="-132765"/>
            <a:ext cx="8321169" cy="1088068"/>
          </a:xfrm>
        </p:spPr>
        <p:txBody>
          <a:bodyPr>
            <a:normAutofit fontScale="90000"/>
          </a:bodyPr>
          <a:lstStyle/>
          <a:p>
            <a:r>
              <a:rPr lang="en-US" dirty="0"/>
              <a:t>QCD in the grand canonical ensemble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D67C344-29BF-074F-552C-64B86F78C7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437235" y="1387651"/>
                <a:ext cx="9581235" cy="4082698"/>
              </a:xfrm>
            </p:spPr>
            <p:txBody>
              <a:bodyPr>
                <a:normAutofit fontScale="92500" lnSpcReduction="10000"/>
              </a:bodyPr>
              <a:lstStyle/>
              <a:p>
                <a:pPr marL="653518" lvl="5" indent="0">
                  <a:buNone/>
                </a:pPr>
                <a:endParaRPr lang="en-US" sz="2600" i="1" dirty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653518" lvl="5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𝑝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≔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𝐿𝑇</m:t>
                                </m:r>
                              </m:e>
                            </m:d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lang="en-US" sz="26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log</m:t>
                    </m:r>
                    <m:r>
                      <a:rPr lang="en-US" sz="260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</a:rPr>
                      <m:t>Tr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−(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)/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600" i="1" dirty="0">
                    <a:latin typeface="Calibri (Body)"/>
                    <a:sym typeface="Symbol" panose="05050102010706020507" pitchFamily="18" charset="2"/>
                  </a:rPr>
                  <a:t>     </a:t>
                </a:r>
                <a:r>
                  <a:rPr lang="en-US" sz="2600" dirty="0">
                    <a:latin typeface="Calibri (Body)"/>
                    <a:sym typeface="Symbol" panose="05050102010706020507" pitchFamily="18" charset="2"/>
                  </a:rPr>
                  <a:t>(dimensionless pressure)</a:t>
                </a:r>
              </a:p>
              <a:p>
                <a:pPr marL="653518" lvl="5" indent="0">
                  <a:buNone/>
                </a:pPr>
                <a:endParaRPr lang="en-US" sz="2600" dirty="0">
                  <a:latin typeface="Calibri (Body)"/>
                </a:endParaRPr>
              </a:p>
              <a:p>
                <a:pPr marL="653518" lvl="5" indent="0" algn="ctr">
                  <a:buNone/>
                </a:pPr>
                <a:endParaRPr lang="en-US" sz="2600" i="1" dirty="0">
                  <a:latin typeface="Calibri (Body)"/>
                </a:endParaRPr>
              </a:p>
              <a:p>
                <a:pPr marL="653518" lvl="5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𝐵𝑆</m:t>
                        </m:r>
                      </m:sup>
                    </m:sSubSup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acc>
                          <m:accPr>
                            <m:chr m:val="̂"/>
                            <m:ctrlPr>
                              <a:rPr lang="en-US" sz="2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𝑝</m:t>
                            </m:r>
                          </m:e>
                        </m:acc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sSubSup>
                          <m:sSubSupPr>
                            <m:ctrlPr>
                              <a:rPr lang="en-US" sz="2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acc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𝐵</m:t>
                            </m:r>
                          </m:sub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p>
                        </m:sSubSup>
                        <m:r>
                          <a:rPr lang="en-US" sz="2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sSubSup>
                          <m:sSubSupPr>
                            <m:ctrlPr>
                              <a:rPr lang="en-US" sz="2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acc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𝑆</m:t>
                            </m:r>
                          </m:sub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𝑗</m:t>
                            </m:r>
                          </m:sup>
                        </m:sSubSup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                 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600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accPr>
                              <m:e>
                                <m:r>
                                  <a:rPr lang="en-US" sz="2600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a:rPr lang="en-US" sz="26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𝐵</m:t>
                            </m:r>
                            <m:r>
                              <a:rPr lang="en-US" sz="26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/</m:t>
                            </m:r>
                            <m:r>
                              <a:rPr lang="en-US" sz="26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𝑆</m:t>
                            </m:r>
                          </m:sub>
                        </m:sSub>
                        <m:r>
                          <a:rPr lang="en-US" sz="2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≔</m:t>
                        </m:r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𝐵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/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𝑆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𝑇</m:t>
                            </m:r>
                          </m:den>
                        </m:f>
                        <m:r>
                          <a:rPr lang="en-US" sz="2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600" dirty="0">
                    <a:latin typeface="Calibri (Body)"/>
                  </a:rPr>
                  <a:t>      (generalized susceptibilities)</a:t>
                </a:r>
              </a:p>
              <a:p>
                <a:pPr marL="653518" lvl="5" indent="0">
                  <a:buNone/>
                </a:pPr>
                <a:endParaRPr lang="en-US" sz="2600" dirty="0">
                  <a:latin typeface="Calibri (Body)"/>
                </a:endParaRPr>
              </a:p>
              <a:p>
                <a:pPr marL="653518" lvl="5" indent="0">
                  <a:buNone/>
                </a:pPr>
                <a:endParaRPr lang="en-US" sz="2600" dirty="0">
                  <a:latin typeface="Calibri (Body)"/>
                </a:endParaRPr>
              </a:p>
              <a:p>
                <a:pPr marL="653518" lvl="5" indent="0">
                  <a:buNone/>
                </a:pPr>
                <a:r>
                  <a:rPr lang="en-US" sz="2600" dirty="0">
                    <a:latin typeface="Calibri (Body)"/>
                  </a:rPr>
                  <a:t>DERIVATIVES </a:t>
                </a:r>
                <a:r>
                  <a:rPr lang="en-US" sz="2600" dirty="0">
                    <a:latin typeface="Calibri (Body)"/>
                    <a:sym typeface="Symbol" panose="05050102010706020507" pitchFamily="18" charset="2"/>
                  </a:rPr>
                  <a:t></a:t>
                </a:r>
                <a:r>
                  <a:rPr lang="en-US" sz="2600" dirty="0">
                    <a:latin typeface="Calibri (Body)"/>
                  </a:rPr>
                  <a:t> FLUCTUATIONS/CORRELATIONS:  </a:t>
                </a:r>
              </a:p>
              <a:p>
                <a:pPr marL="653518" lvl="5" indent="0">
                  <a:buNone/>
                </a:pPr>
                <a:r>
                  <a:rPr lang="en-US" sz="2600" dirty="0">
                    <a:latin typeface="Calibri (Body)"/>
                  </a:rPr>
                  <a:t>	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  <m:r>
                      <a:rPr lang="en-US" sz="2600" i="1">
                        <a:latin typeface="Cambria Math" panose="02040503050406030204" pitchFamily="18" charset="0"/>
                      </a:rPr>
                      <m:t>∝</m:t>
                    </m:r>
                    <m:d>
                      <m:dPr>
                        <m:begChr m:val="⟨"/>
                        <m:endChr m:val="⟩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;   </m:t>
                    </m:r>
                    <m:sSubSup>
                      <m:sSub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  <m:r>
                      <a:rPr lang="en-US" sz="2600" i="1">
                        <a:latin typeface="Cambria Math" panose="02040503050406030204" pitchFamily="18" charset="0"/>
                      </a:rPr>
                      <m:t>∝</m:t>
                    </m:r>
                    <m:d>
                      <m:dPr>
                        <m:begChr m:val="⟨"/>
                        <m:endChr m:val="⟩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; </m:t>
                    </m:r>
                    <m:sSubSup>
                      <m:sSub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𝐵𝑆</m:t>
                        </m:r>
                      </m:sup>
                    </m:sSubSup>
                    <m:r>
                      <a:rPr lang="en-US" sz="2600" i="1">
                        <a:latin typeface="Cambria Math" panose="02040503050406030204" pitchFamily="18" charset="0"/>
                      </a:rPr>
                      <m:t>∝</m:t>
                    </m:r>
                    <m:d>
                      <m:dPr>
                        <m:begChr m:val="⟨"/>
                        <m:endChr m:val="⟩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𝐵𝑆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⟨"/>
                        <m:endChr m:val="⟩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600" dirty="0">
                    <a:latin typeface="Calibri (Body)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sz="2600" dirty="0">
                  <a:latin typeface="Calibri (Body)"/>
                </a:endParaRPr>
              </a:p>
              <a:p>
                <a:pPr marL="653518" lvl="5" indent="0">
                  <a:buNone/>
                </a:pPr>
                <a:endParaRPr lang="en-US" sz="1650" dirty="0">
                  <a:latin typeface="Calibri (Body)"/>
                </a:endParaRPr>
              </a:p>
              <a:p>
                <a:pPr marL="653518" lvl="5" indent="0">
                  <a:buNone/>
                </a:pPr>
                <a:endParaRPr lang="en-US" sz="1500" dirty="0">
                  <a:latin typeface="Calibri (Body)"/>
                </a:endParaRPr>
              </a:p>
              <a:p>
                <a:pPr marL="653518" lvl="5" indent="0">
                  <a:buNone/>
                </a:pPr>
                <a:endParaRPr lang="en-US" sz="1500" dirty="0">
                  <a:latin typeface="Calibri (Body)"/>
                </a:endParaRPr>
              </a:p>
              <a:p>
                <a:pPr marL="653518" lvl="5" indent="0" algn="ctr">
                  <a:buNone/>
                </a:pPr>
                <a:endParaRPr lang="en-US" sz="1500" dirty="0"/>
              </a:p>
              <a:p>
                <a:pPr marL="653518" lvl="5" indent="0" algn="ctr">
                  <a:buNone/>
                </a:pPr>
                <a:endParaRPr lang="en-US" sz="1500" dirty="0"/>
              </a:p>
              <a:p>
                <a:pPr marL="653518" lvl="5" indent="0" algn="ctr">
                  <a:buNone/>
                </a:pPr>
                <a:endParaRPr lang="en-US" sz="1500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D67C344-29BF-074F-552C-64B86F78C7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437235" y="1387651"/>
                <a:ext cx="9581235" cy="4082698"/>
              </a:xfrm>
              <a:blipFill>
                <a:blip r:embed="rId2"/>
                <a:stretch>
                  <a:fillRect r="-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15881-3D28-AA71-04E3-D89B8EAB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Attila Pásztor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EA7D6-A277-2A27-F298-552BA0F91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LATTICE QCD AT NON-ZERO BARYON DENSITY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1FA8D-32C9-B1DF-1B0D-965E29E4B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396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8FC5BC9-9C73-E3AB-1465-2522888E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563" y="-514831"/>
            <a:ext cx="7543800" cy="1450757"/>
          </a:xfrm>
        </p:spPr>
        <p:txBody>
          <a:bodyPr/>
          <a:lstStyle/>
          <a:p>
            <a:r>
              <a:rPr lang="hu-HU" dirty="0" err="1"/>
              <a:t>Other</a:t>
            </a:r>
            <a:r>
              <a:rPr lang="hu-HU" dirty="0"/>
              <a:t> </a:t>
            </a:r>
            <a:r>
              <a:rPr lang="hu-HU" dirty="0" err="1"/>
              <a:t>observables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0B480F9-EB36-EF8B-62A5-FA58E14A58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59" y="1086928"/>
                <a:ext cx="7543801" cy="5010766"/>
              </a:xfrm>
            </p:spPr>
            <p:txBody>
              <a:bodyPr/>
              <a:lstStyle/>
              <a:p>
                <a:r>
                  <a:rPr lang="hu-HU" b="1" dirty="0"/>
                  <a:t>Polyakov-loop: </a:t>
                </a:r>
                <a:r>
                  <a:rPr lang="hu-HU" dirty="0" err="1"/>
                  <a:t>order</a:t>
                </a:r>
                <a:r>
                  <a:rPr lang="hu-HU" dirty="0"/>
                  <a:t> </a:t>
                </a:r>
                <a:r>
                  <a:rPr lang="hu-HU" dirty="0" err="1"/>
                  <a:t>parameter</a:t>
                </a:r>
                <a:r>
                  <a:rPr lang="hu-HU" dirty="0"/>
                  <a:t> </a:t>
                </a:r>
                <a:r>
                  <a:rPr lang="hu-HU" dirty="0" err="1"/>
                  <a:t>for</a:t>
                </a:r>
                <a:r>
                  <a:rPr lang="hu-HU" dirty="0"/>
                  <a:t> </a:t>
                </a:r>
                <a:r>
                  <a:rPr lang="hu-HU" dirty="0" err="1"/>
                  <a:t>confinement</a:t>
                </a:r>
                <a:r>
                  <a:rPr lang="hu-HU" dirty="0"/>
                  <a:t> in </a:t>
                </a:r>
                <a:r>
                  <a:rPr lang="hu-HU" dirty="0" err="1"/>
                  <a:t>pure</a:t>
                </a:r>
                <a:r>
                  <a:rPr lang="hu-HU" dirty="0"/>
                  <a:t> </a:t>
                </a:r>
                <a:r>
                  <a:rPr lang="hu-HU" dirty="0" err="1"/>
                  <a:t>gauge</a:t>
                </a:r>
                <a:r>
                  <a:rPr lang="hu-HU" dirty="0"/>
                  <a:t> </a:t>
                </a:r>
                <a:r>
                  <a:rPr lang="hu-HU" dirty="0" err="1"/>
                  <a:t>theory</a:t>
                </a:r>
                <a:endParaRPr lang="hu-HU" dirty="0"/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hu-HU" b="0" i="1" smtClean="0">
                        <a:latin typeface="Cambria Math" panose="02040503050406030204" pitchFamily="18" charset="0"/>
                      </a:rPr>
                      <m:t>           </m:t>
                    </m:r>
                    <m:sSubSup>
                      <m:sSubSup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  <m:d>
                      <m:d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u-HU" dirty="0"/>
              </a:p>
              <a:p>
                <a:endParaRPr lang="hu-HU" dirty="0"/>
              </a:p>
              <a:p>
                <a:r>
                  <a:rPr lang="hu-HU" b="1" dirty="0" err="1"/>
                  <a:t>Chiral</a:t>
                </a:r>
                <a:r>
                  <a:rPr lang="hu-HU" b="1" dirty="0"/>
                  <a:t> </a:t>
                </a:r>
                <a:r>
                  <a:rPr lang="hu-HU" b="1" dirty="0" err="1"/>
                  <a:t>condensate</a:t>
                </a:r>
                <a:r>
                  <a:rPr lang="hu-HU" b="1" dirty="0"/>
                  <a:t>:</a:t>
                </a:r>
                <a:r>
                  <a:rPr lang="hu-HU" dirty="0"/>
                  <a:t> </a:t>
                </a:r>
                <a:r>
                  <a:rPr lang="hu-HU" dirty="0" err="1"/>
                  <a:t>order</a:t>
                </a:r>
                <a:r>
                  <a:rPr lang="hu-HU" dirty="0"/>
                  <a:t> </a:t>
                </a:r>
                <a:r>
                  <a:rPr lang="hu-HU" dirty="0" err="1"/>
                  <a:t>parameter</a:t>
                </a:r>
                <a:r>
                  <a:rPr lang="hu-HU" dirty="0"/>
                  <a:t> </a:t>
                </a:r>
                <a:r>
                  <a:rPr lang="hu-HU" dirty="0" err="1"/>
                  <a:t>for</a:t>
                </a:r>
                <a:r>
                  <a:rPr lang="hu-HU" dirty="0"/>
                  <a:t> </a:t>
                </a:r>
                <a:r>
                  <a:rPr lang="hu-HU" dirty="0" err="1"/>
                  <a:t>chiral</a:t>
                </a:r>
                <a:r>
                  <a:rPr lang="hu-HU" dirty="0"/>
                  <a:t> </a:t>
                </a:r>
                <a:r>
                  <a:rPr lang="hu-HU" dirty="0" err="1"/>
                  <a:t>symmetry</a:t>
                </a:r>
                <a:r>
                  <a:rPr lang="hu-HU" dirty="0"/>
                  <a:t> </a:t>
                </a:r>
                <a:r>
                  <a:rPr lang="hu-HU" dirty="0" err="1"/>
                  <a:t>breaking</a:t>
                </a:r>
                <a:r>
                  <a:rPr lang="hu-HU" dirty="0"/>
                  <a:t> in </a:t>
                </a:r>
                <a:r>
                  <a:rPr lang="hu-HU" dirty="0" err="1"/>
                  <a:t>the</a:t>
                </a:r>
                <a:br>
                  <a:rPr lang="hu-HU" dirty="0"/>
                </a:br>
                <a:r>
                  <a:rPr lang="hu-HU" dirty="0" err="1"/>
                  <a:t>two-flavour</a:t>
                </a:r>
                <a:r>
                  <a:rPr lang="hu-HU" dirty="0"/>
                  <a:t> </a:t>
                </a:r>
                <a:r>
                  <a:rPr lang="hu-HU" dirty="0" err="1"/>
                  <a:t>chiral</a:t>
                </a:r>
                <a:r>
                  <a:rPr lang="hu-HU" dirty="0"/>
                  <a:t> limit</a:t>
                </a:r>
              </a:p>
              <a:p>
                <a:endParaRPr lang="hu-HU" dirty="0"/>
              </a:p>
              <a:p>
                <a:endParaRPr lang="hu-HU" dirty="0"/>
              </a:p>
              <a:p>
                <a:r>
                  <a:rPr lang="hu-HU" b="1" dirty="0" err="1"/>
                  <a:t>Chiral</a:t>
                </a:r>
                <a:r>
                  <a:rPr lang="hu-HU" b="1" dirty="0"/>
                  <a:t> </a:t>
                </a:r>
                <a:r>
                  <a:rPr lang="hu-HU" b="1" dirty="0" err="1"/>
                  <a:t>susceptibility</a:t>
                </a:r>
                <a:r>
                  <a:rPr lang="hu-HU" b="1" dirty="0"/>
                  <a:t>:</a:t>
                </a:r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0B480F9-EB36-EF8B-62A5-FA58E14A58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086928"/>
                <a:ext cx="7543801" cy="5010766"/>
              </a:xfrm>
              <a:blipFill>
                <a:blip r:embed="rId2"/>
                <a:stretch>
                  <a:fillRect l="-808" t="-1217" r="-113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átum helye 3">
            <a:extLst>
              <a:ext uri="{FF2B5EF4-FFF2-40B4-BE49-F238E27FC236}">
                <a16:creationId xmlns:a16="http://schemas.microsoft.com/office/drawing/2014/main" id="{7C971CE5-DD89-8D14-7718-8DD166350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Attila Pásztor</a:t>
            </a:r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C52033B-BE1C-B7F4-2E82-6954BED6F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LATTICE QCD AT NON-ZERO BARYON DENSITY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369B190-7B6D-36CB-B71C-CB0BCCF6A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4D97C30-1993-94A1-6954-5F77C25CD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152" y="3332602"/>
            <a:ext cx="1981493" cy="489181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EA0DD419-3984-AA0C-66E0-512BAB594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8268" y="3332603"/>
            <a:ext cx="4287914" cy="558190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EDAF2BFF-8ABC-0BD9-25BB-37EEF7D79B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5372" y="4389262"/>
            <a:ext cx="1646546" cy="604981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E727EDCC-AB6F-B22C-4E8F-0497C9AB9D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1156" y="4394956"/>
            <a:ext cx="2418104" cy="59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10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C645E-5FFF-64E7-B9BD-DB931447A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563" y="-507282"/>
            <a:ext cx="7543800" cy="1450757"/>
          </a:xfrm>
        </p:spPr>
        <p:txBody>
          <a:bodyPr>
            <a:normAutofit/>
          </a:bodyPr>
          <a:lstStyle/>
          <a:p>
            <a:r>
              <a:rPr lang="en-US" dirty="0"/>
              <a:t>The QCD path integral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4C12D0-B6CD-7A49-EED0-AB464CF555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2050728"/>
                <a:ext cx="9105900" cy="4242444"/>
              </a:xfrm>
            </p:spPr>
            <p:txBody>
              <a:bodyPr>
                <a:normAutofit fontScale="40000" lnSpcReduction="20000"/>
              </a:bodyPr>
              <a:lstStyle/>
              <a:p>
                <a:pPr algn="ctr"/>
                <a:endParaRPr lang="en-US" sz="3100" b="0" i="1" dirty="0">
                  <a:latin typeface="Cambria Math" panose="02040503050406030204" pitchFamily="18" charset="0"/>
                </a:endParaRPr>
              </a:p>
              <a:p>
                <a:endParaRPr lang="en-US" sz="3100" dirty="0"/>
              </a:p>
              <a:p>
                <a:r>
                  <a:rPr lang="en-US" sz="6000" dirty="0"/>
                  <a:t>Can be simulated with Monte Carlo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000" i="1">
                        <a:latin typeface="Cambria Math" panose="02040503050406030204" pitchFamily="18" charset="0"/>
                      </a:rPr>
                      <m:t>det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𝑌𝑀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6000" dirty="0"/>
                  <a:t> is real and positive:</a:t>
                </a:r>
              </a:p>
              <a:p>
                <a:pPr marL="0" indent="0">
                  <a:buNone/>
                </a:pPr>
                <a:r>
                  <a:rPr lang="en-US" sz="6000" dirty="0"/>
                  <a:t> - zero chemical potential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endParaRPr lang="en-US" sz="6000" dirty="0"/>
              </a:p>
              <a:p>
                <a:pPr marL="0" indent="0">
                  <a:buNone/>
                </a:pPr>
                <a:r>
                  <a:rPr lang="en-US" sz="6000" dirty="0"/>
                  <a:t> - purely imaginary chemical potential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00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sz="6000" dirty="0"/>
                  <a:t>  </a:t>
                </a:r>
              </a:p>
              <a:p>
                <a:pPr marL="0" indent="0">
                  <a:buNone/>
                </a:pPr>
                <a:r>
                  <a:rPr lang="en-US" sz="6000" dirty="0"/>
                  <a:t> - isospin chemical potential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6000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sz="6000" dirty="0"/>
              </a:p>
              <a:p>
                <a:pPr marL="0" indent="0">
                  <a:buNone/>
                </a:pPr>
                <a:endParaRPr lang="en-US" sz="6000" dirty="0"/>
              </a:p>
              <a:p>
                <a:pPr marL="0" indent="0">
                  <a:buNone/>
                </a:pPr>
                <a:r>
                  <a:rPr lang="en-US" sz="6000" dirty="0"/>
                  <a:t>Otherwise: complex action/sign problem </a:t>
                </a:r>
              </a:p>
              <a:p>
                <a:pPr marL="0" indent="0">
                  <a:buNone/>
                </a:pPr>
                <a:r>
                  <a:rPr lang="en-US" sz="6000" dirty="0">
                    <a:sym typeface="Symbol" panose="05050102010706020507" pitchFamily="18" charset="2"/>
                  </a:rPr>
                  <a:t>                    desperate times, desperate measures</a:t>
                </a:r>
                <a:endParaRPr lang="en-US" sz="6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4C12D0-B6CD-7A49-EED0-AB464CF555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2050728"/>
                <a:ext cx="9105900" cy="4242444"/>
              </a:xfrm>
              <a:blipFill>
                <a:blip r:embed="rId2"/>
                <a:stretch>
                  <a:fillRect l="-2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8F668-D11F-94C7-A5CB-ACE96DF1E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Attila Pásztor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6AA8-E2BB-4247-0C68-829C1DE1B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LATTICE QCD AT NON-ZERO BARYON DENSITY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24EE3-5E1E-1E26-F134-8F344DB2F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8BE710-6E15-341E-F798-A08E1DFF6028}"/>
                  </a:ext>
                </a:extLst>
              </p:cNvPr>
              <p:cNvSpPr txBox="1"/>
              <p:nvPr/>
            </p:nvSpPr>
            <p:spPr>
              <a:xfrm>
                <a:off x="-883465" y="1412204"/>
                <a:ext cx="11041856" cy="555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𝐷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𝐷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𝜓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𝑌𝑀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𝜓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𝐷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 i="1">
                          <a:latin typeface="Cambria Math" panose="02040503050406030204" pitchFamily="18" charset="0"/>
                        </a:rPr>
                        <m:t>det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𝑌𝑀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8BE710-6E15-341E-F798-A08E1DFF6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83465" y="1412204"/>
                <a:ext cx="11041856" cy="5552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598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492C232-A1D1-FC31-797E-CD4EB7AB5BC0}"/>
              </a:ext>
            </a:extLst>
          </p:cNvPr>
          <p:cNvSpPr/>
          <p:nvPr/>
        </p:nvSpPr>
        <p:spPr>
          <a:xfrm>
            <a:off x="453924" y="4845416"/>
            <a:ext cx="8415338" cy="7312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05C95A-3E69-B7A9-A206-05D6396C2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1" y="-101727"/>
            <a:ext cx="8006211" cy="1088068"/>
          </a:xfrm>
        </p:spPr>
        <p:txBody>
          <a:bodyPr>
            <a:noAutofit/>
          </a:bodyPr>
          <a:lstStyle/>
          <a:p>
            <a:r>
              <a:rPr lang="en-US" sz="4000" dirty="0"/>
              <a:t>Lattice QCD at nonzero baryon density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15881-3D28-AA71-04E3-D89B8EAB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Attila Pásztor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EA7D6-A277-2A27-F298-552BA0F91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LATTICE QCD AT NON-ZERO BARYON DENSITY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1FA8D-32C9-B1DF-1B0D-965E29E4B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7">
                <a:extLst>
                  <a:ext uri="{FF2B5EF4-FFF2-40B4-BE49-F238E27FC236}">
                    <a16:creationId xmlns:a16="http://schemas.microsoft.com/office/drawing/2014/main" id="{37F64F8A-2BEC-F65A-AF9C-6212808A8A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5285" y="1281302"/>
                <a:ext cx="7543800" cy="2473942"/>
              </a:xfrm>
              <a:prstGeom prst="rect">
                <a:avLst/>
              </a:prstGeom>
            </p:spPr>
            <p:txBody>
              <a:bodyPr vert="horz" lIns="0" tIns="34290" rIns="0" bIns="3429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Analytic continuation (ver. 1): Imaginary chemical potential method</a:t>
                </a:r>
              </a:p>
              <a:p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en-US" dirty="0"/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Im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), extrapolate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u="sng" dirty="0"/>
              </a:p>
              <a:p>
                <a:r>
                  <a:rPr lang="en-US" u="sng" dirty="0"/>
                  <a:t>Analytic continuation (ver. 2): Taylor method</a:t>
                </a:r>
              </a:p>
              <a:p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extrapolate</a:t>
                </a:r>
              </a:p>
              <a:p>
                <a:r>
                  <a:rPr lang="en-US" u="sng" dirty="0"/>
                  <a:t>Reweighting:</a:t>
                </a:r>
              </a:p>
              <a:p>
                <a:r>
                  <a:rPr lang="en-US" dirty="0"/>
                  <a:t>Simulate a different theory, correct the Boltzmann weight in observable</a:t>
                </a:r>
              </a:p>
            </p:txBody>
          </p:sp>
        </mc:Choice>
        <mc:Fallback xmlns="">
          <p:sp>
            <p:nvSpPr>
              <p:cNvPr id="9" name="Content Placeholder 7">
                <a:extLst>
                  <a:ext uri="{FF2B5EF4-FFF2-40B4-BE49-F238E27FC236}">
                    <a16:creationId xmlns:a16="http://schemas.microsoft.com/office/drawing/2014/main" id="{37F64F8A-2BEC-F65A-AF9C-6212808A8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85" y="1281302"/>
                <a:ext cx="7543800" cy="2473942"/>
              </a:xfrm>
              <a:prstGeom prst="rect">
                <a:avLst/>
              </a:prstGeom>
              <a:blipFill>
                <a:blip r:embed="rId2"/>
                <a:stretch>
                  <a:fillRect l="-889" t="-2956" r="-1132" b="-17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9C85B1-C28B-A5FD-BBC4-A7DDC72F5FF9}"/>
                  </a:ext>
                </a:extLst>
              </p:cNvPr>
              <p:cNvSpPr txBox="1"/>
              <p:nvPr/>
            </p:nvSpPr>
            <p:spPr>
              <a:xfrm>
                <a:off x="572202" y="4886879"/>
                <a:ext cx="72769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While </a:t>
                </a:r>
                <a:r>
                  <a:rPr lang="en-US" u="sng" dirty="0"/>
                  <a:t>cut-off</a:t>
                </a:r>
                <a:r>
                  <a:rPr lang="en-US" dirty="0"/>
                  <a:t> and </a:t>
                </a:r>
                <a:r>
                  <a:rPr lang="en-US" u="sng" dirty="0"/>
                  <a:t>volume</a:t>
                </a:r>
                <a:r>
                  <a:rPr lang="en-US" dirty="0"/>
                  <a:t> effects are important for every lattice result, for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the way we </a:t>
                </a:r>
                <a:r>
                  <a:rPr lang="en-US" u="sng" dirty="0"/>
                  <a:t>extrapolate</a:t>
                </a:r>
                <a:r>
                  <a:rPr lang="en-US" dirty="0"/>
                  <a:t> is also an important point of quality control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9C85B1-C28B-A5FD-BBC4-A7DDC72F5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02" y="4886879"/>
                <a:ext cx="7276992" cy="646331"/>
              </a:xfrm>
              <a:prstGeom prst="rect">
                <a:avLst/>
              </a:prstGeom>
              <a:blipFill>
                <a:blip r:embed="rId3"/>
                <a:stretch>
                  <a:fillRect l="-754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26D152A-EC76-8544-8EAF-10AB2500D676}"/>
              </a:ext>
            </a:extLst>
          </p:cNvPr>
          <p:cNvSpPr/>
          <p:nvPr/>
        </p:nvSpPr>
        <p:spPr>
          <a:xfrm>
            <a:off x="8259600" y="4886879"/>
            <a:ext cx="442913" cy="538932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Graphic 11" descr="Exclamation mark with solid fill">
            <a:extLst>
              <a:ext uri="{FF2B5EF4-FFF2-40B4-BE49-F238E27FC236}">
                <a16:creationId xmlns:a16="http://schemas.microsoft.com/office/drawing/2014/main" id="{2347B3B1-039E-21B8-2E61-D3355785D1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26936" y="5056935"/>
            <a:ext cx="308243" cy="308243"/>
          </a:xfrm>
          <a:prstGeom prst="rect">
            <a:avLst/>
          </a:prstGeom>
        </p:spPr>
      </p:pic>
      <p:sp>
        <p:nvSpPr>
          <p:cNvPr id="15" name="Arrow: Down 14">
            <a:extLst>
              <a:ext uri="{FF2B5EF4-FFF2-40B4-BE49-F238E27FC236}">
                <a16:creationId xmlns:a16="http://schemas.microsoft.com/office/drawing/2014/main" id="{F23D71B7-06D7-A007-AD72-BE8F4AA301CB}"/>
              </a:ext>
            </a:extLst>
          </p:cNvPr>
          <p:cNvSpPr/>
          <p:nvPr/>
        </p:nvSpPr>
        <p:spPr>
          <a:xfrm>
            <a:off x="7960535" y="1370957"/>
            <a:ext cx="741978" cy="259137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COS</a:t>
            </a:r>
          </a:p>
          <a:p>
            <a:pPr algn="ctr"/>
            <a:r>
              <a:rPr lang="en-US" sz="1350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14981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C9E7F-BC75-2F86-43FA-FEC08D7FE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563" y="-507781"/>
            <a:ext cx="7543800" cy="1450757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D36662-5142-31C0-6A59-AA50B5A8E8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61" y="1150010"/>
                <a:ext cx="8206740" cy="4948865"/>
              </a:xfrm>
            </p:spPr>
            <p:txBody>
              <a:bodyPr>
                <a:noAutofit/>
              </a:bodyPr>
              <a:lstStyle/>
              <a:p>
                <a:endParaRPr lang="en-US" sz="2200" b="1" dirty="0"/>
              </a:p>
              <a:p>
                <a:r>
                  <a:rPr lang="en-US" sz="2200" b="1" dirty="0"/>
                  <a:t>1) QCD in the grand canonical ensemble and the sign problem </a:t>
                </a:r>
              </a:p>
              <a:p>
                <a:pPr marL="0" indent="0">
                  <a:buNone/>
                </a:pPr>
                <a:endParaRPr lang="en-US" sz="2200" b="1" dirty="0"/>
              </a:p>
              <a:p>
                <a:pPr marL="0" indent="0">
                  <a:buNone/>
                </a:pPr>
                <a:r>
                  <a:rPr lang="hu-HU" sz="2200" dirty="0"/>
                  <a:t> 2</a:t>
                </a:r>
                <a:r>
                  <a:rPr lang="en-US" sz="2200" dirty="0"/>
                  <a:t>) </a:t>
                </a:r>
                <a:r>
                  <a:rPr lang="hu-HU" sz="2200" dirty="0" err="1"/>
                  <a:t>Baryon</a:t>
                </a:r>
                <a:r>
                  <a:rPr lang="hu-HU" sz="2200" dirty="0"/>
                  <a:t> </a:t>
                </a:r>
                <a:r>
                  <a:rPr lang="hu-HU" sz="2200" dirty="0" err="1"/>
                  <a:t>number</a:t>
                </a:r>
                <a:r>
                  <a:rPr lang="hu-HU" sz="2200" dirty="0"/>
                  <a:t> </a:t>
                </a:r>
                <a:r>
                  <a:rPr lang="hu-HU" sz="2200" dirty="0" err="1"/>
                  <a:t>fluctuations</a:t>
                </a:r>
                <a:r>
                  <a:rPr lang="hu-HU" sz="2200" dirty="0"/>
                  <a:t> and </a:t>
                </a:r>
                <a:r>
                  <a:rPr lang="hu-HU" sz="2200" dirty="0" err="1"/>
                  <a:t>the</a:t>
                </a:r>
                <a:r>
                  <a:rPr lang="hu-HU" sz="2200" dirty="0"/>
                  <a:t> </a:t>
                </a:r>
                <a:r>
                  <a:rPr lang="hu-HU" sz="2200" dirty="0" err="1"/>
                  <a:t>search</a:t>
                </a:r>
                <a:r>
                  <a:rPr lang="hu-HU" sz="2200" dirty="0"/>
                  <a:t> </a:t>
                </a:r>
                <a:r>
                  <a:rPr lang="hu-HU" sz="2200" dirty="0" err="1"/>
                  <a:t>for</a:t>
                </a:r>
                <a:r>
                  <a:rPr lang="hu-HU" sz="2200" dirty="0"/>
                  <a:t> </a:t>
                </a:r>
                <a:r>
                  <a:rPr lang="hu-HU" sz="2200" dirty="0" err="1"/>
                  <a:t>the</a:t>
                </a:r>
                <a:r>
                  <a:rPr lang="hu-HU" sz="2200" dirty="0"/>
                  <a:t> </a:t>
                </a:r>
                <a:r>
                  <a:rPr lang="hu-HU" sz="2200" dirty="0" err="1"/>
                  <a:t>critical</a:t>
                </a:r>
                <a:r>
                  <a:rPr lang="hu-HU" sz="2200" dirty="0"/>
                  <a:t> </a:t>
                </a:r>
                <a:r>
                  <a:rPr lang="hu-HU" sz="2200" dirty="0" err="1"/>
                  <a:t>endpoint</a:t>
                </a:r>
                <a:endParaRPr lang="en-US" sz="2200" dirty="0"/>
              </a:p>
              <a:p>
                <a:endParaRPr lang="en-US" sz="2200" dirty="0"/>
              </a:p>
              <a:p>
                <a:r>
                  <a:rPr lang="hu-HU" sz="2200" dirty="0"/>
                  <a:t>3</a:t>
                </a:r>
                <a:r>
                  <a:rPr lang="en-US" sz="2200" dirty="0"/>
                  <a:t>) </a:t>
                </a:r>
                <a:r>
                  <a:rPr lang="hu-HU" sz="2200" dirty="0" err="1"/>
                  <a:t>Chiral</a:t>
                </a:r>
                <a:r>
                  <a:rPr lang="hu-HU" sz="2200" dirty="0"/>
                  <a:t> and </a:t>
                </a:r>
                <a:r>
                  <a:rPr lang="hu-HU" sz="2200" dirty="0" err="1"/>
                  <a:t>deconfinement</a:t>
                </a:r>
                <a:r>
                  <a:rPr lang="hu-HU" sz="2200" dirty="0"/>
                  <a:t> </a:t>
                </a:r>
                <a:r>
                  <a:rPr lang="hu-HU" sz="2200" dirty="0" err="1"/>
                  <a:t>aspects</a:t>
                </a:r>
                <a:r>
                  <a:rPr lang="hu-HU" sz="2200" dirty="0"/>
                  <a:t> of QCD </a:t>
                </a:r>
                <a:r>
                  <a:rPr lang="hu-HU" sz="2200" dirty="0" err="1"/>
                  <a:t>at</a:t>
                </a:r>
                <a:r>
                  <a:rPr lang="hu-HU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hu-HU" sz="2200" dirty="0"/>
                  <a:t>&gt;0</a:t>
                </a:r>
              </a:p>
              <a:p>
                <a:endParaRPr lang="hu-HU" sz="2200" dirty="0"/>
              </a:p>
              <a:p>
                <a:r>
                  <a:rPr lang="hu-HU" sz="2200" dirty="0"/>
                  <a:t>4) More </a:t>
                </a:r>
                <a:r>
                  <a:rPr lang="hu-HU" sz="2200" dirty="0" err="1"/>
                  <a:t>direct</a:t>
                </a:r>
                <a:r>
                  <a:rPr lang="hu-HU" sz="2200" dirty="0"/>
                  <a:t> </a:t>
                </a:r>
                <a:r>
                  <a:rPr lang="hu-HU" sz="2200" dirty="0" err="1"/>
                  <a:t>methods</a:t>
                </a:r>
                <a:endParaRPr lang="hu-HU" sz="2200" dirty="0"/>
              </a:p>
              <a:p>
                <a:endParaRPr lang="hu-HU" sz="2200" dirty="0"/>
              </a:p>
              <a:p>
                <a:r>
                  <a:rPr lang="hu-HU" sz="2200" dirty="0"/>
                  <a:t>5) </a:t>
                </a:r>
                <a:r>
                  <a:rPr lang="hu-HU" sz="2200" dirty="0" err="1"/>
                  <a:t>Summary</a:t>
                </a:r>
                <a:r>
                  <a:rPr lang="hu-HU" sz="2200" dirty="0"/>
                  <a:t> and </a:t>
                </a:r>
                <a:r>
                  <a:rPr lang="hu-HU" sz="2200" dirty="0" err="1"/>
                  <a:t>outlook</a:t>
                </a:r>
                <a:endParaRPr lang="hu-HU" sz="2200" dirty="0"/>
              </a:p>
              <a:p>
                <a:endParaRPr lang="hu-HU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D36662-5142-31C0-6A59-AA50B5A8E8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61" y="1150010"/>
                <a:ext cx="8206740" cy="4948865"/>
              </a:xfrm>
              <a:blipFill>
                <a:blip r:embed="rId2"/>
                <a:stretch>
                  <a:fillRect l="-133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CF0AD-6FCA-FE9B-B77E-B6D1F9E40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Attila Pásztor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2B972-C503-64E9-1C05-02DC6C17F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LATTICE QCD AT NON-ZERO BARYON DENSITY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679AC-49CE-5C16-3AEA-1D7D633BC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148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3B010-F5DD-ABD7-7B1C-7806B7C57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1" y="-507282"/>
            <a:ext cx="7935537" cy="1450757"/>
          </a:xfrm>
        </p:spPr>
        <p:txBody>
          <a:bodyPr/>
          <a:lstStyle/>
          <a:p>
            <a:r>
              <a:rPr lang="en-US" dirty="0"/>
              <a:t>The conjectured phase diagram</a:t>
            </a:r>
          </a:p>
        </p:txBody>
      </p:sp>
      <p:pic>
        <p:nvPicPr>
          <p:cNvPr id="8" name="Content Placeholder 7" descr="A diagram of a collision&#10;&#10;Description automatically generated">
            <a:extLst>
              <a:ext uri="{FF2B5EF4-FFF2-40B4-BE49-F238E27FC236}">
                <a16:creationId xmlns:a16="http://schemas.microsoft.com/office/drawing/2014/main" id="{B8DBF31C-BD4B-ADFB-EF62-39668B6E5D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2475" y="1134344"/>
            <a:ext cx="6769000" cy="513967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A7C28-A25D-C882-C02A-22610A4B4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Attila Pásztor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20647-B391-7A81-F2AD-CD4AEF181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LATTICE QCD AT NON-ZERO BARYON DENSITY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39A67-75CF-869B-FD08-5D1C8DCB8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484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9871E02-0625-4B19-9E83-24FAEB4AAE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6CD170-8994-4B78-9EA8-2A6D16DEF2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C4DF17-F044-499E-9F05-A29D5AD84F26}">
  <ds:schemaRefs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230e9df3-be65-4c73-a93b-d1236ebd677e"/>
    <ds:schemaRef ds:uri="71af3243-3dd4-4a8d-8c0d-dd76da1f02a5"/>
    <ds:schemaRef ds:uri="http://purl.org/dc/elements/1.1/"/>
    <ds:schemaRef ds:uri="http://purl.org/dc/terms/"/>
    <ds:schemaRef ds:uri="16c05727-aa75-4e4a-9b5f-8a80a1165891"/>
    <ds:schemaRef ds:uri="http://schemas.microsoft.com/office/2006/documentManagement/types"/>
    <ds:schemaRef ds:uri="http://schemas.openxmlformats.org/package/2006/metadata/core-properties"/>
    <ds:schemaRef ds:uri="http://schemas.microsoft.com/sharepoint/v3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9101</TotalTime>
  <Words>3080</Words>
  <Application>Microsoft Office PowerPoint</Application>
  <PresentationFormat>Diavetítés a képernyőre (4:3 oldalarány)</PresentationFormat>
  <Paragraphs>560</Paragraphs>
  <Slides>39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3</vt:i4>
      </vt:variant>
      <vt:variant>
        <vt:lpstr>Diacímek</vt:lpstr>
      </vt:variant>
      <vt:variant>
        <vt:i4>39</vt:i4>
      </vt:variant>
    </vt:vector>
  </HeadingPairs>
  <TitlesOfParts>
    <vt:vector size="48" baseType="lpstr">
      <vt:lpstr>Arial</vt:lpstr>
      <vt:lpstr>Calibri</vt:lpstr>
      <vt:lpstr>Calibri (Body)</vt:lpstr>
      <vt:lpstr>Calibri Light</vt:lpstr>
      <vt:lpstr>Cambria Math</vt:lpstr>
      <vt:lpstr>Symbol</vt:lpstr>
      <vt:lpstr>Office Theme</vt:lpstr>
      <vt:lpstr>Retrospect</vt:lpstr>
      <vt:lpstr>Custom Design</vt:lpstr>
      <vt:lpstr>LATTICE QCD AT NON-ZERO BARYON DENSITY</vt:lpstr>
      <vt:lpstr>Outline</vt:lpstr>
      <vt:lpstr>The lattice formulation of QCD</vt:lpstr>
      <vt:lpstr>QCD in the grand canonical ensemble</vt:lpstr>
      <vt:lpstr>Other observables</vt:lpstr>
      <vt:lpstr>The QCD path integral</vt:lpstr>
      <vt:lpstr>Lattice QCD at nonzero baryon density</vt:lpstr>
      <vt:lpstr>Outline</vt:lpstr>
      <vt:lpstr>The conjectured phase diagram</vt:lpstr>
      <vt:lpstr>Critical fluctuations</vt:lpstr>
      <vt:lpstr>Is this even possible?</vt:lpstr>
      <vt:lpstr>The HRG as a non-critical baseline</vt:lpstr>
      <vt:lpstr>Corrections to the HRG (fugacity expansion)</vt:lpstr>
      <vt:lpstr>Imaginary chemical potential</vt:lpstr>
      <vt:lpstr>Phenomenology: Short range repulsion dominates</vt:lpstr>
      <vt:lpstr>Taylor coefficients of the pressure</vt:lpstr>
      <vt:lpstr>6th order: zoom in to see discrepancies</vt:lpstr>
      <vt:lpstr>6th order order: new dataset</vt:lpstr>
      <vt:lpstr>6th and 8th order order: new dataset</vt:lpstr>
      <vt:lpstr>How small is LT=2?</vt:lpstr>
      <vt:lpstr>Going to lower temperatures</vt:lpstr>
      <vt:lpstr>Lee-Yang zeros</vt:lpstr>
      <vt:lpstr>Lots of recent activity on LY zeros</vt:lpstr>
      <vt:lpstr>Trying to extrapolate a CEP</vt:lpstr>
      <vt:lpstr>Trying to extrapolate a CEP</vt:lpstr>
      <vt:lpstr>Outline</vt:lpstr>
      <vt:lpstr>Chiral criticality and the equation of state</vt:lpstr>
      <vt:lpstr>Chiral criticality and the equation of state</vt:lpstr>
      <vt:lpstr>O(4) scaling and collapse plots at µB&gt;0</vt:lpstr>
      <vt:lpstr>Alternative expansion scheme</vt:lpstr>
      <vt:lpstr>Critical lensing</vt:lpstr>
      <vt:lpstr>EoS from extrapolations</vt:lpstr>
      <vt:lpstr>Confinement less sensitive to volume</vt:lpstr>
      <vt:lpstr>Outline</vt:lpstr>
      <vt:lpstr>Reweighting</vt:lpstr>
      <vt:lpstr>Some recent reweighting results</vt:lpstr>
      <vt:lpstr>Some recent reweighting results</vt:lpstr>
      <vt:lpstr>Staggered rooting and low T difficulties</vt:lpstr>
      <vt:lpstr>Summary and outlook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LATTICE QCD OVERVIEW</dc:title>
  <dc:creator>Dr. Pásztor Attila</dc:creator>
  <cp:lastModifiedBy>Attila Pásztor</cp:lastModifiedBy>
  <cp:revision>618</cp:revision>
  <dcterms:created xsi:type="dcterms:W3CDTF">2023-08-02T18:16:25Z</dcterms:created>
  <dcterms:modified xsi:type="dcterms:W3CDTF">2024-04-15T09:33:44Z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