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6" r:id="rId3"/>
    <p:sldMasterId id="2147483699" r:id="rId4"/>
  </p:sldMasterIdLst>
  <p:notesMasterIdLst>
    <p:notesMasterId r:id="rId67"/>
  </p:notesMasterIdLst>
  <p:sldIdLst>
    <p:sldId id="358" r:id="rId5"/>
    <p:sldId id="321" r:id="rId6"/>
    <p:sldId id="262" r:id="rId7"/>
    <p:sldId id="266" r:id="rId8"/>
    <p:sldId id="275" r:id="rId9"/>
    <p:sldId id="279" r:id="rId10"/>
    <p:sldId id="346" r:id="rId11"/>
    <p:sldId id="347" r:id="rId12"/>
    <p:sldId id="348" r:id="rId13"/>
    <p:sldId id="349" r:id="rId14"/>
    <p:sldId id="350" r:id="rId15"/>
    <p:sldId id="351" r:id="rId16"/>
    <p:sldId id="352" r:id="rId17"/>
    <p:sldId id="322" r:id="rId18"/>
    <p:sldId id="338" r:id="rId19"/>
    <p:sldId id="368" r:id="rId20"/>
    <p:sldId id="339" r:id="rId21"/>
    <p:sldId id="343" r:id="rId22"/>
    <p:sldId id="364" r:id="rId23"/>
    <p:sldId id="366" r:id="rId24"/>
    <p:sldId id="363" r:id="rId25"/>
    <p:sldId id="361" r:id="rId26"/>
    <p:sldId id="323" r:id="rId27"/>
    <p:sldId id="344" r:id="rId28"/>
    <p:sldId id="325" r:id="rId29"/>
    <p:sldId id="326" r:id="rId30"/>
    <p:sldId id="367" r:id="rId31"/>
    <p:sldId id="345" r:id="rId32"/>
    <p:sldId id="327" r:id="rId33"/>
    <p:sldId id="328" r:id="rId34"/>
    <p:sldId id="297" r:id="rId35"/>
    <p:sldId id="298" r:id="rId36"/>
    <p:sldId id="329" r:id="rId37"/>
    <p:sldId id="303" r:id="rId38"/>
    <p:sldId id="304" r:id="rId39"/>
    <p:sldId id="305" r:id="rId40"/>
    <p:sldId id="302" r:id="rId41"/>
    <p:sldId id="300" r:id="rId42"/>
    <p:sldId id="301" r:id="rId43"/>
    <p:sldId id="287" r:id="rId44"/>
    <p:sldId id="337" r:id="rId45"/>
    <p:sldId id="330" r:id="rId46"/>
    <p:sldId id="290" r:id="rId47"/>
    <p:sldId id="332" r:id="rId48"/>
    <p:sldId id="288" r:id="rId49"/>
    <p:sldId id="292" r:id="rId50"/>
    <p:sldId id="333" r:id="rId51"/>
    <p:sldId id="331" r:id="rId52"/>
    <p:sldId id="283" r:id="rId53"/>
    <p:sldId id="284" r:id="rId54"/>
    <p:sldId id="296" r:id="rId55"/>
    <p:sldId id="313" r:id="rId56"/>
    <p:sldId id="314" r:id="rId57"/>
    <p:sldId id="310" r:id="rId58"/>
    <p:sldId id="311" r:id="rId59"/>
    <p:sldId id="336" r:id="rId60"/>
    <p:sldId id="285" r:id="rId61"/>
    <p:sldId id="334" r:id="rId62"/>
    <p:sldId id="293" r:id="rId63"/>
    <p:sldId id="335" r:id="rId64"/>
    <p:sldId id="294" r:id="rId65"/>
    <p:sldId id="320" r:id="rId6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10" autoAdjust="0"/>
    <p:restoredTop sz="86364" autoAdjust="0"/>
  </p:normalViewPr>
  <p:slideViewPr>
    <p:cSldViewPr>
      <p:cViewPr varScale="1">
        <p:scale>
          <a:sx n="76" d="100"/>
          <a:sy n="76" d="100"/>
        </p:scale>
        <p:origin x="1085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40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428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CB9B3-9362-4DEE-A2FA-97300AA714C6}" type="datetimeFigureOut">
              <a:rPr lang="hu-HU" smtClean="0"/>
              <a:pPr/>
              <a:t>2019. 09. 30.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A2558-3F5D-4851-BC63-925F1C459AD9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294F74-9B48-4103-8D4D-1252EA38BA3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8116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D0DD3-4FEF-4D09-97E4-1DA22953382D}" type="slidenum">
              <a:rPr lang="en-US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50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D0DD3-4FEF-4D09-97E4-1DA22953382D}" type="slidenum">
              <a:rPr lang="en-US">
                <a:solidFill>
                  <a:prstClr val="black"/>
                </a:solidFill>
              </a:rPr>
              <a:pPr>
                <a:defRPr/>
              </a:pPr>
              <a:t>47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50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D0DD3-4FEF-4D09-97E4-1DA22953382D}" type="slidenum">
              <a:rPr lang="en-US">
                <a:solidFill>
                  <a:prstClr val="black"/>
                </a:solidFill>
              </a:rPr>
              <a:pPr>
                <a:defRPr/>
              </a:pPr>
              <a:t>56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50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D0DD3-4FEF-4D09-97E4-1DA22953382D}" type="slidenum">
              <a:rPr lang="en-US">
                <a:solidFill>
                  <a:prstClr val="black"/>
                </a:solidFill>
              </a:rPr>
              <a:pPr>
                <a:defRPr/>
              </a:pPr>
              <a:t>58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50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D0DD3-4FEF-4D09-97E4-1DA22953382D}" type="slidenum">
              <a:rPr lang="en-US">
                <a:solidFill>
                  <a:prstClr val="black"/>
                </a:solidFill>
              </a:rPr>
              <a:pPr>
                <a:defRPr/>
              </a:pPr>
              <a:t>60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50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D0DD3-4FEF-4D09-97E4-1DA22953382D}" type="slidenum">
              <a:rPr lang="en-US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50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D0DD3-4FEF-4D09-97E4-1DA22953382D}" type="slidenum">
              <a:rPr lang="en-US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50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D0DD3-4FEF-4D09-97E4-1DA22953382D}" type="slidenum">
              <a:rPr lang="en-US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50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D0DD3-4FEF-4D09-97E4-1DA22953382D}" type="slidenum">
              <a:rPr lang="en-US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50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D0DD3-4FEF-4D09-97E4-1DA22953382D}" type="slidenum">
              <a:rPr lang="en-US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50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D0DD3-4FEF-4D09-97E4-1DA22953382D}" type="slidenum">
              <a:rPr lang="en-US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50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D0DD3-4FEF-4D09-97E4-1DA22953382D}" type="slidenum">
              <a:rPr lang="en-US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50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D0DD3-4FEF-4D09-97E4-1DA22953382D}" type="slidenum">
              <a:rPr lang="en-US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50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2C77E-8F28-48C1-BBCC-EE793EC21F34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A20B4-4659-453F-92DC-23BFBBCA5F2F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CE04B-7DB7-4D44-AFA9-5F5A33D77C44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27C95-21EB-4B9F-BAFF-12F34BA1B4E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C0BC7-E3EE-411D-84C6-B121ECB8F9F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C8FE9-7D80-4499-9848-2BC6B510EA8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D0D48-375C-43A9-B914-41FF6533152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B96E6-74EF-4DCB-B433-3C0A7B7A8B7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23ED5-1280-494C-A2F7-483C72B45AA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A30E7-0F73-4B72-9355-544F03EB760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23316-800D-4DCA-A488-D460DB47137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1FA01-0687-43E1-B134-1FD09822C486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41DE3-4272-4AB4-A51A-8D4716778DA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E6327-34B1-4093-9E46-0551E994992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7517B-C700-4474-B78E-849D8A127E2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3F434-B43F-4900-9027-A39AE748727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Cím, szöveg és áb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ClipArt-elem helye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hu-HU" noProof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A967F-7229-43C5-9E69-17466C675A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3DDBE-0CD6-4160-87DC-E040763A0A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BC636-2C10-44CB-946C-E509218719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E4A03-E35B-4E7C-83B5-D9CEF0D0F1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67E73-84B1-4875-840A-B4F13A49E3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F9445-AEE9-4B17-B50D-44B2963FF0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78946-079C-4850-AF66-8E4C5F90CE95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42645-5605-4D05-940A-B4D45B9F0D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850C2-4CB2-4B4C-87BC-4A4E40CD80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E7834-786B-42DC-9177-837B146345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D0B58-D436-42A2-844E-1BDB683C2C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45FD2-F787-4CF4-B217-B324B51650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2F266-0E66-4A3B-850D-638FBFE09A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3EEA7-A8F7-4D64-98A4-5A4B6B6A16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3DDBE-0CD6-4160-87DC-E040763A0A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BC636-2C10-44CB-946C-E509218719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E4A03-E35B-4E7C-83B5-D9CEF0D0F1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B24EC-DF25-4BE4-BA8E-D7D04BE1B4EE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67E73-84B1-4875-840A-B4F13A49E3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F9445-AEE9-4B17-B50D-44B2963FF0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42645-5605-4D05-940A-B4D45B9F0D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850C2-4CB2-4B4C-87BC-4A4E40CD80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E7834-786B-42DC-9177-837B146345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D0B58-D436-42A2-844E-1BDB683C2C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45FD2-F787-4CF4-B217-B324B51650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2F266-0E66-4A3B-850D-638FBFE09A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3EEA7-A8F7-4D64-98A4-5A4B6B6A16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3C9D2-0532-47AD-AFED-C1AC7B84BEBC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D40F2-EBE0-4E99-B2EE-DB1AE9F13BBF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F922F-675A-4B6F-81EB-21A09FD7739B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27125-5553-4EA7-805A-152AF2AB8F3D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351C2-11A9-454F-B8FB-1A47E852B1FC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730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400">
              <a:solidFill>
                <a:srgbClr val="000000"/>
              </a:solidFill>
            </a:endParaRPr>
          </a:p>
        </p:txBody>
      </p:sp>
      <p:sp>
        <p:nvSpPr>
          <p:cNvPr id="4730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400">
              <a:solidFill>
                <a:srgbClr val="000000"/>
              </a:solidFill>
            </a:endParaRPr>
          </a:p>
        </p:txBody>
      </p:sp>
      <p:sp>
        <p:nvSpPr>
          <p:cNvPr id="4730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BED013-3785-44AF-AC90-38F94DF3C44A}" type="slidenum">
              <a:rPr lang="hu-HU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 sz="1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 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567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/>
          </a:p>
        </p:txBody>
      </p:sp>
      <p:sp>
        <p:nvSpPr>
          <p:cNvPr id="567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/>
          </a:p>
        </p:txBody>
      </p:sp>
      <p:sp>
        <p:nvSpPr>
          <p:cNvPr id="567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A45250-E0BC-456F-91AD-AAC6AE96B267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Mintacím szerkesztése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Mintaszöveg szerkesztése</a:t>
            </a:r>
          </a:p>
          <a:p>
            <a:pPr lvl="1"/>
            <a:r>
              <a:rPr lang="en-US" smtClean="0"/>
              <a:t>Második szint</a:t>
            </a:r>
          </a:p>
          <a:p>
            <a:pPr lvl="2"/>
            <a:r>
              <a:rPr lang="en-US" smtClean="0"/>
              <a:t>Harmadik szint</a:t>
            </a:r>
          </a:p>
          <a:p>
            <a:pPr lvl="3"/>
            <a:r>
              <a:rPr lang="en-US" smtClean="0"/>
              <a:t>Negyedik szint</a:t>
            </a:r>
          </a:p>
          <a:p>
            <a:pPr lvl="4"/>
            <a:r>
              <a:rPr lang="en-US" smtClean="0"/>
              <a:t>Ötödik szint</a:t>
            </a:r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641EA2-06D2-40AA-8350-0D46D4CDB206}" type="slidenum">
              <a:rPr lang="en-US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Mintacím szerkesztése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Mintaszöveg szerkesztése</a:t>
            </a:r>
          </a:p>
          <a:p>
            <a:pPr lvl="1"/>
            <a:r>
              <a:rPr lang="en-US" smtClean="0"/>
              <a:t>Második szint</a:t>
            </a:r>
          </a:p>
          <a:p>
            <a:pPr lvl="2"/>
            <a:r>
              <a:rPr lang="en-US" smtClean="0"/>
              <a:t>Harmadik szint</a:t>
            </a:r>
          </a:p>
          <a:p>
            <a:pPr lvl="3"/>
            <a:r>
              <a:rPr lang="en-US" smtClean="0"/>
              <a:t>Negyedik szint</a:t>
            </a:r>
          </a:p>
          <a:p>
            <a:pPr lvl="4"/>
            <a:r>
              <a:rPr lang="en-US" smtClean="0"/>
              <a:t>Ötödik szint</a:t>
            </a:r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641EA2-06D2-40AA-8350-0D46D4CDB206}" type="slidenum">
              <a:rPr lang="en-US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609600"/>
            <a:ext cx="8001000" cy="1143000"/>
          </a:xfrm>
        </p:spPr>
        <p:txBody>
          <a:bodyPr/>
          <a:lstStyle/>
          <a:p>
            <a:pPr eaLnBrk="1" hangingPunct="1"/>
            <a:r>
              <a:rPr lang="hu-HU" sz="4800" b="1" dirty="0" err="1" smtClean="0">
                <a:solidFill>
                  <a:srgbClr val="FF0066"/>
                </a:solidFill>
              </a:rPr>
              <a:t>Ez+az</a:t>
            </a:r>
            <a:r>
              <a:rPr lang="hu-HU" sz="4800" b="1" dirty="0" smtClean="0">
                <a:solidFill>
                  <a:srgbClr val="FF0066"/>
                </a:solidFill>
              </a:rPr>
              <a:t> polimerláncokról, polimergyűrűkről</a:t>
            </a:r>
            <a:endParaRPr lang="en-US" sz="4800" b="1" dirty="0">
              <a:solidFill>
                <a:srgbClr val="FF0066"/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514600"/>
            <a:ext cx="6400800" cy="1752600"/>
          </a:xfrm>
        </p:spPr>
        <p:txBody>
          <a:bodyPr/>
          <a:lstStyle/>
          <a:p>
            <a:pPr eaLnBrk="1" hangingPunct="1"/>
            <a:r>
              <a:rPr lang="hu-HU" b="1" dirty="0" smtClean="0">
                <a:latin typeface="Times New Roman" pitchFamily="18" charset="0"/>
              </a:rPr>
              <a:t>Bolyai Kollégium</a:t>
            </a:r>
          </a:p>
          <a:p>
            <a:pPr eaLnBrk="1" hangingPunct="1"/>
            <a:r>
              <a:rPr lang="hu-HU" b="1" dirty="0">
                <a:latin typeface="Times New Roman" pitchFamily="18" charset="0"/>
              </a:rPr>
              <a:t>f</a:t>
            </a:r>
            <a:r>
              <a:rPr lang="hu-HU" b="1" dirty="0" smtClean="0">
                <a:latin typeface="Times New Roman" pitchFamily="18" charset="0"/>
              </a:rPr>
              <a:t>izika szeminárium</a:t>
            </a:r>
            <a:endParaRPr lang="hu-HU" b="1" dirty="0">
              <a:latin typeface="Times New Roman" pitchFamily="18" charset="0"/>
            </a:endParaRPr>
          </a:p>
          <a:p>
            <a:pPr eaLnBrk="1" hangingPunct="1"/>
            <a:r>
              <a:rPr lang="hu-HU" sz="2400" b="1" dirty="0" smtClean="0">
                <a:latin typeface="Times New Roman" pitchFamily="18" charset="0"/>
              </a:rPr>
              <a:t>2019. október 1.</a:t>
            </a:r>
            <a:endParaRPr lang="hu-HU" sz="2400" b="1" dirty="0">
              <a:latin typeface="Times New Roman" pitchFamily="18" charset="0"/>
            </a:endParaRPr>
          </a:p>
          <a:p>
            <a:pPr eaLnBrk="1" hangingPunct="1"/>
            <a:endParaRPr lang="hu-HU" sz="1600" b="1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b="1" dirty="0" smtClean="0">
                <a:latin typeface="Times New Roman" pitchFamily="18" charset="0"/>
              </a:rPr>
              <a:t>K</a:t>
            </a:r>
            <a:r>
              <a:rPr lang="hu-HU" b="1" dirty="0" err="1" smtClean="0">
                <a:latin typeface="Times New Roman" pitchFamily="18" charset="0"/>
              </a:rPr>
              <a:t>ürti</a:t>
            </a:r>
            <a:r>
              <a:rPr lang="hu-HU" b="1" dirty="0" smtClean="0">
                <a:latin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</a:rPr>
              <a:t>Jenő </a:t>
            </a:r>
          </a:p>
          <a:p>
            <a:pPr eaLnBrk="1" hangingPunct="1">
              <a:lnSpc>
                <a:spcPct val="80000"/>
              </a:lnSpc>
            </a:pPr>
            <a:endParaRPr lang="en-US" sz="2000" b="1" dirty="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hu-HU" sz="1800" b="1" dirty="0" smtClean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</a:rPr>
              <a:t>ELTE</a:t>
            </a:r>
            <a:r>
              <a:rPr lang="en-US" sz="1800" b="1" dirty="0" smtClean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</a:rPr>
              <a:t> </a:t>
            </a:r>
            <a:endParaRPr lang="en-US" sz="1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hu-HU" sz="1800" b="1" dirty="0" smtClean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</a:rPr>
              <a:t>Fizikai Intézet</a:t>
            </a:r>
            <a:endParaRPr lang="en-US" sz="1800" b="1" dirty="0">
              <a:solidFill>
                <a:srgbClr val="000000"/>
              </a:solidFill>
              <a:latin typeface="Times New Roman" pitchFamily="18" charset="0"/>
              <a:ea typeface="MS Mincho" pitchFamily="49" charset="-128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800" b="1" dirty="0" err="1" smtClean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</a:rPr>
              <a:t>Biol</a:t>
            </a:r>
            <a:r>
              <a:rPr lang="hu-HU" sz="1800" b="1" dirty="0" smtClean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</a:rPr>
              <a:t>ó</a:t>
            </a:r>
            <a:r>
              <a:rPr lang="en-US" sz="1800" b="1" dirty="0" err="1" smtClean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</a:rPr>
              <a:t>gia</a:t>
            </a:r>
            <a:r>
              <a:rPr lang="hu-HU" sz="1800" b="1" dirty="0" smtClean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</a:rPr>
              <a:t>i</a:t>
            </a:r>
            <a:r>
              <a:rPr lang="en-US" sz="1800" b="1" dirty="0" smtClean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</a:rPr>
              <a:t> </a:t>
            </a:r>
            <a:r>
              <a:rPr lang="hu-HU" sz="1800" b="1" dirty="0" smtClean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</a:rPr>
              <a:t>Fizika Tanszék</a:t>
            </a:r>
            <a:r>
              <a:rPr lang="en-US" sz="1800" b="1" dirty="0" smtClean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</a:rPr>
              <a:t> </a:t>
            </a:r>
            <a:endParaRPr lang="en-US" sz="1800" b="1" dirty="0">
              <a:solidFill>
                <a:srgbClr val="000000"/>
              </a:solidFill>
              <a:latin typeface="Times New Roman" pitchFamily="18" charset="0"/>
              <a:ea typeface="MS Mincho" pitchFamily="49" charset="-128"/>
            </a:endParaRPr>
          </a:p>
          <a:p>
            <a:pPr eaLnBrk="1" hangingPunct="1"/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0" y="6477000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e-mail: kurti@virag.elte.hu					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www: </a:t>
            </a:r>
            <a:r>
              <a:rPr kumimoji="0" lang="hu-H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regi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virag.elte.hu/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kurti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obbanás 2 4"/>
          <p:cNvSpPr>
            <a:spLocks noChangeArrowheads="1"/>
          </p:cNvSpPr>
          <p:nvPr/>
        </p:nvSpPr>
        <p:spPr bwMode="auto">
          <a:xfrm>
            <a:off x="2411413" y="3738563"/>
            <a:ext cx="215900" cy="195262"/>
          </a:xfrm>
          <a:prstGeom prst="irregularSeal2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810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C14H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80000"/>
            <a:ext cx="9144000" cy="2100494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0" y="198884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finite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oligomer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chain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end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effects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83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C14H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80000"/>
            <a:ext cx="9144000" cy="2100494"/>
          </a:xfrm>
          <a:prstGeom prst="rect">
            <a:avLst/>
          </a:prstGeom>
        </p:spPr>
      </p:pic>
      <p:cxnSp>
        <p:nvCxnSpPr>
          <p:cNvPr id="4" name="Egyenes összekötő 3"/>
          <p:cNvCxnSpPr>
            <a:cxnSpLocks noChangeAspect="1"/>
          </p:cNvCxnSpPr>
          <p:nvPr/>
        </p:nvCxnSpPr>
        <p:spPr bwMode="auto">
          <a:xfrm rot="-360000">
            <a:off x="882000" y="3888000"/>
            <a:ext cx="222934" cy="167203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Egyenes összekötő 7"/>
          <p:cNvCxnSpPr>
            <a:cxnSpLocks noChangeAspect="1"/>
          </p:cNvCxnSpPr>
          <p:nvPr/>
        </p:nvCxnSpPr>
        <p:spPr bwMode="auto">
          <a:xfrm rot="-360000">
            <a:off x="936000" y="3800234"/>
            <a:ext cx="222934" cy="167203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Egyenes összekötő 14"/>
          <p:cNvCxnSpPr>
            <a:cxnSpLocks noChangeAspect="1"/>
          </p:cNvCxnSpPr>
          <p:nvPr/>
        </p:nvCxnSpPr>
        <p:spPr bwMode="auto">
          <a:xfrm rot="-360000">
            <a:off x="7892497" y="3815992"/>
            <a:ext cx="222934" cy="167203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Egyenes összekötő 15"/>
          <p:cNvCxnSpPr>
            <a:cxnSpLocks noChangeAspect="1"/>
          </p:cNvCxnSpPr>
          <p:nvPr/>
        </p:nvCxnSpPr>
        <p:spPr bwMode="auto">
          <a:xfrm rot="-360000">
            <a:off x="7946497" y="3728226"/>
            <a:ext cx="222934" cy="167203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Szövegdoboz 26"/>
          <p:cNvSpPr txBox="1"/>
          <p:nvPr/>
        </p:nvSpPr>
        <p:spPr>
          <a:xfrm>
            <a:off x="0" y="198884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finite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oligomer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chain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end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effects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05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C14H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80000"/>
            <a:ext cx="9144000" cy="2100494"/>
          </a:xfrm>
          <a:prstGeom prst="rect">
            <a:avLst/>
          </a:prstGeom>
        </p:spPr>
      </p:pic>
      <p:cxnSp>
        <p:nvCxnSpPr>
          <p:cNvPr id="4" name="Egyenes összekötő 3"/>
          <p:cNvCxnSpPr>
            <a:cxnSpLocks noChangeAspect="1"/>
          </p:cNvCxnSpPr>
          <p:nvPr/>
        </p:nvCxnSpPr>
        <p:spPr bwMode="auto">
          <a:xfrm rot="-360000">
            <a:off x="882000" y="3888000"/>
            <a:ext cx="222934" cy="167203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Egyenes összekötő 7"/>
          <p:cNvCxnSpPr>
            <a:cxnSpLocks noChangeAspect="1"/>
          </p:cNvCxnSpPr>
          <p:nvPr/>
        </p:nvCxnSpPr>
        <p:spPr bwMode="auto">
          <a:xfrm rot="-360000">
            <a:off x="936000" y="3800234"/>
            <a:ext cx="222934" cy="167203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Egyenes összekötő 8"/>
          <p:cNvCxnSpPr>
            <a:cxnSpLocks noChangeAspect="1"/>
          </p:cNvCxnSpPr>
          <p:nvPr/>
        </p:nvCxnSpPr>
        <p:spPr bwMode="auto">
          <a:xfrm rot="6900000">
            <a:off x="1440000" y="3808800"/>
            <a:ext cx="306689" cy="230016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Egyenes összekötő 9"/>
          <p:cNvCxnSpPr>
            <a:cxnSpLocks noChangeAspect="1"/>
          </p:cNvCxnSpPr>
          <p:nvPr/>
        </p:nvCxnSpPr>
        <p:spPr bwMode="auto">
          <a:xfrm rot="6900000">
            <a:off x="2610000" y="3798000"/>
            <a:ext cx="306689" cy="230016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Egyenes összekötő 10"/>
          <p:cNvCxnSpPr>
            <a:cxnSpLocks noChangeAspect="1"/>
          </p:cNvCxnSpPr>
          <p:nvPr/>
        </p:nvCxnSpPr>
        <p:spPr bwMode="auto">
          <a:xfrm rot="6900000">
            <a:off x="3780000" y="3787200"/>
            <a:ext cx="306689" cy="230016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Egyenes összekötő 11"/>
          <p:cNvCxnSpPr>
            <a:cxnSpLocks noChangeAspect="1"/>
          </p:cNvCxnSpPr>
          <p:nvPr/>
        </p:nvCxnSpPr>
        <p:spPr bwMode="auto">
          <a:xfrm rot="6900000">
            <a:off x="4950000" y="3776400"/>
            <a:ext cx="306689" cy="230016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Egyenes összekötő 12"/>
          <p:cNvCxnSpPr>
            <a:cxnSpLocks noChangeAspect="1"/>
          </p:cNvCxnSpPr>
          <p:nvPr/>
        </p:nvCxnSpPr>
        <p:spPr bwMode="auto">
          <a:xfrm rot="6900000">
            <a:off x="6120000" y="3765600"/>
            <a:ext cx="306689" cy="230016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Egyenes összekötő 13"/>
          <p:cNvCxnSpPr>
            <a:cxnSpLocks noChangeAspect="1"/>
          </p:cNvCxnSpPr>
          <p:nvPr/>
        </p:nvCxnSpPr>
        <p:spPr bwMode="auto">
          <a:xfrm rot="6900000">
            <a:off x="7290000" y="3754800"/>
            <a:ext cx="306689" cy="230016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Egyenes összekötő 14"/>
          <p:cNvCxnSpPr>
            <a:cxnSpLocks noChangeAspect="1"/>
          </p:cNvCxnSpPr>
          <p:nvPr/>
        </p:nvCxnSpPr>
        <p:spPr bwMode="auto">
          <a:xfrm rot="-360000">
            <a:off x="7892497" y="3815992"/>
            <a:ext cx="222934" cy="167203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Egyenes összekötő 15"/>
          <p:cNvCxnSpPr>
            <a:cxnSpLocks noChangeAspect="1"/>
          </p:cNvCxnSpPr>
          <p:nvPr/>
        </p:nvCxnSpPr>
        <p:spPr bwMode="auto">
          <a:xfrm rot="-360000">
            <a:off x="7946497" y="3728226"/>
            <a:ext cx="222934" cy="167203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Egyenes összekötő 16"/>
          <p:cNvCxnSpPr>
            <a:cxnSpLocks noChangeAspect="1"/>
          </p:cNvCxnSpPr>
          <p:nvPr/>
        </p:nvCxnSpPr>
        <p:spPr bwMode="auto">
          <a:xfrm rot="-360000">
            <a:off x="4388400" y="3852000"/>
            <a:ext cx="222934" cy="167203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Egyenes összekötő 17"/>
          <p:cNvCxnSpPr>
            <a:cxnSpLocks noChangeAspect="1"/>
          </p:cNvCxnSpPr>
          <p:nvPr/>
        </p:nvCxnSpPr>
        <p:spPr bwMode="auto">
          <a:xfrm rot="-360000">
            <a:off x="4442400" y="3765600"/>
            <a:ext cx="222934" cy="167203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Egyenes összekötő 18"/>
          <p:cNvCxnSpPr>
            <a:cxnSpLocks noChangeAspect="1"/>
          </p:cNvCxnSpPr>
          <p:nvPr/>
        </p:nvCxnSpPr>
        <p:spPr bwMode="auto">
          <a:xfrm rot="-360000">
            <a:off x="2054689" y="3888000"/>
            <a:ext cx="222934" cy="167203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Egyenes összekötő 19"/>
          <p:cNvCxnSpPr>
            <a:cxnSpLocks noChangeAspect="1"/>
          </p:cNvCxnSpPr>
          <p:nvPr/>
        </p:nvCxnSpPr>
        <p:spPr bwMode="auto">
          <a:xfrm rot="-360000">
            <a:off x="2108689" y="3800234"/>
            <a:ext cx="222934" cy="167203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Egyenes összekötő 20"/>
          <p:cNvCxnSpPr>
            <a:cxnSpLocks noChangeAspect="1"/>
          </p:cNvCxnSpPr>
          <p:nvPr/>
        </p:nvCxnSpPr>
        <p:spPr bwMode="auto">
          <a:xfrm rot="-360000">
            <a:off x="3204000" y="3852000"/>
            <a:ext cx="222934" cy="167203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Egyenes összekötő 21"/>
          <p:cNvCxnSpPr>
            <a:cxnSpLocks noChangeAspect="1"/>
          </p:cNvCxnSpPr>
          <p:nvPr/>
        </p:nvCxnSpPr>
        <p:spPr bwMode="auto">
          <a:xfrm rot="-360000">
            <a:off x="3258000" y="3780000"/>
            <a:ext cx="222934" cy="167203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Egyenes összekötő 22"/>
          <p:cNvCxnSpPr>
            <a:cxnSpLocks noChangeAspect="1"/>
          </p:cNvCxnSpPr>
          <p:nvPr/>
        </p:nvCxnSpPr>
        <p:spPr bwMode="auto">
          <a:xfrm rot="-360000">
            <a:off x="5558400" y="3837600"/>
            <a:ext cx="222934" cy="167203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Egyenes összekötő 23"/>
          <p:cNvCxnSpPr>
            <a:cxnSpLocks noChangeAspect="1"/>
          </p:cNvCxnSpPr>
          <p:nvPr/>
        </p:nvCxnSpPr>
        <p:spPr bwMode="auto">
          <a:xfrm rot="-360000">
            <a:off x="5605200" y="3762000"/>
            <a:ext cx="222934" cy="167203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Egyenes összekötő 24"/>
          <p:cNvCxnSpPr>
            <a:cxnSpLocks noChangeAspect="1"/>
          </p:cNvCxnSpPr>
          <p:nvPr/>
        </p:nvCxnSpPr>
        <p:spPr bwMode="auto">
          <a:xfrm rot="-360000">
            <a:off x="6732000" y="3815992"/>
            <a:ext cx="222934" cy="167203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Egyenes összekötő 25"/>
          <p:cNvCxnSpPr>
            <a:cxnSpLocks noChangeAspect="1"/>
          </p:cNvCxnSpPr>
          <p:nvPr/>
        </p:nvCxnSpPr>
        <p:spPr bwMode="auto">
          <a:xfrm rot="-360000">
            <a:off x="6768000" y="3736800"/>
            <a:ext cx="222934" cy="167203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Szövegdoboz 26"/>
          <p:cNvSpPr txBox="1"/>
          <p:nvPr/>
        </p:nvSpPr>
        <p:spPr>
          <a:xfrm>
            <a:off x="0" y="198884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finite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oligomer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chain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end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effects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73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86211" y="2160000"/>
            <a:ext cx="13934753" cy="3790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369788C5-170F-4CC8-A87C-37F9BA91A982}"/>
              </a:ext>
            </a:extLst>
          </p:cNvPr>
          <p:cNvSpPr txBox="1"/>
          <p:nvPr/>
        </p:nvSpPr>
        <p:spPr>
          <a:xfrm>
            <a:off x="0" y="198884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infinite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polymer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???</a:t>
            </a:r>
          </a:p>
        </p:txBody>
      </p:sp>
    </p:spTree>
    <p:extLst>
      <p:ext uri="{BB962C8B-B14F-4D97-AF65-F5344CB8AC3E}">
        <p14:creationId xmlns:p14="http://schemas.microsoft.com/office/powerpoint/2010/main" val="138815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Text Box 2"/>
          <p:cNvSpPr txBox="1">
            <a:spLocks noChangeArrowheads="1"/>
          </p:cNvSpPr>
          <p:nvPr/>
        </p:nvSpPr>
        <p:spPr bwMode="auto">
          <a:xfrm>
            <a:off x="0" y="4763"/>
            <a:ext cx="9144000" cy="4186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u-HU" sz="20000" b="1" dirty="0" smtClean="0">
                <a:solidFill>
                  <a:srgbClr val="00CCFF"/>
                </a:solidFill>
                <a:cs typeface="Arial" charset="0"/>
              </a:rPr>
              <a:t>2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hu-HU" sz="2000" b="1" dirty="0" smtClean="0">
              <a:solidFill>
                <a:srgbClr val="00CCFF"/>
              </a:solidFill>
              <a:cs typeface="Arial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u-HU" sz="2400" b="1" dirty="0" smtClean="0">
                <a:solidFill>
                  <a:srgbClr val="00CCFF"/>
                </a:solidFill>
                <a:cs typeface="Arial" charset="0"/>
              </a:rPr>
              <a:t>LHS </a:t>
            </a:r>
            <a:r>
              <a:rPr lang="hu-HU" sz="2400" b="1" dirty="0" err="1" smtClean="0">
                <a:solidFill>
                  <a:srgbClr val="00CCFF"/>
                </a:solidFill>
                <a:cs typeface="Arial" charset="0"/>
              </a:rPr>
              <a:t>model</a:t>
            </a:r>
            <a:endParaRPr lang="hu-HU" sz="2400" b="1" dirty="0" smtClean="0">
              <a:solidFill>
                <a:srgbClr val="00CCF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7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7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7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07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7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07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506688"/>
            <a:ext cx="46767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2" name="Szövegdoboz 21"/>
          <p:cNvSpPr txBox="1"/>
          <p:nvPr/>
        </p:nvSpPr>
        <p:spPr>
          <a:xfrm>
            <a:off x="0" y="26064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70C0"/>
                </a:solidFill>
              </a:rPr>
              <a:t>LHS  </a:t>
            </a:r>
            <a:r>
              <a:rPr lang="hu-HU" b="1" dirty="0" err="1" smtClean="0">
                <a:solidFill>
                  <a:srgbClr val="0070C0"/>
                </a:solidFill>
              </a:rPr>
              <a:t>model</a:t>
            </a:r>
            <a:r>
              <a:rPr lang="hu-HU" b="1" dirty="0" smtClean="0">
                <a:solidFill>
                  <a:srgbClr val="0070C0"/>
                </a:solidFill>
              </a:rPr>
              <a:t>: </a:t>
            </a:r>
            <a:r>
              <a:rPr lang="hu-HU" b="1" dirty="0" err="1" smtClean="0">
                <a:solidFill>
                  <a:srgbClr val="0070C0"/>
                </a:solidFill>
              </a:rPr>
              <a:t>Hückel</a:t>
            </a:r>
            <a:r>
              <a:rPr lang="hu-HU" b="1" dirty="0" smtClean="0">
                <a:solidFill>
                  <a:srgbClr val="0070C0"/>
                </a:solidFill>
              </a:rPr>
              <a:t> </a:t>
            </a:r>
            <a:r>
              <a:rPr lang="hu-HU" b="1" dirty="0" err="1" smtClean="0">
                <a:solidFill>
                  <a:srgbClr val="0070C0"/>
                </a:solidFill>
              </a:rPr>
              <a:t>theory</a:t>
            </a:r>
            <a:r>
              <a:rPr lang="hu-HU" b="1" dirty="0" smtClean="0">
                <a:solidFill>
                  <a:srgbClr val="0070C0"/>
                </a:solidFill>
              </a:rPr>
              <a:t> </a:t>
            </a:r>
            <a:r>
              <a:rPr lang="hu-HU" b="1" dirty="0" err="1" smtClean="0">
                <a:solidFill>
                  <a:srgbClr val="0070C0"/>
                </a:solidFill>
              </a:rPr>
              <a:t>with</a:t>
            </a:r>
            <a:r>
              <a:rPr lang="hu-HU" b="1" dirty="0" smtClean="0">
                <a:solidFill>
                  <a:srgbClr val="0070C0"/>
                </a:solidFill>
              </a:rPr>
              <a:t> </a:t>
            </a:r>
            <a:r>
              <a:rPr lang="hu-HU" b="1" dirty="0" err="1" smtClean="0">
                <a:solidFill>
                  <a:srgbClr val="0070C0"/>
                </a:solidFill>
              </a:rPr>
              <a:t>geometry</a:t>
            </a:r>
            <a:r>
              <a:rPr lang="hu-HU" b="1" dirty="0" smtClean="0">
                <a:solidFill>
                  <a:srgbClr val="0070C0"/>
                </a:solidFill>
              </a:rPr>
              <a:t> </a:t>
            </a:r>
            <a:r>
              <a:rPr lang="hu-HU" sz="1400" b="1" dirty="0" smtClean="0">
                <a:solidFill>
                  <a:srgbClr val="0070C0"/>
                </a:solidFill>
              </a:rPr>
              <a:t>(</a:t>
            </a:r>
            <a:r>
              <a:rPr lang="hu-HU" sz="1400" b="1" dirty="0" err="1" smtClean="0">
                <a:solidFill>
                  <a:srgbClr val="0070C0"/>
                </a:solidFill>
              </a:rPr>
              <a:t>bond</a:t>
            </a:r>
            <a:r>
              <a:rPr lang="hu-HU" sz="1400" b="1" dirty="0" smtClean="0">
                <a:solidFill>
                  <a:srgbClr val="0070C0"/>
                </a:solidFill>
              </a:rPr>
              <a:t> </a:t>
            </a:r>
            <a:r>
              <a:rPr lang="hu-HU" sz="1400" b="1" dirty="0" err="1" smtClean="0">
                <a:solidFill>
                  <a:srgbClr val="0070C0"/>
                </a:solidFill>
              </a:rPr>
              <a:t>length</a:t>
            </a:r>
            <a:r>
              <a:rPr lang="hu-HU" sz="1400" b="1" dirty="0" smtClean="0">
                <a:solidFill>
                  <a:srgbClr val="0070C0"/>
                </a:solidFill>
              </a:rPr>
              <a:t>)</a:t>
            </a:r>
            <a:r>
              <a:rPr lang="hu-HU" b="1" dirty="0" smtClean="0">
                <a:solidFill>
                  <a:srgbClr val="0070C0"/>
                </a:solidFill>
              </a:rPr>
              <a:t> </a:t>
            </a:r>
            <a:r>
              <a:rPr lang="hu-HU" b="1" dirty="0" err="1" smtClean="0">
                <a:solidFill>
                  <a:srgbClr val="0070C0"/>
                </a:solidFill>
              </a:rPr>
              <a:t>optimization</a:t>
            </a:r>
            <a:endParaRPr lang="hu-HU" b="1" dirty="0" smtClean="0">
              <a:solidFill>
                <a:srgbClr val="0070C0"/>
              </a:solidFill>
            </a:endParaRPr>
          </a:p>
          <a:p>
            <a:pPr algn="ctr"/>
            <a:r>
              <a:rPr lang="hu-HU" b="1" dirty="0" smtClean="0">
                <a:solidFill>
                  <a:srgbClr val="0070C0"/>
                </a:solidFill>
              </a:rPr>
              <a:t>(</a:t>
            </a:r>
            <a:r>
              <a:rPr lang="hu-HU" b="1" dirty="0" err="1" smtClean="0">
                <a:solidFill>
                  <a:srgbClr val="0070C0"/>
                </a:solidFill>
              </a:rPr>
              <a:t>Longuet-Higgins</a:t>
            </a:r>
            <a:r>
              <a:rPr lang="hu-HU" b="1" dirty="0" smtClean="0">
                <a:solidFill>
                  <a:srgbClr val="0070C0"/>
                </a:solidFill>
              </a:rPr>
              <a:t>, </a:t>
            </a:r>
            <a:r>
              <a:rPr lang="hu-HU" b="1" dirty="0" err="1" smtClean="0">
                <a:solidFill>
                  <a:srgbClr val="0070C0"/>
                </a:solidFill>
              </a:rPr>
              <a:t>Salem</a:t>
            </a:r>
            <a:r>
              <a:rPr lang="hu-HU" b="1" dirty="0" smtClean="0">
                <a:solidFill>
                  <a:srgbClr val="0070C0"/>
                </a:solidFill>
              </a:rPr>
              <a:t>; 1959)</a:t>
            </a:r>
            <a:endParaRPr lang="hu-HU" b="1" dirty="0">
              <a:solidFill>
                <a:srgbClr val="0070C0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1504284"/>
            <a:ext cx="5100000" cy="628572"/>
          </a:xfrm>
          <a:prstGeom prst="rect">
            <a:avLst/>
          </a:prstGeom>
          <a:noFill/>
        </p:spPr>
      </p:pic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5013176"/>
            <a:ext cx="1628571" cy="300000"/>
          </a:xfrm>
          <a:prstGeom prst="rect">
            <a:avLst/>
          </a:prstGeom>
          <a:noFill/>
        </p:spPr>
      </p:pic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5013175"/>
            <a:ext cx="1985715" cy="285714"/>
          </a:xfrm>
          <a:prstGeom prst="rect">
            <a:avLst/>
          </a:prstGeom>
          <a:noFill/>
        </p:spPr>
      </p:pic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3501008"/>
            <a:ext cx="1257300" cy="419100"/>
          </a:xfrm>
          <a:prstGeom prst="rect">
            <a:avLst/>
          </a:prstGeom>
          <a:noFill/>
        </p:spPr>
      </p:pic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1761381"/>
            <a:ext cx="2190750" cy="371475"/>
          </a:xfrm>
          <a:prstGeom prst="rect">
            <a:avLst/>
          </a:prstGeom>
          <a:noFill/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2924944"/>
            <a:ext cx="4300001" cy="642857"/>
          </a:xfrm>
          <a:prstGeom prst="rect">
            <a:avLst/>
          </a:prstGeom>
          <a:noFill/>
        </p:spPr>
      </p:pic>
      <p:sp>
        <p:nvSpPr>
          <p:cNvPr id="19" name="Szövegdoboz 18"/>
          <p:cNvSpPr txBox="1"/>
          <p:nvPr/>
        </p:nvSpPr>
        <p:spPr>
          <a:xfrm>
            <a:off x="7092280" y="4931876"/>
            <a:ext cx="1979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Coulson</a:t>
            </a:r>
            <a:r>
              <a:rPr lang="hu-HU" dirty="0" smtClean="0"/>
              <a:t> </a:t>
            </a:r>
            <a:r>
              <a:rPr lang="hu-HU" dirty="0" err="1" smtClean="0"/>
              <a:t>relation</a:t>
            </a:r>
            <a:endParaRPr lang="hu-HU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7884368" y="3501008"/>
            <a:ext cx="1143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MO - LCAO</a:t>
            </a:r>
            <a:endParaRPr lang="hu-HU" sz="1200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3995936" y="242088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p</a:t>
            </a:r>
            <a:r>
              <a:rPr lang="hu-HU" baseline="-25000" dirty="0" err="1" smtClean="0"/>
              <a:t>m</a:t>
            </a:r>
            <a:r>
              <a:rPr lang="hu-HU" dirty="0" smtClean="0"/>
              <a:t> (mobile) </a:t>
            </a:r>
            <a:r>
              <a:rPr lang="hu-HU" dirty="0" err="1" smtClean="0"/>
              <a:t>bond</a:t>
            </a:r>
            <a:r>
              <a:rPr lang="hu-HU" dirty="0" smtClean="0"/>
              <a:t> </a:t>
            </a:r>
            <a:r>
              <a:rPr lang="hu-HU" dirty="0" err="1" smtClean="0"/>
              <a:t>order</a:t>
            </a:r>
            <a:r>
              <a:rPr lang="hu-HU" dirty="0" smtClean="0"/>
              <a:t>:</a:t>
            </a:r>
            <a:endParaRPr lang="hu-HU" dirty="0"/>
          </a:p>
        </p:txBody>
      </p:sp>
      <p:sp>
        <p:nvSpPr>
          <p:cNvPr id="23" name="Téglalap 22"/>
          <p:cNvSpPr/>
          <p:nvPr/>
        </p:nvSpPr>
        <p:spPr bwMode="auto">
          <a:xfrm>
            <a:off x="899592" y="5013176"/>
            <a:ext cx="1800200" cy="288032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" name="Téglalap 23"/>
          <p:cNvSpPr/>
          <p:nvPr/>
        </p:nvSpPr>
        <p:spPr bwMode="auto">
          <a:xfrm>
            <a:off x="4788024" y="5013176"/>
            <a:ext cx="4176464" cy="288032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" name="Nagy zárójel 24"/>
          <p:cNvSpPr/>
          <p:nvPr/>
        </p:nvSpPr>
        <p:spPr bwMode="auto">
          <a:xfrm>
            <a:off x="5025752" y="1290464"/>
            <a:ext cx="914400" cy="914400"/>
          </a:xfrm>
          <a:prstGeom prst="bracketPair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506688"/>
            <a:ext cx="46767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0" y="26064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LHS  </a:t>
            </a:r>
            <a:r>
              <a:rPr kumimoji="0" lang="hu-H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model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hu-H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Hückel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hu-H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theory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hu-H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with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hu-H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geometry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hu-H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bond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hu-H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length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hu-H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optimization</a:t>
            </a: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hu-H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Longuet-Higgins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hu-H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Salem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; 1959)</a:t>
            </a: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1504284"/>
            <a:ext cx="5100000" cy="628572"/>
          </a:xfrm>
          <a:prstGeom prst="rect">
            <a:avLst/>
          </a:prstGeom>
          <a:noFill/>
        </p:spPr>
      </p:pic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5013176"/>
            <a:ext cx="1628571" cy="300000"/>
          </a:xfrm>
          <a:prstGeom prst="rect">
            <a:avLst/>
          </a:prstGeom>
          <a:noFill/>
        </p:spPr>
      </p:pic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5013175"/>
            <a:ext cx="1985715" cy="285714"/>
          </a:xfrm>
          <a:prstGeom prst="rect">
            <a:avLst/>
          </a:prstGeom>
          <a:noFill/>
        </p:spPr>
      </p:pic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3501008"/>
            <a:ext cx="1257300" cy="419100"/>
          </a:xfrm>
          <a:prstGeom prst="rect">
            <a:avLst/>
          </a:prstGeom>
          <a:noFill/>
        </p:spPr>
      </p:pic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1761381"/>
            <a:ext cx="2190750" cy="371475"/>
          </a:xfrm>
          <a:prstGeom prst="rect">
            <a:avLst/>
          </a:prstGeom>
          <a:noFill/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2924944"/>
            <a:ext cx="4300001" cy="642857"/>
          </a:xfrm>
          <a:prstGeom prst="rect">
            <a:avLst/>
          </a:prstGeom>
          <a:noFill/>
        </p:spPr>
      </p:pic>
      <p:sp>
        <p:nvSpPr>
          <p:cNvPr id="19" name="Szövegdoboz 18"/>
          <p:cNvSpPr txBox="1"/>
          <p:nvPr/>
        </p:nvSpPr>
        <p:spPr>
          <a:xfrm>
            <a:off x="7092280" y="4931876"/>
            <a:ext cx="1979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Coulson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relation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7884368" y="3501008"/>
            <a:ext cx="1143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 - LCAO</a:t>
            </a:r>
          </a:p>
        </p:txBody>
      </p:sp>
      <p:sp>
        <p:nvSpPr>
          <p:cNvPr id="21" name="Szövegdoboz 20"/>
          <p:cNvSpPr txBox="1"/>
          <p:nvPr/>
        </p:nvSpPr>
        <p:spPr>
          <a:xfrm>
            <a:off x="3995936" y="242088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</a:t>
            </a:r>
            <a:r>
              <a:rPr kumimoji="0" lang="hu-HU" sz="1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(mobile)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bond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order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</p:txBody>
      </p:sp>
      <p:sp>
        <p:nvSpPr>
          <p:cNvPr id="23" name="Téglalap 22"/>
          <p:cNvSpPr/>
          <p:nvPr/>
        </p:nvSpPr>
        <p:spPr bwMode="auto">
          <a:xfrm>
            <a:off x="899592" y="5013176"/>
            <a:ext cx="1800200" cy="288032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4" name="Téglalap 23"/>
          <p:cNvSpPr/>
          <p:nvPr/>
        </p:nvSpPr>
        <p:spPr bwMode="auto">
          <a:xfrm>
            <a:off x="4788024" y="5013176"/>
            <a:ext cx="4176464" cy="288032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5" name="Nagy zárójel 24"/>
          <p:cNvSpPr/>
          <p:nvPr/>
        </p:nvSpPr>
        <p:spPr bwMode="auto">
          <a:xfrm>
            <a:off x="5025752" y="1290464"/>
            <a:ext cx="914400" cy="914400"/>
          </a:xfrm>
          <a:prstGeom prst="bracketPair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96336" y="5589240"/>
            <a:ext cx="1565910" cy="1261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14436" y="5589240"/>
            <a:ext cx="15621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368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Butadie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1440000"/>
            <a:ext cx="3252788" cy="2071688"/>
          </a:xfrm>
          <a:prstGeom prst="rect">
            <a:avLst/>
          </a:prstGeom>
        </p:spPr>
      </p:pic>
      <p:pic>
        <p:nvPicPr>
          <p:cNvPr id="3" name="Kép 2" descr="1,3-Butadiene-3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4038844"/>
            <a:ext cx="3382857" cy="2270476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0" y="33265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i="1" dirty="0" err="1" smtClean="0"/>
              <a:t>trans</a:t>
            </a:r>
            <a:r>
              <a:rPr lang="hu-HU" dirty="0" err="1" smtClean="0"/>
              <a:t>-butadiene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3923928" y="201600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70C0"/>
                </a:solidFill>
                <a:sym typeface="Symbol"/>
              </a:rPr>
              <a:t>r</a:t>
            </a:r>
            <a:r>
              <a:rPr lang="hu-HU" b="1" baseline="-25000" dirty="0" smtClean="0">
                <a:solidFill>
                  <a:srgbClr val="0070C0"/>
                </a:solidFill>
                <a:sym typeface="Symbol"/>
              </a:rPr>
              <a:t>1</a:t>
            </a:r>
            <a:endParaRPr lang="hu-HU" b="1" dirty="0">
              <a:solidFill>
                <a:srgbClr val="0070C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5004048" y="205200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70C0"/>
                </a:solidFill>
                <a:sym typeface="Symbol"/>
              </a:rPr>
              <a:t>r</a:t>
            </a:r>
            <a:r>
              <a:rPr lang="hu-HU" b="1" baseline="-25000" dirty="0" smtClean="0">
                <a:solidFill>
                  <a:srgbClr val="0070C0"/>
                </a:solidFill>
                <a:sym typeface="Symbol"/>
              </a:rPr>
              <a:t>3</a:t>
            </a:r>
            <a:endParaRPr lang="hu-HU" b="1" dirty="0">
              <a:solidFill>
                <a:srgbClr val="0070C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4427984" y="237600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70C0"/>
                </a:solidFill>
                <a:sym typeface="Symbol"/>
              </a:rPr>
              <a:t>r</a:t>
            </a:r>
            <a:r>
              <a:rPr lang="hu-HU" b="1" baseline="-25000" dirty="0" smtClean="0">
                <a:solidFill>
                  <a:srgbClr val="0070C0"/>
                </a:solidFill>
                <a:sym typeface="Symbol"/>
              </a:rPr>
              <a:t>2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5004048" y="355261"/>
            <a:ext cx="2259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70C0"/>
                </a:solidFill>
              </a:rPr>
              <a:t>( C</a:t>
            </a:r>
            <a:r>
              <a:rPr lang="hu-HU" b="1" baseline="-25000" dirty="0" smtClean="0">
                <a:solidFill>
                  <a:srgbClr val="0070C0"/>
                </a:solidFill>
              </a:rPr>
              <a:t>4</a:t>
            </a:r>
            <a:r>
              <a:rPr lang="hu-HU" b="1" dirty="0" smtClean="0">
                <a:solidFill>
                  <a:srgbClr val="0070C0"/>
                </a:solidFill>
              </a:rPr>
              <a:t>H</a:t>
            </a:r>
            <a:r>
              <a:rPr lang="hu-HU" b="1" baseline="-25000" dirty="0" smtClean="0">
                <a:solidFill>
                  <a:srgbClr val="0070C0"/>
                </a:solidFill>
              </a:rPr>
              <a:t>6</a:t>
            </a:r>
            <a:r>
              <a:rPr lang="hu-HU" b="1" dirty="0" smtClean="0">
                <a:solidFill>
                  <a:srgbClr val="0070C0"/>
                </a:solidFill>
              </a:rPr>
              <a:t> )</a:t>
            </a:r>
            <a:endParaRPr lang="hu-H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LHS_chain_BL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18" y="806777"/>
            <a:ext cx="9104763" cy="5244445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0" y="33265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70C0"/>
                </a:solidFill>
              </a:rPr>
              <a:t>LHS </a:t>
            </a:r>
            <a:r>
              <a:rPr lang="hu-HU" b="1" dirty="0" err="1" smtClean="0">
                <a:solidFill>
                  <a:srgbClr val="0070C0"/>
                </a:solidFill>
              </a:rPr>
              <a:t>results</a:t>
            </a:r>
            <a:r>
              <a:rPr lang="hu-HU" b="1" dirty="0" smtClean="0">
                <a:solidFill>
                  <a:srgbClr val="0070C0"/>
                </a:solidFill>
              </a:rPr>
              <a:t> </a:t>
            </a:r>
            <a:r>
              <a:rPr lang="hu-HU" b="1" dirty="0" err="1" smtClean="0">
                <a:solidFill>
                  <a:srgbClr val="0070C0"/>
                </a:solidFill>
              </a:rPr>
              <a:t>for</a:t>
            </a:r>
            <a:r>
              <a:rPr lang="hu-HU" b="1" dirty="0" smtClean="0">
                <a:solidFill>
                  <a:srgbClr val="0070C0"/>
                </a:solidFill>
              </a:rPr>
              <a:t> BLA </a:t>
            </a:r>
            <a:r>
              <a:rPr lang="hu-HU" b="1" dirty="0" err="1" smtClean="0">
                <a:solidFill>
                  <a:srgbClr val="0070C0"/>
                </a:solidFill>
              </a:rPr>
              <a:t>along</a:t>
            </a:r>
            <a:r>
              <a:rPr lang="hu-HU" b="1" dirty="0" smtClean="0">
                <a:solidFill>
                  <a:srgbClr val="0070C0"/>
                </a:solidFill>
              </a:rPr>
              <a:t> C</a:t>
            </a:r>
            <a:r>
              <a:rPr lang="hu-HU" b="1" baseline="-25000" dirty="0" smtClean="0">
                <a:solidFill>
                  <a:srgbClr val="0070C0"/>
                </a:solidFill>
              </a:rPr>
              <a:t>2n</a:t>
            </a:r>
            <a:r>
              <a:rPr lang="hu-HU" b="1" dirty="0" smtClean="0">
                <a:solidFill>
                  <a:srgbClr val="0070C0"/>
                </a:solidFill>
              </a:rPr>
              <a:t>H</a:t>
            </a:r>
            <a:r>
              <a:rPr lang="hu-HU" b="1" baseline="-25000" dirty="0" smtClean="0">
                <a:solidFill>
                  <a:srgbClr val="0070C0"/>
                </a:solidFill>
              </a:rPr>
              <a:t>2n+2</a:t>
            </a:r>
            <a:r>
              <a:rPr lang="hu-HU" b="1" dirty="0" smtClean="0">
                <a:solidFill>
                  <a:srgbClr val="0070C0"/>
                </a:solidFill>
              </a:rPr>
              <a:t> </a:t>
            </a:r>
            <a:r>
              <a:rPr lang="hu-HU" b="1" dirty="0" err="1" smtClean="0">
                <a:solidFill>
                  <a:srgbClr val="0070C0"/>
                </a:solidFill>
              </a:rPr>
              <a:t>chains</a:t>
            </a:r>
            <a:endParaRPr lang="hu-HU" b="1" dirty="0">
              <a:solidFill>
                <a:srgbClr val="0070C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788024" y="1196752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 smtClean="0"/>
              <a:t>n=2</a:t>
            </a:r>
            <a:endParaRPr lang="hu-HU" sz="8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5004048" y="1412776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 smtClean="0"/>
              <a:t>n=3</a:t>
            </a:r>
            <a:endParaRPr lang="hu-HU" sz="8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6300192" y="1556792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 smtClean="0"/>
              <a:t>n=10</a:t>
            </a:r>
            <a:endParaRPr lang="hu-HU" sz="800" dirty="0"/>
          </a:p>
        </p:txBody>
      </p:sp>
      <p:sp>
        <p:nvSpPr>
          <p:cNvPr id="10" name="Téglalap 9"/>
          <p:cNvSpPr/>
          <p:nvPr/>
        </p:nvSpPr>
        <p:spPr bwMode="auto">
          <a:xfrm>
            <a:off x="1043608" y="1484784"/>
            <a:ext cx="7560840" cy="136815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LHS_chain_BL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18" y="806777"/>
            <a:ext cx="9104763" cy="5244445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0" y="33265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LHS </a:t>
            </a:r>
            <a:r>
              <a:rPr kumimoji="0" lang="hu-H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results</a:t>
            </a: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hu-H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</a:t>
            </a: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BLA </a:t>
            </a:r>
            <a:r>
              <a:rPr kumimoji="0" lang="hu-H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along</a:t>
            </a: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</a:t>
            </a:r>
            <a:r>
              <a:rPr kumimoji="0" lang="hu-HU" sz="18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2n</a:t>
            </a: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</a:t>
            </a:r>
            <a:r>
              <a:rPr kumimoji="0" lang="hu-HU" sz="18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2n+2</a:t>
            </a: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hu-H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chains</a:t>
            </a: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788024" y="1196752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n=2</a:t>
            </a:r>
            <a:endParaRPr kumimoji="0" lang="hu-HU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5004048" y="1412776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n=3</a:t>
            </a:r>
            <a:endParaRPr kumimoji="0" lang="hu-HU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églalap 9"/>
          <p:cNvSpPr/>
          <p:nvPr/>
        </p:nvSpPr>
        <p:spPr bwMode="auto">
          <a:xfrm>
            <a:off x="1043608" y="1988840"/>
            <a:ext cx="7560840" cy="136815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omboid 5"/>
          <p:cNvSpPr/>
          <p:nvPr/>
        </p:nvSpPr>
        <p:spPr bwMode="auto">
          <a:xfrm>
            <a:off x="5076056" y="1628219"/>
            <a:ext cx="3600400" cy="389976"/>
          </a:xfrm>
          <a:prstGeom prst="parallelogram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omboid 7"/>
          <p:cNvSpPr/>
          <p:nvPr/>
        </p:nvSpPr>
        <p:spPr bwMode="auto">
          <a:xfrm flipH="1">
            <a:off x="971600" y="1630706"/>
            <a:ext cx="3584523" cy="516922"/>
          </a:xfrm>
          <a:prstGeom prst="parallelogram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66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Text Box 2"/>
          <p:cNvSpPr txBox="1">
            <a:spLocks noChangeArrowheads="1"/>
          </p:cNvSpPr>
          <p:nvPr/>
        </p:nvSpPr>
        <p:spPr bwMode="auto">
          <a:xfrm>
            <a:off x="0" y="4763"/>
            <a:ext cx="9144000" cy="4186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u-HU" sz="20000" b="1" dirty="0" smtClean="0">
                <a:solidFill>
                  <a:srgbClr val="00CCFF"/>
                </a:solidFill>
                <a:cs typeface="Arial" charset="0"/>
              </a:rPr>
              <a:t>1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hu-HU" sz="2000" b="1" dirty="0" smtClean="0">
              <a:solidFill>
                <a:srgbClr val="00CCFF"/>
              </a:solidFill>
              <a:cs typeface="Arial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u-HU" sz="2400" b="1" dirty="0" smtClean="0">
                <a:solidFill>
                  <a:srgbClr val="00CCFF"/>
                </a:solidFill>
                <a:cs typeface="Arial" charset="0"/>
              </a:rPr>
              <a:t>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7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7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7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07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7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07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LHS_chain_BL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18" y="806777"/>
            <a:ext cx="9104763" cy="5244445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0" y="33265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LHS </a:t>
            </a:r>
            <a:r>
              <a:rPr kumimoji="0" lang="hu-H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results</a:t>
            </a: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hu-H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</a:t>
            </a: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BLA </a:t>
            </a:r>
            <a:r>
              <a:rPr kumimoji="0" lang="hu-H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along</a:t>
            </a: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</a:t>
            </a:r>
            <a:r>
              <a:rPr kumimoji="0" lang="hu-HU" sz="18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2n</a:t>
            </a: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</a:t>
            </a:r>
            <a:r>
              <a:rPr kumimoji="0" lang="hu-HU" sz="18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2n+2</a:t>
            </a: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hu-H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chains</a:t>
            </a: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788024" y="1196752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n=2</a:t>
            </a:r>
            <a:endParaRPr kumimoji="0" lang="hu-HU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5004048" y="1412776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n=3</a:t>
            </a:r>
            <a:endParaRPr kumimoji="0" lang="hu-HU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églalap 9"/>
          <p:cNvSpPr/>
          <p:nvPr/>
        </p:nvSpPr>
        <p:spPr bwMode="auto">
          <a:xfrm>
            <a:off x="1043608" y="2276872"/>
            <a:ext cx="7560840" cy="136815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omboid 5"/>
          <p:cNvSpPr/>
          <p:nvPr/>
        </p:nvSpPr>
        <p:spPr bwMode="auto">
          <a:xfrm>
            <a:off x="4932040" y="1628799"/>
            <a:ext cx="3816424" cy="792089"/>
          </a:xfrm>
          <a:prstGeom prst="parallelogram">
            <a:avLst>
              <a:gd name="adj" fmla="val 68772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Romboid 7"/>
          <p:cNvSpPr/>
          <p:nvPr/>
        </p:nvSpPr>
        <p:spPr bwMode="auto">
          <a:xfrm flipH="1">
            <a:off x="899591" y="1630705"/>
            <a:ext cx="3672407" cy="646167"/>
          </a:xfrm>
          <a:prstGeom prst="parallelogram">
            <a:avLst>
              <a:gd name="adj" fmla="val 57877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5220072" y="1484784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n=4</a:t>
            </a:r>
            <a:endParaRPr kumimoji="0" lang="hu-HU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604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LHS_chain_BL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18" y="806777"/>
            <a:ext cx="9104763" cy="5244445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0" y="33265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LHS </a:t>
            </a:r>
            <a:r>
              <a:rPr kumimoji="0" lang="hu-H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results</a:t>
            </a: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hu-H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</a:t>
            </a: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BLA </a:t>
            </a:r>
            <a:r>
              <a:rPr kumimoji="0" lang="hu-H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along</a:t>
            </a: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</a:t>
            </a:r>
            <a:r>
              <a:rPr kumimoji="0" lang="hu-HU" sz="18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2n</a:t>
            </a: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</a:t>
            </a:r>
            <a:r>
              <a:rPr kumimoji="0" lang="hu-HU" sz="18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2n+2</a:t>
            </a: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hu-H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chains</a:t>
            </a: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788024" y="1196752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n=2</a:t>
            </a:r>
            <a:endParaRPr kumimoji="0" lang="hu-HU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5004048" y="1412776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n=3</a:t>
            </a:r>
            <a:endParaRPr kumimoji="0" lang="hu-HU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0" y="377974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     		</a:t>
            </a:r>
            <a:r>
              <a:rPr kumimoji="0" lang="hu-H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infinite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limit: </a:t>
            </a:r>
            <a:r>
              <a:rPr kumimoji="0" lang="hu-H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Peierls-distortion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6228184" y="378904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BLA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9 pm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8" name="Egyenes összekötő 7"/>
          <p:cNvCxnSpPr/>
          <p:nvPr/>
        </p:nvCxnSpPr>
        <p:spPr bwMode="auto">
          <a:xfrm>
            <a:off x="6012160" y="2636912"/>
            <a:ext cx="0" cy="2736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9" name="Szövegdoboz 8"/>
          <p:cNvSpPr txBox="1"/>
          <p:nvPr/>
        </p:nvSpPr>
        <p:spPr>
          <a:xfrm>
            <a:off x="8460432" y="1556792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n=20</a:t>
            </a:r>
            <a:endParaRPr kumimoji="0" lang="hu-HU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6300192" y="1556792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n=10</a:t>
            </a:r>
            <a:endParaRPr kumimoji="0" lang="hu-HU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5220072" y="1484784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n=4</a:t>
            </a:r>
            <a:endParaRPr kumimoji="0" lang="hu-HU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39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86211" y="873148"/>
            <a:ext cx="13934753" cy="3790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0" y="47667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Bond </a:t>
            </a:r>
            <a:r>
              <a:rPr kumimoji="0" lang="hu-H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Length</a:t>
            </a: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 </a:t>
            </a:r>
            <a:r>
              <a:rPr kumimoji="0" lang="hu-H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Alternation</a:t>
            </a: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:     BLA </a:t>
            </a:r>
            <a:r>
              <a:rPr kumimoji="0" lang="hu-HU" sz="18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i</a:t>
            </a: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 = |</a:t>
            </a:r>
            <a:r>
              <a:rPr kumimoji="0" lang="hu-H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r</a:t>
            </a:r>
            <a:r>
              <a:rPr kumimoji="0" lang="hu-HU" sz="18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i</a:t>
            </a:r>
            <a:r>
              <a:rPr kumimoji="0" lang="hu-HU" sz="18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+1</a:t>
            </a: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 – </a:t>
            </a:r>
            <a:r>
              <a:rPr kumimoji="0" lang="hu-H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r</a:t>
            </a:r>
            <a:r>
              <a:rPr kumimoji="0" lang="hu-HU" sz="18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i</a:t>
            </a: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|</a:t>
            </a: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5004048" y="270892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r</a:t>
            </a:r>
            <a:r>
              <a:rPr kumimoji="0" lang="hu-HU" sz="18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i</a:t>
            </a: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5940152" y="213285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r</a:t>
            </a:r>
            <a:r>
              <a:rPr kumimoji="0" lang="hu-HU" sz="18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i</a:t>
            </a:r>
            <a:r>
              <a:rPr kumimoji="0" lang="hu-HU" sz="18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+1</a:t>
            </a: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303" y="4509120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hu-H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physics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hu-H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student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</a:t>
            </a:r>
            <a:r>
              <a:rPr kumimoji="0" lang="hu-H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hu-H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well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hu-H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educated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): BLA = 0 			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/>
              </a:rPr>
              <a:t></a:t>
            </a: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hu-H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chemistry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hu-H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student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</a:t>
            </a:r>
            <a:r>
              <a:rPr kumimoji="0" lang="hu-H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average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 : BLA = R</a:t>
            </a:r>
            <a:r>
              <a:rPr kumimoji="0" lang="hu-HU" sz="18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– R</a:t>
            </a:r>
            <a:r>
              <a:rPr kumimoji="0" lang="hu-HU" sz="18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 21 </a:t>
            </a:r>
            <a:r>
              <a:rPr kumimoji="0" lang="hu-H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pm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		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ingdings"/>
                <a:ea typeface="+mn-ea"/>
                <a:cs typeface="+mn-cs"/>
              </a:rPr>
              <a:t>K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Symbo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Symbo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	</a:t>
            </a:r>
            <a:r>
              <a:rPr kumimoji="0" lang="hu-H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physics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hu-H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student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</a:t>
            </a:r>
            <a:r>
              <a:rPr kumimoji="0" lang="hu-H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well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hu-H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educated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): 0 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 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BLA 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 9 </a:t>
            </a:r>
            <a:r>
              <a:rPr kumimoji="0" lang="hu-H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pm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  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</a:t>
            </a:r>
            <a:r>
              <a:rPr kumimoji="0" lang="hu-HU" sz="18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– R</a:t>
            </a:r>
            <a:r>
              <a:rPr kumimoji="0" lang="hu-HU" sz="18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	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ingdings"/>
                <a:ea typeface="+mn-ea"/>
                <a:cs typeface="+mn-cs"/>
              </a:rPr>
              <a:t>J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>
              <a:solidFill>
                <a:srgbClr val="000000"/>
              </a:solidFill>
              <a:latin typeface="Arial"/>
            </a:endParaRPr>
          </a:p>
          <a:p>
            <a:pPr>
              <a:defRPr/>
            </a:pPr>
            <a:r>
              <a:rPr lang="hu-HU" dirty="0" smtClean="0">
                <a:solidFill>
                  <a:srgbClr val="000000"/>
                </a:solidFill>
              </a:rPr>
              <a:t>		          </a:t>
            </a:r>
            <a:r>
              <a:rPr lang="hu-HU" dirty="0" err="1" smtClean="0">
                <a:solidFill>
                  <a:srgbClr val="000000"/>
                </a:solidFill>
              </a:rPr>
              <a:t>Peierls-distortion</a:t>
            </a:r>
            <a:endParaRPr lang="hu-HU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" name="Egyenes összekötő nyíllal 6"/>
          <p:cNvCxnSpPr/>
          <p:nvPr/>
        </p:nvCxnSpPr>
        <p:spPr bwMode="auto">
          <a:xfrm>
            <a:off x="3275856" y="6021288"/>
            <a:ext cx="0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55383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Text Box 2"/>
          <p:cNvSpPr txBox="1">
            <a:spLocks noChangeArrowheads="1"/>
          </p:cNvSpPr>
          <p:nvPr/>
        </p:nvSpPr>
        <p:spPr bwMode="auto">
          <a:xfrm>
            <a:off x="0" y="4763"/>
            <a:ext cx="9144000" cy="47397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u-HU" sz="20000" b="1" dirty="0" smtClean="0">
                <a:solidFill>
                  <a:srgbClr val="00CCFF"/>
                </a:solidFill>
                <a:cs typeface="Arial" charset="0"/>
              </a:rPr>
              <a:t>3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hu-HU" sz="2000" b="1" dirty="0" smtClean="0">
              <a:solidFill>
                <a:srgbClr val="00CCFF"/>
              </a:solidFill>
              <a:cs typeface="Arial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u-HU" sz="2400" b="1" dirty="0" err="1" smtClean="0">
                <a:solidFill>
                  <a:srgbClr val="00CCFF"/>
                </a:solidFill>
                <a:cs typeface="Arial" charset="0"/>
              </a:rPr>
              <a:t>Finite</a:t>
            </a:r>
            <a:r>
              <a:rPr lang="hu-HU" sz="2400" b="1" dirty="0" smtClean="0">
                <a:solidFill>
                  <a:srgbClr val="00CCFF"/>
                </a:solidFill>
                <a:cs typeface="Arial" charset="0"/>
              </a:rPr>
              <a:t> </a:t>
            </a:r>
            <a:r>
              <a:rPr lang="hu-HU" sz="2400" b="1" dirty="0" err="1" smtClean="0">
                <a:solidFill>
                  <a:srgbClr val="00CCFF"/>
                </a:solidFill>
                <a:cs typeface="Arial" charset="0"/>
              </a:rPr>
              <a:t>hydrocarbon</a:t>
            </a:r>
            <a:r>
              <a:rPr lang="hu-HU" sz="2400" b="1" dirty="0" smtClean="0">
                <a:solidFill>
                  <a:srgbClr val="00CCFF"/>
                </a:solidFill>
                <a:cs typeface="Arial" charset="0"/>
              </a:rPr>
              <a:t> </a:t>
            </a:r>
            <a:r>
              <a:rPr lang="hu-HU" sz="2400" b="1" dirty="0" err="1" smtClean="0">
                <a:solidFill>
                  <a:srgbClr val="00CCFF"/>
                </a:solidFill>
                <a:cs typeface="Arial" charset="0"/>
              </a:rPr>
              <a:t>rings</a:t>
            </a:r>
            <a:r>
              <a:rPr lang="hu-HU" sz="2400" b="1" dirty="0" smtClean="0">
                <a:solidFill>
                  <a:srgbClr val="00CCFF"/>
                </a:solidFill>
                <a:cs typeface="Arial" charset="0"/>
              </a:rPr>
              <a:t>: </a:t>
            </a:r>
            <a:r>
              <a:rPr lang="hu-HU" sz="2400" b="1" dirty="0" err="1" smtClean="0">
                <a:solidFill>
                  <a:srgbClr val="00CCFF"/>
                </a:solidFill>
                <a:cs typeface="Arial" charset="0"/>
              </a:rPr>
              <a:t>annulene</a:t>
            </a:r>
            <a:r>
              <a:rPr lang="hu-HU" sz="2400" b="1" dirty="0" smtClean="0">
                <a:solidFill>
                  <a:srgbClr val="00CCFF"/>
                </a:solidFill>
                <a:cs typeface="Arial" charset="0"/>
              </a:rPr>
              <a:t> </a:t>
            </a:r>
            <a:r>
              <a:rPr lang="hu-HU" sz="2400" b="1" dirty="0" err="1" smtClean="0">
                <a:solidFill>
                  <a:srgbClr val="00CCFF"/>
                </a:solidFill>
                <a:cs typeface="Arial" charset="0"/>
              </a:rPr>
              <a:t>molecules</a:t>
            </a:r>
            <a:endParaRPr lang="hu-HU" sz="2400" b="1" dirty="0" smtClean="0">
              <a:solidFill>
                <a:srgbClr val="00CCFF"/>
              </a:solidFill>
              <a:cs typeface="Arial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u-HU" sz="2400" b="1" dirty="0" smtClean="0">
                <a:solidFill>
                  <a:srgbClr val="00CCFF"/>
                </a:solidFill>
                <a:cs typeface="Arial" charset="0"/>
              </a:rPr>
              <a:t>(</a:t>
            </a:r>
            <a:r>
              <a:rPr lang="hu-HU" sz="2400" b="1" dirty="0" err="1" smtClean="0">
                <a:solidFill>
                  <a:srgbClr val="00CCFF"/>
                </a:solidFill>
                <a:cs typeface="Arial" charset="0"/>
              </a:rPr>
              <a:t>e.g</a:t>
            </a:r>
            <a:r>
              <a:rPr lang="hu-HU" sz="2400" b="1" dirty="0" smtClean="0">
                <a:solidFill>
                  <a:srgbClr val="00CCFF"/>
                </a:solidFill>
                <a:cs typeface="Arial" charset="0"/>
              </a:rPr>
              <a:t>. </a:t>
            </a:r>
            <a:r>
              <a:rPr lang="hu-HU" sz="2400" b="1" dirty="0" err="1" smtClean="0">
                <a:solidFill>
                  <a:srgbClr val="00CCFF"/>
                </a:solidFill>
                <a:cs typeface="Arial" charset="0"/>
              </a:rPr>
              <a:t>benzene</a:t>
            </a:r>
            <a:r>
              <a:rPr lang="hu-HU" sz="2400" b="1" dirty="0" smtClean="0">
                <a:solidFill>
                  <a:srgbClr val="00CCFF"/>
                </a:solidFill>
                <a:cs typeface="Arial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7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7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7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07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7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07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07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7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07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15450" cy="698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zövegdoboz 3"/>
          <p:cNvSpPr txBox="1"/>
          <p:nvPr/>
        </p:nvSpPr>
        <p:spPr>
          <a:xfrm>
            <a:off x="7020272" y="6611779"/>
            <a:ext cx="21237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 err="1" smtClean="0">
                <a:solidFill>
                  <a:srgbClr val="FF0000"/>
                </a:solidFill>
              </a:rPr>
              <a:t>picture</a:t>
            </a:r>
            <a:r>
              <a:rPr lang="hu-HU" sz="1000" dirty="0" smtClean="0">
                <a:solidFill>
                  <a:srgbClr val="FF0000"/>
                </a:solidFill>
              </a:rPr>
              <a:t> </a:t>
            </a:r>
            <a:r>
              <a:rPr lang="hu-HU" sz="1000" dirty="0" err="1" smtClean="0">
                <a:solidFill>
                  <a:srgbClr val="FF0000"/>
                </a:solidFill>
              </a:rPr>
              <a:t>from</a:t>
            </a:r>
            <a:r>
              <a:rPr lang="hu-HU" sz="1000" dirty="0" smtClean="0">
                <a:solidFill>
                  <a:srgbClr val="FF0000"/>
                </a:solidFill>
              </a:rPr>
              <a:t> Sándor </a:t>
            </a:r>
            <a:r>
              <a:rPr lang="hu-HU" sz="1000" dirty="0" err="1" smtClean="0">
                <a:solidFill>
                  <a:srgbClr val="FF0000"/>
                </a:solidFill>
              </a:rPr>
              <a:t>Pekker</a:t>
            </a:r>
            <a:r>
              <a:rPr lang="hu-HU" sz="1000" dirty="0" smtClean="0">
                <a:solidFill>
                  <a:srgbClr val="FF0000"/>
                </a:solidFill>
              </a:rPr>
              <a:t> </a:t>
            </a:r>
            <a:endParaRPr lang="hu-HU" sz="1000" dirty="0">
              <a:solidFill>
                <a:srgbClr val="FF0000"/>
              </a:solidFill>
            </a:endParaRPr>
          </a:p>
        </p:txBody>
      </p:sp>
      <p:sp useBgFill="1">
        <p:nvSpPr>
          <p:cNvPr id="5" name="Szövegdoboz 4"/>
          <p:cNvSpPr txBox="1"/>
          <p:nvPr/>
        </p:nvSpPr>
        <p:spPr>
          <a:xfrm>
            <a:off x="0" y="548680"/>
            <a:ext cx="9324528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C00000"/>
                </a:solidFill>
              </a:rPr>
              <a:t>BENZENE AND THE </a:t>
            </a:r>
            <a:r>
              <a:rPr lang="hu-HU" sz="2400" b="1" u="sng" dirty="0" smtClean="0">
                <a:solidFill>
                  <a:srgbClr val="C00000"/>
                </a:solidFill>
              </a:rPr>
              <a:t>AROMATIC</a:t>
            </a:r>
            <a:r>
              <a:rPr lang="hu-HU" sz="2400" b="1" dirty="0" smtClean="0">
                <a:solidFill>
                  <a:srgbClr val="C00000"/>
                </a:solidFill>
              </a:rPr>
              <a:t> STRUCTURE</a:t>
            </a:r>
            <a:endParaRPr lang="hu-HU" sz="2400" b="1" dirty="0">
              <a:solidFill>
                <a:srgbClr val="C00000"/>
              </a:solidFill>
            </a:endParaRPr>
          </a:p>
        </p:txBody>
      </p:sp>
      <p:sp useBgFill="1">
        <p:nvSpPr>
          <p:cNvPr id="6" name="Szövegdoboz 5"/>
          <p:cNvSpPr txBox="1"/>
          <p:nvPr/>
        </p:nvSpPr>
        <p:spPr>
          <a:xfrm>
            <a:off x="683568" y="1331476"/>
            <a:ext cx="3168352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accent5">
                    <a:lumMod val="50000"/>
                  </a:schemeClr>
                </a:solidFill>
              </a:rPr>
              <a:t>4n+2  </a:t>
            </a:r>
            <a:r>
              <a:rPr lang="hu-HU" b="1" dirty="0" smtClean="0">
                <a:solidFill>
                  <a:schemeClr val="accent5">
                    <a:lumMod val="50000"/>
                  </a:schemeClr>
                </a:solidFill>
                <a:sym typeface="Symbol"/>
              </a:rPr>
              <a:t>-</a:t>
            </a:r>
            <a:r>
              <a:rPr lang="hu-HU" b="1" dirty="0" err="1" smtClean="0">
                <a:solidFill>
                  <a:schemeClr val="accent5">
                    <a:lumMod val="50000"/>
                  </a:schemeClr>
                </a:solidFill>
              </a:rPr>
              <a:t>electrons</a:t>
            </a:r>
            <a:r>
              <a:rPr lang="hu-HU" b="1" dirty="0" smtClean="0">
                <a:solidFill>
                  <a:schemeClr val="accent5">
                    <a:lumMod val="50000"/>
                  </a:schemeClr>
                </a:solidFill>
              </a:rPr>
              <a:t> (n=1)</a:t>
            </a:r>
            <a:endParaRPr lang="hu-H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 useBgFill="1">
        <p:nvSpPr>
          <p:cNvPr id="7" name="Szövegdoboz 6"/>
          <p:cNvSpPr txBox="1"/>
          <p:nvPr/>
        </p:nvSpPr>
        <p:spPr>
          <a:xfrm>
            <a:off x="683568" y="5301208"/>
            <a:ext cx="4032448" cy="147732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accent5">
                    <a:lumMod val="50000"/>
                  </a:schemeClr>
                </a:solidFill>
              </a:rPr>
              <a:t>2x </a:t>
            </a:r>
            <a:r>
              <a:rPr lang="hu-HU" b="1" dirty="0" err="1" smtClean="0">
                <a:solidFill>
                  <a:schemeClr val="accent5">
                    <a:lumMod val="50000"/>
                  </a:schemeClr>
                </a:solidFill>
              </a:rPr>
              <a:t>degenerated</a:t>
            </a:r>
            <a:r>
              <a:rPr lang="hu-HU" b="1" dirty="0" smtClean="0">
                <a:solidFill>
                  <a:schemeClr val="accent5">
                    <a:lumMod val="50000"/>
                  </a:schemeClr>
                </a:solidFill>
              </a:rPr>
              <a:t> HOMO </a:t>
            </a:r>
            <a:r>
              <a:rPr lang="hu-HU" b="1" dirty="0" err="1" smtClean="0">
                <a:solidFill>
                  <a:schemeClr val="accent5">
                    <a:lumMod val="50000"/>
                  </a:schemeClr>
                </a:solidFill>
              </a:rPr>
              <a:t>occupied</a:t>
            </a:r>
            <a:endParaRPr lang="hu-H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hu-HU" b="1" dirty="0" smtClean="0">
                <a:solidFill>
                  <a:schemeClr val="accent5">
                    <a:lumMod val="50000"/>
                  </a:schemeClr>
                </a:solidFill>
              </a:rPr>
              <a:t>2x </a:t>
            </a:r>
            <a:r>
              <a:rPr lang="hu-HU" b="1" dirty="0" err="1" smtClean="0">
                <a:solidFill>
                  <a:schemeClr val="accent5">
                    <a:lumMod val="50000"/>
                  </a:schemeClr>
                </a:solidFill>
              </a:rPr>
              <a:t>degenerated</a:t>
            </a:r>
            <a:r>
              <a:rPr lang="hu-HU" b="1" dirty="0" smtClean="0">
                <a:solidFill>
                  <a:schemeClr val="accent5">
                    <a:lumMod val="50000"/>
                  </a:schemeClr>
                </a:solidFill>
              </a:rPr>
              <a:t> LUMO  </a:t>
            </a:r>
            <a:r>
              <a:rPr lang="hu-HU" b="1" dirty="0" err="1" smtClean="0">
                <a:solidFill>
                  <a:schemeClr val="accent5">
                    <a:lumMod val="50000"/>
                  </a:schemeClr>
                </a:solidFill>
              </a:rPr>
              <a:t>empty</a:t>
            </a:r>
            <a:endParaRPr lang="hu-H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hu-HU" b="1" dirty="0" err="1" smtClean="0">
                <a:solidFill>
                  <a:schemeClr val="accent5">
                    <a:lumMod val="50000"/>
                  </a:schemeClr>
                </a:solidFill>
              </a:rPr>
              <a:t>high</a:t>
            </a:r>
            <a:r>
              <a:rPr lang="hu-H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hu-HU" b="1" dirty="0" err="1" smtClean="0">
                <a:solidFill>
                  <a:schemeClr val="accent5">
                    <a:lumMod val="50000"/>
                  </a:schemeClr>
                </a:solidFill>
              </a:rPr>
              <a:t>stability</a:t>
            </a:r>
            <a:endParaRPr lang="hu-H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hu-HU" b="1" dirty="0" err="1" smtClean="0">
                <a:solidFill>
                  <a:schemeClr val="accent5">
                    <a:lumMod val="50000"/>
                  </a:schemeClr>
                </a:solidFill>
              </a:rPr>
              <a:t>equidistant</a:t>
            </a:r>
            <a:r>
              <a:rPr lang="hu-HU" b="1" dirty="0" smtClean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hu-HU" b="1" dirty="0" err="1" smtClean="0">
                <a:solidFill>
                  <a:schemeClr val="accent5">
                    <a:lumMod val="50000"/>
                  </a:schemeClr>
                </a:solidFill>
              </a:rPr>
              <a:t>r</a:t>
            </a:r>
            <a:r>
              <a:rPr lang="hu-HU" b="1" baseline="-25000" dirty="0" err="1" smtClean="0">
                <a:solidFill>
                  <a:schemeClr val="accent5">
                    <a:lumMod val="50000"/>
                  </a:schemeClr>
                </a:solidFill>
              </a:rPr>
              <a:t>CC</a:t>
            </a:r>
            <a:r>
              <a:rPr lang="hu-HU" b="1" dirty="0" smtClean="0">
                <a:solidFill>
                  <a:schemeClr val="accent5">
                    <a:lumMod val="50000"/>
                  </a:schemeClr>
                </a:solidFill>
              </a:rPr>
              <a:t>=1.39 Å</a:t>
            </a:r>
          </a:p>
          <a:p>
            <a:r>
              <a:rPr lang="hu-HU" b="1" dirty="0" smtClean="0">
                <a:solidFill>
                  <a:schemeClr val="accent5">
                    <a:lumMod val="50000"/>
                  </a:schemeClr>
                </a:solidFill>
              </a:rPr>
              <a:t>NO BLA</a:t>
            </a:r>
            <a:endParaRPr lang="hu-H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Text Box 2"/>
          <p:cNvSpPr txBox="1">
            <a:spLocks noChangeArrowheads="1"/>
          </p:cNvSpPr>
          <p:nvPr/>
        </p:nvSpPr>
        <p:spPr bwMode="auto">
          <a:xfrm>
            <a:off x="0" y="4763"/>
            <a:ext cx="9144000" cy="45550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hu-HU" sz="2000" b="1" dirty="0" smtClean="0">
              <a:solidFill>
                <a:srgbClr val="00CCFF"/>
              </a:solidFill>
              <a:cs typeface="Arial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hu-HU" sz="2000" b="1" dirty="0" smtClean="0">
              <a:solidFill>
                <a:srgbClr val="00CCFF"/>
              </a:solidFill>
              <a:cs typeface="Arial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u-HU" sz="2000" b="1" dirty="0" err="1" smtClean="0">
                <a:solidFill>
                  <a:srgbClr val="00CCFF"/>
                </a:solidFill>
                <a:cs typeface="Arial" charset="0"/>
              </a:rPr>
              <a:t>There</a:t>
            </a:r>
            <a:r>
              <a:rPr lang="hu-HU" sz="2000" b="1" dirty="0" smtClean="0">
                <a:solidFill>
                  <a:srgbClr val="00CCFF"/>
                </a:solidFill>
                <a:cs typeface="Arial" charset="0"/>
              </a:rPr>
              <a:t> is NO BLA </a:t>
            </a:r>
            <a:r>
              <a:rPr lang="hu-HU" sz="2000" b="1" dirty="0" err="1" smtClean="0">
                <a:solidFill>
                  <a:srgbClr val="00CCFF"/>
                </a:solidFill>
                <a:cs typeface="Arial" charset="0"/>
              </a:rPr>
              <a:t>in</a:t>
            </a:r>
            <a:r>
              <a:rPr lang="hu-HU" sz="2000" b="1" dirty="0" smtClean="0">
                <a:solidFill>
                  <a:srgbClr val="00CCFF"/>
                </a:solidFill>
                <a:cs typeface="Arial" charset="0"/>
              </a:rPr>
              <a:t> </a:t>
            </a:r>
            <a:r>
              <a:rPr lang="hu-HU" sz="2000" b="1" dirty="0" err="1" smtClean="0">
                <a:solidFill>
                  <a:srgbClr val="00CCFF"/>
                </a:solidFill>
                <a:cs typeface="Arial" charset="0"/>
              </a:rPr>
              <a:t>benzene</a:t>
            </a:r>
            <a:r>
              <a:rPr lang="hu-HU" sz="2000" b="1" dirty="0" smtClean="0">
                <a:solidFill>
                  <a:srgbClr val="00CCFF"/>
                </a:solidFill>
                <a:cs typeface="Arial" charset="0"/>
              </a:rPr>
              <a:t>!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hu-HU" sz="2000" b="1" dirty="0" smtClean="0">
              <a:solidFill>
                <a:srgbClr val="00CCFF"/>
              </a:solidFill>
              <a:cs typeface="Arial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u-HU" sz="2400" b="1" dirty="0" smtClean="0">
                <a:solidFill>
                  <a:srgbClr val="00CCFF"/>
                </a:solidFill>
                <a:cs typeface="Arial" charset="0"/>
              </a:rPr>
              <a:t>BUT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hu-HU" sz="2400" b="1" dirty="0" smtClean="0">
              <a:solidFill>
                <a:srgbClr val="00CCFF"/>
              </a:solidFill>
              <a:cs typeface="Arial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u-HU" sz="2400" b="1" dirty="0" err="1" smtClean="0">
                <a:solidFill>
                  <a:srgbClr val="00CCFF"/>
                </a:solidFill>
                <a:cs typeface="Arial" charset="0"/>
              </a:rPr>
              <a:t>What</a:t>
            </a:r>
            <a:r>
              <a:rPr lang="hu-HU" sz="2400" b="1" dirty="0" smtClean="0">
                <a:solidFill>
                  <a:srgbClr val="00CCFF"/>
                </a:solidFill>
                <a:cs typeface="Arial" charset="0"/>
              </a:rPr>
              <a:t> </a:t>
            </a:r>
            <a:r>
              <a:rPr lang="hu-HU" sz="2400" b="1" dirty="0" err="1" smtClean="0">
                <a:solidFill>
                  <a:srgbClr val="00CCFF"/>
                </a:solidFill>
                <a:cs typeface="Arial" charset="0"/>
              </a:rPr>
              <a:t>happens</a:t>
            </a:r>
            <a:r>
              <a:rPr lang="hu-HU" sz="2400" b="1" dirty="0" smtClean="0">
                <a:solidFill>
                  <a:srgbClr val="00CCFF"/>
                </a:solidFill>
                <a:cs typeface="Arial" charset="0"/>
              </a:rPr>
              <a:t> </a:t>
            </a:r>
            <a:r>
              <a:rPr lang="hu-HU" sz="2400" b="1" dirty="0" err="1" smtClean="0">
                <a:solidFill>
                  <a:srgbClr val="00CCFF"/>
                </a:solidFill>
                <a:cs typeface="Arial" charset="0"/>
              </a:rPr>
              <a:t>when</a:t>
            </a:r>
            <a:r>
              <a:rPr lang="hu-HU" sz="2400" b="1" dirty="0" smtClean="0">
                <a:solidFill>
                  <a:srgbClr val="00CCFF"/>
                </a:solidFill>
                <a:cs typeface="Arial" charset="0"/>
              </a:rPr>
              <a:t>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u-HU" sz="2400" b="1" dirty="0" err="1" smtClean="0">
                <a:solidFill>
                  <a:srgbClr val="00CCFF"/>
                </a:solidFill>
                <a:cs typeface="Arial" charset="0"/>
              </a:rPr>
              <a:t>increasing</a:t>
            </a:r>
            <a:r>
              <a:rPr lang="hu-HU" sz="2400" b="1" dirty="0" smtClean="0">
                <a:solidFill>
                  <a:srgbClr val="00CCFF"/>
                </a:solidFill>
                <a:cs typeface="Arial" charset="0"/>
              </a:rPr>
              <a:t> </a:t>
            </a:r>
            <a:r>
              <a:rPr lang="hu-HU" sz="2400" b="1" dirty="0" err="1" smtClean="0">
                <a:solidFill>
                  <a:srgbClr val="00CCFF"/>
                </a:solidFill>
                <a:cs typeface="Arial" charset="0"/>
              </a:rPr>
              <a:t>the</a:t>
            </a:r>
            <a:r>
              <a:rPr lang="hu-HU" sz="2400" b="1" dirty="0" smtClean="0">
                <a:solidFill>
                  <a:srgbClr val="00CCFF"/>
                </a:solidFill>
                <a:cs typeface="Arial" charset="0"/>
              </a:rPr>
              <a:t> </a:t>
            </a:r>
            <a:r>
              <a:rPr lang="hu-HU" sz="2400" b="1" dirty="0" err="1" smtClean="0">
                <a:solidFill>
                  <a:srgbClr val="00CCFF"/>
                </a:solidFill>
                <a:cs typeface="Arial" charset="0"/>
              </a:rPr>
              <a:t>number</a:t>
            </a:r>
            <a:r>
              <a:rPr lang="hu-HU" sz="2400" b="1" dirty="0" smtClean="0">
                <a:solidFill>
                  <a:srgbClr val="00CCFF"/>
                </a:solidFill>
                <a:cs typeface="Arial" charset="0"/>
              </a:rPr>
              <a:t> of </a:t>
            </a:r>
            <a:r>
              <a:rPr lang="hu-HU" sz="2400" b="1" dirty="0" err="1" smtClean="0">
                <a:solidFill>
                  <a:srgbClr val="00CCFF"/>
                </a:solidFill>
                <a:cs typeface="Arial" charset="0"/>
              </a:rPr>
              <a:t>atoms</a:t>
            </a:r>
            <a:r>
              <a:rPr lang="hu-HU" sz="2400" b="1" dirty="0" smtClean="0">
                <a:solidFill>
                  <a:srgbClr val="00CCFF"/>
                </a:solidFill>
                <a:cs typeface="Arial" charset="0"/>
              </a:rPr>
              <a:t>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u-HU" sz="2400" b="1" dirty="0" err="1" smtClean="0">
                <a:solidFill>
                  <a:srgbClr val="00CCFF"/>
                </a:solidFill>
                <a:cs typeface="Arial" charset="0"/>
              </a:rPr>
              <a:t>in</a:t>
            </a:r>
            <a:r>
              <a:rPr lang="hu-HU" sz="2400" b="1" dirty="0" smtClean="0">
                <a:solidFill>
                  <a:srgbClr val="00CCFF"/>
                </a:solidFill>
                <a:cs typeface="Arial" charset="0"/>
              </a:rPr>
              <a:t> </a:t>
            </a:r>
            <a:r>
              <a:rPr lang="hu-HU" sz="2400" b="1" dirty="0" err="1" smtClean="0">
                <a:solidFill>
                  <a:srgbClr val="00CCFF"/>
                </a:solidFill>
                <a:cs typeface="Arial" charset="0"/>
              </a:rPr>
              <a:t>the</a:t>
            </a:r>
            <a:r>
              <a:rPr lang="hu-HU" sz="2400" b="1" dirty="0" smtClean="0">
                <a:solidFill>
                  <a:srgbClr val="00CCFF"/>
                </a:solidFill>
                <a:cs typeface="Arial" charset="0"/>
              </a:rPr>
              <a:t> ring ?!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7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7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7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07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7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07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07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7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07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072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72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072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072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072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072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Text Box 2"/>
          <p:cNvSpPr txBox="1">
            <a:spLocks noChangeArrowheads="1"/>
          </p:cNvSpPr>
          <p:nvPr/>
        </p:nvSpPr>
        <p:spPr bwMode="auto">
          <a:xfrm>
            <a:off x="0" y="4763"/>
            <a:ext cx="9144000" cy="566308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hu-HU" sz="2000" b="1" dirty="0" smtClean="0">
              <a:solidFill>
                <a:srgbClr val="00CCFF"/>
              </a:solidFill>
              <a:cs typeface="Arial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hu-HU" sz="2000" b="1" dirty="0" smtClean="0">
              <a:solidFill>
                <a:srgbClr val="00CCFF"/>
              </a:solidFill>
              <a:cs typeface="Arial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hu-HU" sz="2000" b="1" dirty="0" smtClean="0">
              <a:solidFill>
                <a:srgbClr val="00CCFF"/>
              </a:solidFill>
              <a:cs typeface="Arial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hu-HU" sz="2000" b="1" dirty="0" smtClean="0">
              <a:solidFill>
                <a:srgbClr val="00CCFF"/>
              </a:solidFill>
              <a:cs typeface="Arial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u-HU" sz="2400" b="1" dirty="0" smtClean="0">
                <a:solidFill>
                  <a:srgbClr val="00CCFF"/>
                </a:solidFill>
                <a:cs typeface="Arial" charset="0"/>
              </a:rPr>
              <a:t>4n + 2 (</a:t>
            </a:r>
            <a:r>
              <a:rPr lang="hu-HU" sz="2400" b="1" dirty="0" err="1" smtClean="0">
                <a:solidFill>
                  <a:srgbClr val="00CCFF"/>
                </a:solidFill>
                <a:cs typeface="Arial" charset="0"/>
              </a:rPr>
              <a:t>aromatic</a:t>
            </a:r>
            <a:r>
              <a:rPr lang="hu-HU" sz="2400" b="1" dirty="0" smtClean="0">
                <a:solidFill>
                  <a:srgbClr val="00CCFF"/>
                </a:solidFill>
                <a:cs typeface="Arial" charset="0"/>
              </a:rPr>
              <a:t>)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hu-HU" sz="2400" b="1" dirty="0" smtClean="0">
              <a:solidFill>
                <a:srgbClr val="00CCFF"/>
              </a:solidFill>
              <a:cs typeface="Arial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u-HU" sz="2400" b="1" dirty="0" err="1" smtClean="0">
                <a:solidFill>
                  <a:srgbClr val="00CCFF"/>
                </a:solidFill>
                <a:cs typeface="Arial" charset="0"/>
              </a:rPr>
              <a:t>vs</a:t>
            </a:r>
            <a:endParaRPr lang="hu-HU" sz="2400" b="1" dirty="0" smtClean="0">
              <a:solidFill>
                <a:srgbClr val="00CCFF"/>
              </a:solidFill>
              <a:cs typeface="Arial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hu-HU" sz="2400" b="1" dirty="0" smtClean="0">
              <a:solidFill>
                <a:srgbClr val="00CCFF"/>
              </a:solidFill>
              <a:cs typeface="Arial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u-HU" sz="2400" b="1" dirty="0" smtClean="0">
                <a:solidFill>
                  <a:srgbClr val="00CCFF"/>
                </a:solidFill>
                <a:cs typeface="Arial" charset="0"/>
              </a:rPr>
              <a:t>4n (</a:t>
            </a:r>
            <a:r>
              <a:rPr lang="hu-HU" sz="2400" b="1" dirty="0" err="1" smtClean="0">
                <a:solidFill>
                  <a:srgbClr val="00CCFF"/>
                </a:solidFill>
                <a:cs typeface="Arial" charset="0"/>
              </a:rPr>
              <a:t>antiaromatic</a:t>
            </a:r>
            <a:r>
              <a:rPr lang="hu-HU" sz="2400" b="1" dirty="0" smtClean="0">
                <a:solidFill>
                  <a:srgbClr val="00CCFF"/>
                </a:solidFill>
                <a:cs typeface="Arial" charset="0"/>
              </a:rPr>
              <a:t>)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hu-HU" sz="2400" b="1" dirty="0" smtClean="0">
              <a:solidFill>
                <a:srgbClr val="00CCFF"/>
              </a:solidFill>
              <a:cs typeface="Arial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u-HU" sz="2400" b="1" dirty="0" err="1" smtClean="0">
                <a:solidFill>
                  <a:srgbClr val="00CCFF"/>
                </a:solidFill>
                <a:cs typeface="Arial" charset="0"/>
              </a:rPr>
              <a:t>structures</a:t>
            </a:r>
            <a:endParaRPr lang="hu-HU" sz="2400" b="1" dirty="0" smtClean="0">
              <a:solidFill>
                <a:srgbClr val="00CCF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7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7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7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07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7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07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072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72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072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072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72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072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15450" cy="698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Egyenes összekötő 4"/>
          <p:cNvCxnSpPr/>
          <p:nvPr/>
        </p:nvCxnSpPr>
        <p:spPr bwMode="auto">
          <a:xfrm>
            <a:off x="2915816" y="1916832"/>
            <a:ext cx="0" cy="324036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Egyenes összekötő 5"/>
          <p:cNvCxnSpPr/>
          <p:nvPr/>
        </p:nvCxnSpPr>
        <p:spPr bwMode="auto">
          <a:xfrm>
            <a:off x="7452320" y="1916832"/>
            <a:ext cx="0" cy="324036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 useBgFill="1">
        <p:nvSpPr>
          <p:cNvPr id="7" name="Szövegdoboz 6"/>
          <p:cNvSpPr txBox="1"/>
          <p:nvPr/>
        </p:nvSpPr>
        <p:spPr>
          <a:xfrm>
            <a:off x="0" y="404664"/>
            <a:ext cx="9324528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CYCLOBUTADIENE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 THE </a:t>
            </a:r>
            <a:r>
              <a:rPr kumimoji="0" lang="hu-HU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ANTIAROMATIC</a:t>
            </a: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STRUCTURE</a:t>
            </a: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7020272" y="6611779"/>
            <a:ext cx="21237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picture</a:t>
            </a:r>
            <a:r>
              <a:rPr kumimoji="0" lang="hu-H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hu-HU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from</a:t>
            </a:r>
            <a:r>
              <a:rPr kumimoji="0" lang="hu-H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Sándor </a:t>
            </a:r>
            <a:r>
              <a:rPr kumimoji="0" lang="hu-HU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Pekker</a:t>
            </a:r>
            <a:r>
              <a:rPr kumimoji="0" lang="hu-H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hu-HU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 useBgFill="1">
        <p:nvSpPr>
          <p:cNvPr id="10" name="Szövegdoboz 9"/>
          <p:cNvSpPr txBox="1"/>
          <p:nvPr/>
        </p:nvSpPr>
        <p:spPr>
          <a:xfrm>
            <a:off x="683568" y="1331476"/>
            <a:ext cx="3168352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AEDE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4n  </a:t>
            </a: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AEDE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-</a:t>
            </a:r>
            <a:r>
              <a:rPr kumimoji="0" lang="hu-H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AEDE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electrons</a:t>
            </a: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AEDE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(n=1)</a:t>
            </a: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rgbClr val="DAEDEF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 useBgFill="1">
        <p:nvSpPr>
          <p:cNvPr id="11" name="Szövegdoboz 10"/>
          <p:cNvSpPr txBox="1"/>
          <p:nvPr/>
        </p:nvSpPr>
        <p:spPr>
          <a:xfrm>
            <a:off x="611560" y="5325015"/>
            <a:ext cx="5184576" cy="12003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AEDE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2x </a:t>
            </a:r>
            <a:r>
              <a:rPr kumimoji="0" lang="hu-H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AEDE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degenerated</a:t>
            </a: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AEDE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HOMO </a:t>
            </a:r>
            <a:r>
              <a:rPr kumimoji="0" lang="hu-H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AEDE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partially</a:t>
            </a: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AEDE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hu-H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AEDE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occupied</a:t>
            </a:r>
            <a:endParaRPr kumimoji="0" lang="hu-HU" sz="1800" b="1" i="0" u="none" strike="noStrike" kern="1200" cap="none" spc="0" normalizeH="0" baseline="0" noProof="0" dirty="0" smtClean="0">
              <a:ln>
                <a:noFill/>
              </a:ln>
              <a:solidFill>
                <a:srgbClr val="DAEDEF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equidistant</a:t>
            </a: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hu-H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state</a:t>
            </a: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hu-H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open</a:t>
            </a: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hu-H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shell</a:t>
            </a: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hu-H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unstable</a:t>
            </a:r>
            <a:endParaRPr kumimoji="0" lang="hu-HU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AEDE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Jahn-Teller</a:t>
            </a: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AEDE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hu-H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AEDE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distortion</a:t>
            </a: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AEDE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AEDE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 </a:t>
            </a:r>
            <a:r>
              <a:rPr kumimoji="0" lang="hu-H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AEDE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strong</a:t>
            </a: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AEDE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 BLA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 smtClean="0">
              <a:ln>
                <a:noFill/>
              </a:ln>
              <a:solidFill>
                <a:srgbClr val="DAEDEF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églalap 1"/>
          <p:cNvSpPr/>
          <p:nvPr/>
        </p:nvSpPr>
        <p:spPr bwMode="auto">
          <a:xfrm>
            <a:off x="7380312" y="1772816"/>
            <a:ext cx="1512168" cy="45365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églalap 2"/>
          <p:cNvSpPr/>
          <p:nvPr/>
        </p:nvSpPr>
        <p:spPr bwMode="auto">
          <a:xfrm>
            <a:off x="7236296" y="5733256"/>
            <a:ext cx="216024" cy="2160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Téglalap 3"/>
          <p:cNvSpPr/>
          <p:nvPr/>
        </p:nvSpPr>
        <p:spPr bwMode="auto">
          <a:xfrm>
            <a:off x="2699792" y="1793007"/>
            <a:ext cx="1512168" cy="35320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églalap 7"/>
          <p:cNvSpPr/>
          <p:nvPr/>
        </p:nvSpPr>
        <p:spPr bwMode="auto">
          <a:xfrm>
            <a:off x="2123728" y="4293096"/>
            <a:ext cx="720080" cy="1440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Téglalap 12"/>
          <p:cNvSpPr/>
          <p:nvPr/>
        </p:nvSpPr>
        <p:spPr bwMode="auto">
          <a:xfrm>
            <a:off x="2123728" y="2564904"/>
            <a:ext cx="720080" cy="1440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32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15450" cy="698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Egyenes összekötő 4"/>
          <p:cNvCxnSpPr/>
          <p:nvPr/>
        </p:nvCxnSpPr>
        <p:spPr bwMode="auto">
          <a:xfrm>
            <a:off x="2915816" y="1916832"/>
            <a:ext cx="0" cy="324036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Egyenes összekötő 5"/>
          <p:cNvCxnSpPr/>
          <p:nvPr/>
        </p:nvCxnSpPr>
        <p:spPr bwMode="auto">
          <a:xfrm>
            <a:off x="7452320" y="1916832"/>
            <a:ext cx="0" cy="324036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 useBgFill="1">
        <p:nvSpPr>
          <p:cNvPr id="7" name="Szövegdoboz 6"/>
          <p:cNvSpPr txBox="1"/>
          <p:nvPr/>
        </p:nvSpPr>
        <p:spPr>
          <a:xfrm>
            <a:off x="0" y="404664"/>
            <a:ext cx="9324528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C00000"/>
                </a:solidFill>
              </a:rPr>
              <a:t>CYCLOBUTADIENE</a:t>
            </a:r>
          </a:p>
          <a:p>
            <a:pPr algn="ctr"/>
            <a:r>
              <a:rPr lang="hu-HU" sz="2400" b="1" dirty="0" smtClean="0">
                <a:solidFill>
                  <a:srgbClr val="C00000"/>
                </a:solidFill>
              </a:rPr>
              <a:t>AND THE </a:t>
            </a:r>
            <a:r>
              <a:rPr lang="hu-HU" sz="2400" b="1" u="sng" dirty="0" smtClean="0">
                <a:solidFill>
                  <a:srgbClr val="C00000"/>
                </a:solidFill>
              </a:rPr>
              <a:t>ANTIAROMATIC</a:t>
            </a:r>
            <a:r>
              <a:rPr lang="hu-HU" sz="2400" b="1" dirty="0" smtClean="0">
                <a:solidFill>
                  <a:srgbClr val="C00000"/>
                </a:solidFill>
              </a:rPr>
              <a:t> STRUCTURE</a:t>
            </a:r>
            <a:endParaRPr lang="hu-HU" sz="2400" b="1" dirty="0">
              <a:solidFill>
                <a:srgbClr val="C0000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7020272" y="6611779"/>
            <a:ext cx="21237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 err="1" smtClean="0">
                <a:solidFill>
                  <a:srgbClr val="FF0000"/>
                </a:solidFill>
              </a:rPr>
              <a:t>picture</a:t>
            </a:r>
            <a:r>
              <a:rPr lang="hu-HU" sz="1000" dirty="0" smtClean="0">
                <a:solidFill>
                  <a:srgbClr val="FF0000"/>
                </a:solidFill>
              </a:rPr>
              <a:t> </a:t>
            </a:r>
            <a:r>
              <a:rPr lang="hu-HU" sz="1000" dirty="0" err="1" smtClean="0">
                <a:solidFill>
                  <a:srgbClr val="FF0000"/>
                </a:solidFill>
              </a:rPr>
              <a:t>from</a:t>
            </a:r>
            <a:r>
              <a:rPr lang="hu-HU" sz="1000" dirty="0" smtClean="0">
                <a:solidFill>
                  <a:srgbClr val="FF0000"/>
                </a:solidFill>
              </a:rPr>
              <a:t> Sándor </a:t>
            </a:r>
            <a:r>
              <a:rPr lang="hu-HU" sz="1000" dirty="0" err="1" smtClean="0">
                <a:solidFill>
                  <a:srgbClr val="FF0000"/>
                </a:solidFill>
              </a:rPr>
              <a:t>Pekker</a:t>
            </a:r>
            <a:r>
              <a:rPr lang="hu-HU" sz="1000" dirty="0" smtClean="0">
                <a:solidFill>
                  <a:srgbClr val="FF0000"/>
                </a:solidFill>
              </a:rPr>
              <a:t> </a:t>
            </a:r>
            <a:endParaRPr lang="hu-HU" sz="1000" dirty="0">
              <a:solidFill>
                <a:srgbClr val="FF0000"/>
              </a:solidFill>
            </a:endParaRPr>
          </a:p>
        </p:txBody>
      </p:sp>
      <p:sp useBgFill="1">
        <p:nvSpPr>
          <p:cNvPr id="10" name="Szövegdoboz 9"/>
          <p:cNvSpPr txBox="1"/>
          <p:nvPr/>
        </p:nvSpPr>
        <p:spPr>
          <a:xfrm>
            <a:off x="683568" y="1331476"/>
            <a:ext cx="3168352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accent5">
                    <a:lumMod val="50000"/>
                  </a:schemeClr>
                </a:solidFill>
              </a:rPr>
              <a:t>4n  </a:t>
            </a:r>
            <a:r>
              <a:rPr lang="hu-HU" b="1" dirty="0" smtClean="0">
                <a:solidFill>
                  <a:schemeClr val="accent5">
                    <a:lumMod val="50000"/>
                  </a:schemeClr>
                </a:solidFill>
                <a:sym typeface="Symbol"/>
              </a:rPr>
              <a:t>-</a:t>
            </a:r>
            <a:r>
              <a:rPr lang="hu-HU" b="1" dirty="0" err="1" smtClean="0">
                <a:solidFill>
                  <a:schemeClr val="accent5">
                    <a:lumMod val="50000"/>
                  </a:schemeClr>
                </a:solidFill>
              </a:rPr>
              <a:t>electrons</a:t>
            </a:r>
            <a:r>
              <a:rPr lang="hu-HU" b="1" dirty="0" smtClean="0">
                <a:solidFill>
                  <a:schemeClr val="accent5">
                    <a:lumMod val="50000"/>
                  </a:schemeClr>
                </a:solidFill>
              </a:rPr>
              <a:t> (n=1)</a:t>
            </a:r>
            <a:endParaRPr lang="hu-H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 useBgFill="1">
        <p:nvSpPr>
          <p:cNvPr id="11" name="Szövegdoboz 10"/>
          <p:cNvSpPr txBox="1"/>
          <p:nvPr/>
        </p:nvSpPr>
        <p:spPr>
          <a:xfrm>
            <a:off x="611560" y="5325015"/>
            <a:ext cx="5184576" cy="12003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accent5">
                    <a:lumMod val="50000"/>
                  </a:schemeClr>
                </a:solidFill>
              </a:rPr>
              <a:t>2x </a:t>
            </a:r>
            <a:r>
              <a:rPr lang="hu-HU" b="1" dirty="0" err="1" smtClean="0">
                <a:solidFill>
                  <a:schemeClr val="accent5">
                    <a:lumMod val="50000"/>
                  </a:schemeClr>
                </a:solidFill>
              </a:rPr>
              <a:t>degenerated</a:t>
            </a:r>
            <a:r>
              <a:rPr lang="hu-HU" b="1" dirty="0" smtClean="0">
                <a:solidFill>
                  <a:schemeClr val="accent5">
                    <a:lumMod val="50000"/>
                  </a:schemeClr>
                </a:solidFill>
              </a:rPr>
              <a:t> HOMO </a:t>
            </a:r>
            <a:r>
              <a:rPr lang="hu-HU" b="1" dirty="0" err="1" smtClean="0">
                <a:solidFill>
                  <a:schemeClr val="accent5">
                    <a:lumMod val="50000"/>
                  </a:schemeClr>
                </a:solidFill>
              </a:rPr>
              <a:t>partially</a:t>
            </a:r>
            <a:r>
              <a:rPr lang="hu-H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hu-HU" b="1" dirty="0" err="1" smtClean="0">
                <a:solidFill>
                  <a:schemeClr val="accent5">
                    <a:lumMod val="50000"/>
                  </a:schemeClr>
                </a:solidFill>
              </a:rPr>
              <a:t>occupied</a:t>
            </a:r>
            <a:endParaRPr lang="hu-H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hu-HU" b="1" dirty="0" err="1" smtClean="0">
                <a:solidFill>
                  <a:srgbClr val="FF0000"/>
                </a:solidFill>
              </a:rPr>
              <a:t>equidistant</a:t>
            </a:r>
            <a:r>
              <a:rPr lang="hu-HU" b="1" dirty="0" smtClean="0">
                <a:solidFill>
                  <a:srgbClr val="FF0000"/>
                </a:solidFill>
              </a:rPr>
              <a:t> </a:t>
            </a:r>
            <a:r>
              <a:rPr lang="hu-HU" b="1" dirty="0" err="1" smtClean="0">
                <a:solidFill>
                  <a:srgbClr val="FF0000"/>
                </a:solidFill>
              </a:rPr>
              <a:t>state</a:t>
            </a:r>
            <a:r>
              <a:rPr lang="hu-HU" b="1" dirty="0" smtClean="0">
                <a:solidFill>
                  <a:srgbClr val="FF0000"/>
                </a:solidFill>
              </a:rPr>
              <a:t>: </a:t>
            </a:r>
            <a:r>
              <a:rPr lang="hu-HU" b="1" dirty="0" err="1" smtClean="0">
                <a:solidFill>
                  <a:srgbClr val="FF0000"/>
                </a:solidFill>
              </a:rPr>
              <a:t>open</a:t>
            </a:r>
            <a:r>
              <a:rPr lang="hu-HU" b="1" dirty="0" smtClean="0">
                <a:solidFill>
                  <a:srgbClr val="FF0000"/>
                </a:solidFill>
              </a:rPr>
              <a:t> </a:t>
            </a:r>
            <a:r>
              <a:rPr lang="hu-HU" b="1" dirty="0" err="1" smtClean="0">
                <a:solidFill>
                  <a:srgbClr val="FF0000"/>
                </a:solidFill>
              </a:rPr>
              <a:t>shell</a:t>
            </a:r>
            <a:r>
              <a:rPr lang="hu-HU" b="1" dirty="0" smtClean="0">
                <a:solidFill>
                  <a:srgbClr val="FF0000"/>
                </a:solidFill>
              </a:rPr>
              <a:t>, </a:t>
            </a:r>
            <a:r>
              <a:rPr lang="hu-HU" b="1" dirty="0" err="1" smtClean="0">
                <a:solidFill>
                  <a:srgbClr val="FF0000"/>
                </a:solidFill>
              </a:rPr>
              <a:t>unstable</a:t>
            </a:r>
            <a:endParaRPr lang="hu-HU" b="1" dirty="0" smtClean="0">
              <a:solidFill>
                <a:srgbClr val="FF0000"/>
              </a:solidFill>
            </a:endParaRPr>
          </a:p>
          <a:p>
            <a:r>
              <a:rPr lang="hu-HU" b="1" dirty="0" err="1" smtClean="0">
                <a:solidFill>
                  <a:schemeClr val="accent5">
                    <a:lumMod val="50000"/>
                  </a:schemeClr>
                </a:solidFill>
              </a:rPr>
              <a:t>Jahn-Teller</a:t>
            </a:r>
            <a:r>
              <a:rPr lang="hu-H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hu-HU" b="1" dirty="0" err="1" smtClean="0">
                <a:solidFill>
                  <a:schemeClr val="accent5">
                    <a:lumMod val="50000"/>
                  </a:schemeClr>
                </a:solidFill>
              </a:rPr>
              <a:t>distortion</a:t>
            </a:r>
            <a:r>
              <a:rPr lang="hu-H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hu-HU" b="1" dirty="0" smtClean="0">
                <a:solidFill>
                  <a:schemeClr val="accent5">
                    <a:lumMod val="50000"/>
                  </a:schemeClr>
                </a:solidFill>
                <a:sym typeface="Symbol"/>
              </a:rPr>
              <a:t> </a:t>
            </a:r>
            <a:r>
              <a:rPr lang="hu-HU" b="1" dirty="0" err="1" smtClean="0">
                <a:solidFill>
                  <a:schemeClr val="accent5">
                    <a:lumMod val="50000"/>
                  </a:schemeClr>
                </a:solidFill>
                <a:sym typeface="Symbol"/>
              </a:rPr>
              <a:t>strong</a:t>
            </a:r>
            <a:r>
              <a:rPr lang="hu-HU" b="1" dirty="0" smtClean="0">
                <a:solidFill>
                  <a:schemeClr val="accent5">
                    <a:lumMod val="50000"/>
                  </a:schemeClr>
                </a:solidFill>
                <a:sym typeface="Symbol"/>
              </a:rPr>
              <a:t> BLA</a:t>
            </a:r>
          </a:p>
          <a:p>
            <a:endParaRPr lang="hu-HU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Text Box 2"/>
          <p:cNvSpPr txBox="1">
            <a:spLocks noChangeArrowheads="1"/>
          </p:cNvSpPr>
          <p:nvPr/>
        </p:nvSpPr>
        <p:spPr bwMode="auto">
          <a:xfrm>
            <a:off x="0" y="4763"/>
            <a:ext cx="9144000" cy="4186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u-HU" sz="20000" b="1" dirty="0" smtClean="0">
                <a:solidFill>
                  <a:srgbClr val="00CCFF"/>
                </a:solidFill>
                <a:cs typeface="Arial" charset="0"/>
              </a:rPr>
              <a:t>4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hu-HU" sz="2000" b="1" dirty="0" smtClean="0">
              <a:solidFill>
                <a:srgbClr val="00CCFF"/>
              </a:solidFill>
              <a:cs typeface="Arial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u-HU" sz="2400" b="1" dirty="0" smtClean="0">
                <a:solidFill>
                  <a:srgbClr val="00CCFF"/>
                </a:solidFill>
                <a:cs typeface="Arial" charset="0"/>
              </a:rPr>
              <a:t>LHS </a:t>
            </a:r>
            <a:r>
              <a:rPr lang="hu-HU" sz="2400" b="1" dirty="0" err="1" smtClean="0">
                <a:solidFill>
                  <a:srgbClr val="00CCFF"/>
                </a:solidFill>
                <a:cs typeface="Arial" charset="0"/>
              </a:rPr>
              <a:t>calculations</a:t>
            </a:r>
            <a:endParaRPr lang="hu-HU" sz="2400" b="1" dirty="0" smtClean="0">
              <a:solidFill>
                <a:srgbClr val="00CCF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7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7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7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07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7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07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175" y="1877541"/>
            <a:ext cx="710565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1691680" y="5229200"/>
            <a:ext cx="7452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    1936-		   1927-2007		1936-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0" y="40466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   Nobel Prize in Chemistry, 2000</a:t>
            </a:r>
          </a:p>
          <a:p>
            <a:pPr algn="ctr"/>
            <a:r>
              <a:rPr lang="en-US" dirty="0" smtClean="0"/>
              <a:t>for the discovery of </a:t>
            </a:r>
            <a:r>
              <a:rPr lang="en-US" dirty="0" err="1" smtClean="0"/>
              <a:t>polyacetylene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(prototype of the family of conjugated polymers)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Text Box 2"/>
          <p:cNvSpPr txBox="1">
            <a:spLocks noChangeArrowheads="1"/>
          </p:cNvSpPr>
          <p:nvPr/>
        </p:nvSpPr>
        <p:spPr bwMode="auto">
          <a:xfrm>
            <a:off x="0" y="4763"/>
            <a:ext cx="9144000" cy="34470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hu-HU" sz="2000" b="1" dirty="0" smtClean="0">
              <a:solidFill>
                <a:srgbClr val="00CCFF"/>
              </a:solidFill>
              <a:cs typeface="Arial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hu-HU" sz="2000" b="1" dirty="0" smtClean="0">
              <a:solidFill>
                <a:srgbClr val="00CCFF"/>
              </a:solidFill>
              <a:cs typeface="Arial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hu-HU" sz="2000" b="1" dirty="0" smtClean="0">
              <a:solidFill>
                <a:srgbClr val="00CCFF"/>
              </a:solidFill>
              <a:cs typeface="Arial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hu-HU" sz="2000" b="1" dirty="0" smtClean="0">
              <a:solidFill>
                <a:srgbClr val="00CCFF"/>
              </a:solidFill>
              <a:cs typeface="Arial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hu-HU" sz="2000" b="1" dirty="0" smtClean="0">
              <a:solidFill>
                <a:srgbClr val="00CCFF"/>
              </a:solidFill>
              <a:cs typeface="Arial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hu-HU" sz="2000" b="1" dirty="0" smtClean="0">
              <a:solidFill>
                <a:srgbClr val="00CCFF"/>
              </a:solidFill>
              <a:cs typeface="Arial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u-HU" sz="3200" b="1" dirty="0" smtClean="0">
                <a:solidFill>
                  <a:srgbClr val="00CCFF"/>
                </a:solidFill>
                <a:cs typeface="Arial" charset="0"/>
              </a:rPr>
              <a:t>4n (</a:t>
            </a:r>
            <a:r>
              <a:rPr lang="hu-HU" sz="3200" b="1" dirty="0" err="1" smtClean="0">
                <a:solidFill>
                  <a:srgbClr val="00CCFF"/>
                </a:solidFill>
                <a:cs typeface="Arial" charset="0"/>
              </a:rPr>
              <a:t>antiaromatic</a:t>
            </a:r>
            <a:r>
              <a:rPr lang="hu-HU" sz="3200" b="1" dirty="0" smtClean="0">
                <a:solidFill>
                  <a:srgbClr val="00CCFF"/>
                </a:solidFill>
                <a:cs typeface="Arial" charset="0"/>
              </a:rPr>
              <a:t>) </a:t>
            </a:r>
            <a:r>
              <a:rPr lang="hu-HU" sz="3200" b="1" dirty="0" err="1" smtClean="0">
                <a:solidFill>
                  <a:srgbClr val="00CCFF"/>
                </a:solidFill>
                <a:cs typeface="Arial" charset="0"/>
              </a:rPr>
              <a:t>case</a:t>
            </a:r>
            <a:endParaRPr lang="hu-HU" sz="3200" b="1" dirty="0" smtClean="0">
              <a:solidFill>
                <a:srgbClr val="00CCF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7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7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7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8H8 modifi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333" y="1429000"/>
            <a:ext cx="5333334" cy="40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12H12 modifi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333" y="1429000"/>
            <a:ext cx="5333334" cy="40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Text Box 2"/>
          <p:cNvSpPr txBox="1">
            <a:spLocks noChangeArrowheads="1"/>
          </p:cNvSpPr>
          <p:nvPr/>
        </p:nvSpPr>
        <p:spPr bwMode="auto">
          <a:xfrm>
            <a:off x="0" y="4763"/>
            <a:ext cx="9144000" cy="34470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hu-HU" sz="2000" b="1" dirty="0" smtClean="0">
              <a:solidFill>
                <a:srgbClr val="00CCFF"/>
              </a:solidFill>
              <a:cs typeface="Arial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hu-HU" sz="2000" b="1" dirty="0" smtClean="0">
              <a:solidFill>
                <a:srgbClr val="00CCFF"/>
              </a:solidFill>
              <a:cs typeface="Arial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hu-HU" sz="2000" b="1" dirty="0" smtClean="0">
              <a:solidFill>
                <a:srgbClr val="00CCFF"/>
              </a:solidFill>
              <a:cs typeface="Arial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hu-HU" sz="2000" b="1" dirty="0" smtClean="0">
              <a:solidFill>
                <a:srgbClr val="00CCFF"/>
              </a:solidFill>
              <a:cs typeface="Arial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hu-HU" sz="2000" b="1" dirty="0" smtClean="0">
              <a:solidFill>
                <a:srgbClr val="00CCFF"/>
              </a:solidFill>
              <a:cs typeface="Arial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hu-HU" sz="2000" b="1" dirty="0" smtClean="0">
              <a:solidFill>
                <a:srgbClr val="00CCFF"/>
              </a:solidFill>
              <a:cs typeface="Arial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u-HU" sz="3200" b="1" dirty="0" smtClean="0">
                <a:solidFill>
                  <a:srgbClr val="00CCFF"/>
                </a:solidFill>
                <a:cs typeface="Arial" charset="0"/>
              </a:rPr>
              <a:t>4n+2 (</a:t>
            </a:r>
            <a:r>
              <a:rPr lang="hu-HU" sz="3200" b="1" dirty="0" err="1" smtClean="0">
                <a:solidFill>
                  <a:srgbClr val="00CCFF"/>
                </a:solidFill>
                <a:cs typeface="Arial" charset="0"/>
              </a:rPr>
              <a:t>aromatic</a:t>
            </a:r>
            <a:r>
              <a:rPr lang="hu-HU" sz="3200" b="1" dirty="0" smtClean="0">
                <a:solidFill>
                  <a:srgbClr val="00CCFF"/>
                </a:solidFill>
                <a:cs typeface="Arial" charset="0"/>
              </a:rPr>
              <a:t>) </a:t>
            </a:r>
            <a:r>
              <a:rPr lang="hu-HU" sz="3200" b="1" dirty="0" err="1" smtClean="0">
                <a:solidFill>
                  <a:srgbClr val="00CCFF"/>
                </a:solidFill>
                <a:cs typeface="Arial" charset="0"/>
              </a:rPr>
              <a:t>case</a:t>
            </a:r>
            <a:endParaRPr lang="hu-HU" sz="3200" b="1" dirty="0" smtClean="0">
              <a:solidFill>
                <a:srgbClr val="00CCF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7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7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7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1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2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Conjugated_polymer_comm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813" y="110002"/>
            <a:ext cx="8832374" cy="6637996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35496" y="6453336"/>
            <a:ext cx="1512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 err="1" smtClean="0">
                <a:solidFill>
                  <a:schemeClr val="bg1">
                    <a:lumMod val="65000"/>
                  </a:schemeClr>
                </a:solidFill>
              </a:rPr>
              <a:t>wikipedia</a:t>
            </a:r>
            <a:endParaRPr lang="hu-H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églalap 4"/>
          <p:cNvSpPr/>
          <p:nvPr/>
        </p:nvSpPr>
        <p:spPr bwMode="auto">
          <a:xfrm>
            <a:off x="683568" y="1124744"/>
            <a:ext cx="1080120" cy="1152128"/>
          </a:xfrm>
          <a:prstGeom prst="rect">
            <a:avLst/>
          </a:prstGeom>
          <a:solidFill>
            <a:srgbClr val="FF0000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128838" y="-61913"/>
            <a:ext cx="4886325" cy="698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Egyenes összekötő 3"/>
          <p:cNvCxnSpPr/>
          <p:nvPr/>
        </p:nvCxnSpPr>
        <p:spPr bwMode="auto">
          <a:xfrm>
            <a:off x="7812360" y="3240000"/>
            <a:ext cx="0" cy="1332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5" name="Szövegdoboz 4"/>
          <p:cNvSpPr txBox="1"/>
          <p:nvPr/>
        </p:nvSpPr>
        <p:spPr>
          <a:xfrm>
            <a:off x="7812360" y="370774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ym typeface="Symbol"/>
              </a:rPr>
              <a:t>BLA </a:t>
            </a:r>
            <a:r>
              <a:rPr lang="en-US" dirty="0" smtClean="0">
                <a:sym typeface="Symbol"/>
              </a:rPr>
              <a:t>9 pm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1089" y="1"/>
            <a:ext cx="6283643" cy="628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7380312" y="836712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 smtClean="0">
                <a:solidFill>
                  <a:schemeClr val="accent2">
                    <a:lumMod val="75000"/>
                  </a:schemeClr>
                </a:solidFill>
              </a:rPr>
              <a:t>aromatic</a:t>
            </a:r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endParaRPr lang="hu-H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hu-HU" b="1" dirty="0" err="1" smtClean="0">
                <a:solidFill>
                  <a:schemeClr val="accent2">
                    <a:lumMod val="75000"/>
                  </a:schemeClr>
                </a:solidFill>
              </a:rPr>
              <a:t>pseudo</a:t>
            </a:r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u-HU" b="1" dirty="0" err="1" smtClean="0">
                <a:solidFill>
                  <a:schemeClr val="accent2">
                    <a:lumMod val="75000"/>
                  </a:schemeClr>
                </a:solidFill>
              </a:rPr>
              <a:t>Jahn-Teller</a:t>
            </a:r>
            <a:endParaRPr lang="hu-H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7380312" y="3070701"/>
            <a:ext cx="1763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 smtClean="0">
                <a:solidFill>
                  <a:srgbClr val="C00000"/>
                </a:solidFill>
              </a:rPr>
              <a:t>anti-aromatic</a:t>
            </a:r>
            <a:r>
              <a:rPr lang="hu-HU" b="1" dirty="0" smtClean="0">
                <a:solidFill>
                  <a:srgbClr val="C00000"/>
                </a:solidFill>
              </a:rPr>
              <a:t>:</a:t>
            </a:r>
          </a:p>
          <a:p>
            <a:endParaRPr lang="hu-HU" b="1" dirty="0" smtClean="0">
              <a:solidFill>
                <a:srgbClr val="C00000"/>
              </a:solidFill>
            </a:endParaRPr>
          </a:p>
          <a:p>
            <a:r>
              <a:rPr lang="hu-HU" b="1" dirty="0" err="1" smtClean="0">
                <a:solidFill>
                  <a:srgbClr val="C00000"/>
                </a:solidFill>
              </a:rPr>
              <a:t>Jahn-Teller</a:t>
            </a:r>
            <a:endParaRPr lang="hu-H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Text Box 2"/>
          <p:cNvSpPr txBox="1">
            <a:spLocks noChangeArrowheads="1"/>
          </p:cNvSpPr>
          <p:nvPr/>
        </p:nvSpPr>
        <p:spPr bwMode="auto">
          <a:xfrm>
            <a:off x="0" y="4763"/>
            <a:ext cx="9144000" cy="47397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u-HU" sz="20000" b="1" dirty="0" smtClean="0">
                <a:solidFill>
                  <a:srgbClr val="00CCFF"/>
                </a:solidFill>
                <a:cs typeface="Arial" charset="0"/>
              </a:rPr>
              <a:t>5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hu-HU" sz="2000" b="1" dirty="0" smtClean="0">
              <a:solidFill>
                <a:srgbClr val="00CCFF"/>
              </a:solidFill>
              <a:cs typeface="Arial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u-HU" sz="2400" b="1" dirty="0" smtClean="0">
                <a:solidFill>
                  <a:srgbClr val="00CCFF"/>
                </a:solidFill>
                <a:cs typeface="Arial" charset="0"/>
              </a:rPr>
              <a:t>DFT </a:t>
            </a:r>
            <a:r>
              <a:rPr lang="hu-HU" sz="2400" b="1" dirty="0" err="1" smtClean="0">
                <a:solidFill>
                  <a:srgbClr val="00CCFF"/>
                </a:solidFill>
                <a:cs typeface="Arial" charset="0"/>
              </a:rPr>
              <a:t>calculations</a:t>
            </a:r>
            <a:r>
              <a:rPr lang="hu-HU" sz="2400" b="1" dirty="0" smtClean="0">
                <a:solidFill>
                  <a:srgbClr val="00CCFF"/>
                </a:solidFill>
                <a:cs typeface="Arial" charset="0"/>
              </a:rPr>
              <a:t>: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u-HU" sz="2400" b="1" dirty="0" smtClean="0">
                <a:solidFill>
                  <a:srgbClr val="00CCFF"/>
                </a:solidFill>
                <a:cs typeface="Arial" charset="0"/>
              </a:rPr>
              <a:t>G09 </a:t>
            </a:r>
            <a:r>
              <a:rPr lang="hu-HU" sz="2400" b="1" dirty="0" err="1" smtClean="0">
                <a:solidFill>
                  <a:srgbClr val="00CCFF"/>
                </a:solidFill>
                <a:cs typeface="Arial" charset="0"/>
              </a:rPr>
              <a:t>package</a:t>
            </a:r>
            <a:r>
              <a:rPr lang="hu-HU" sz="2400" b="1" dirty="0" smtClean="0">
                <a:solidFill>
                  <a:srgbClr val="00CCFF"/>
                </a:solidFill>
                <a:cs typeface="Arial" charset="0"/>
              </a:rPr>
              <a:t>, B3LYP/6-31G(d,p) </a:t>
            </a:r>
            <a:r>
              <a:rPr lang="hu-HU" sz="2400" b="1" dirty="0" err="1" smtClean="0">
                <a:solidFill>
                  <a:srgbClr val="00CCFF"/>
                </a:solidFill>
                <a:cs typeface="Arial" charset="0"/>
              </a:rPr>
              <a:t>functional</a:t>
            </a:r>
            <a:endParaRPr lang="hu-HU" sz="2400" b="1" dirty="0" smtClean="0">
              <a:solidFill>
                <a:srgbClr val="00CCF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7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7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7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07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7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07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07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7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07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128838" y="0"/>
            <a:ext cx="4886325" cy="698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8172400" y="170080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C00000"/>
                </a:solidFill>
              </a:rPr>
              <a:t>JT</a:t>
            </a:r>
            <a:endParaRPr lang="hu-HU" b="1" dirty="0">
              <a:solidFill>
                <a:srgbClr val="C00000"/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447055"/>
            <a:ext cx="9144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u-HU" sz="2400" b="1" dirty="0" smtClean="0">
                <a:solidFill>
                  <a:srgbClr val="00CCFF"/>
                </a:solidFill>
                <a:cs typeface="Arial" charset="0"/>
              </a:rPr>
              <a:t>    DFT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128838" y="0"/>
            <a:ext cx="4886325" cy="698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8172400" y="206084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D60093"/>
                </a:solidFill>
              </a:rPr>
              <a:t>JT</a:t>
            </a:r>
            <a:endParaRPr lang="hu-HU" b="1" dirty="0">
              <a:solidFill>
                <a:srgbClr val="D60093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8172400" y="478786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B0F0"/>
                </a:solidFill>
              </a:rPr>
              <a:t>PJT</a:t>
            </a:r>
            <a:endParaRPr lang="hu-HU" b="1" dirty="0">
              <a:solidFill>
                <a:srgbClr val="00B0F0"/>
              </a:solidFill>
            </a:endParaRPr>
          </a:p>
        </p:txBody>
      </p:sp>
      <p:pic>
        <p:nvPicPr>
          <p:cNvPr id="5" name="Kép 4" descr="C18_allcis_cropp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35332"/>
            <a:ext cx="1082824" cy="1082824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447055"/>
            <a:ext cx="9144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u-HU" sz="2400" b="1" dirty="0" smtClean="0">
                <a:solidFill>
                  <a:srgbClr val="00CCFF"/>
                </a:solidFill>
                <a:cs typeface="Arial" charset="0"/>
              </a:rPr>
              <a:t>    DFT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8244408" y="111545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err="1" smtClean="0"/>
              <a:t>all-cis</a:t>
            </a:r>
            <a:endParaRPr lang="hu-H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128838" y="0"/>
            <a:ext cx="4886325" cy="698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128838" y="0"/>
            <a:ext cx="4886325" cy="698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Kép 2" descr="C18_allcis_cropp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2996952"/>
            <a:ext cx="1082824" cy="1082824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447055"/>
            <a:ext cx="9144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u-HU" sz="2400" b="1" dirty="0" err="1" smtClean="0">
                <a:solidFill>
                  <a:srgbClr val="00CCFF"/>
                </a:solidFill>
                <a:cs typeface="Arial" charset="0"/>
              </a:rPr>
              <a:t>Effect</a:t>
            </a:r>
            <a:r>
              <a:rPr lang="hu-HU" sz="2400" b="1" dirty="0" smtClean="0">
                <a:solidFill>
                  <a:srgbClr val="00CCFF"/>
                </a:solidFill>
                <a:cs typeface="Arial" charset="0"/>
              </a:rPr>
              <a:t> of </a:t>
            </a:r>
            <a:r>
              <a:rPr lang="hu-HU" sz="2400" b="1" dirty="0" err="1" smtClean="0">
                <a:solidFill>
                  <a:srgbClr val="00CCFF"/>
                </a:solidFill>
                <a:cs typeface="Arial" charset="0"/>
              </a:rPr>
              <a:t>angle</a:t>
            </a:r>
            <a:r>
              <a:rPr lang="hu-HU" sz="2400" b="1" dirty="0" smtClean="0">
                <a:solidFill>
                  <a:srgbClr val="00CCFF"/>
                </a:solidFill>
                <a:cs typeface="Arial" charset="0"/>
              </a:rPr>
              <a:t> </a:t>
            </a:r>
            <a:r>
              <a:rPr lang="hu-HU" sz="2400" b="1" dirty="0" err="1" smtClean="0">
                <a:solidFill>
                  <a:srgbClr val="00CCFF"/>
                </a:solidFill>
                <a:cs typeface="Arial" charset="0"/>
              </a:rPr>
              <a:t>strain</a:t>
            </a:r>
            <a:endParaRPr lang="hu-HU" sz="2400" b="1" dirty="0" smtClean="0">
              <a:solidFill>
                <a:srgbClr val="00CCF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Text Box 2"/>
          <p:cNvSpPr txBox="1">
            <a:spLocks noChangeArrowheads="1"/>
          </p:cNvSpPr>
          <p:nvPr/>
        </p:nvSpPr>
        <p:spPr bwMode="auto">
          <a:xfrm>
            <a:off x="0" y="4763"/>
            <a:ext cx="9144000" cy="41857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u-HU" sz="20000" b="1" dirty="0" smtClean="0">
                <a:solidFill>
                  <a:srgbClr val="00CCFF"/>
                </a:solidFill>
                <a:cs typeface="Arial" charset="0"/>
              </a:rPr>
              <a:t>6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hu-HU" sz="2000" b="1" dirty="0" smtClean="0">
              <a:solidFill>
                <a:srgbClr val="00CCFF"/>
              </a:solidFill>
              <a:cs typeface="Arial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u-HU" sz="2400" b="1" dirty="0" err="1" smtClean="0">
                <a:solidFill>
                  <a:srgbClr val="00CCFF"/>
                </a:solidFill>
                <a:cs typeface="Arial" charset="0"/>
              </a:rPr>
              <a:t>Aromatic</a:t>
            </a:r>
            <a:r>
              <a:rPr lang="hu-HU" sz="2400" b="1" dirty="0" smtClean="0">
                <a:solidFill>
                  <a:srgbClr val="00CCFF"/>
                </a:solidFill>
                <a:cs typeface="Arial" charset="0"/>
              </a:rPr>
              <a:t> </a:t>
            </a:r>
            <a:r>
              <a:rPr lang="hu-HU" sz="2400" b="1" dirty="0" err="1" smtClean="0">
                <a:solidFill>
                  <a:srgbClr val="00CCFF"/>
                </a:solidFill>
                <a:cs typeface="Arial" charset="0"/>
              </a:rPr>
              <a:t>annulene</a:t>
            </a:r>
            <a:r>
              <a:rPr lang="hu-HU" sz="2400" b="1" dirty="0" smtClean="0">
                <a:solidFill>
                  <a:srgbClr val="00CCFF"/>
                </a:solidFill>
                <a:cs typeface="Arial" charset="0"/>
              </a:rPr>
              <a:t> </a:t>
            </a:r>
            <a:r>
              <a:rPr lang="hu-HU" sz="2400" b="1" dirty="0" err="1" smtClean="0">
                <a:solidFill>
                  <a:srgbClr val="00CCFF"/>
                </a:solidFill>
                <a:cs typeface="Arial" charset="0"/>
              </a:rPr>
              <a:t>rings</a:t>
            </a:r>
            <a:r>
              <a:rPr lang="hu-HU" sz="2400" b="1" dirty="0" smtClean="0">
                <a:solidFill>
                  <a:srgbClr val="00CCFF"/>
                </a:solidFill>
                <a:cs typeface="Arial" charset="0"/>
              </a:rPr>
              <a:t> </a:t>
            </a:r>
            <a:r>
              <a:rPr lang="hu-HU" sz="2400" b="1" dirty="0" err="1" smtClean="0">
                <a:solidFill>
                  <a:srgbClr val="00CCFF"/>
                </a:solidFill>
                <a:cs typeface="Arial" charset="0"/>
              </a:rPr>
              <a:t>investigated</a:t>
            </a:r>
            <a:endParaRPr lang="hu-HU" sz="2400" b="1" dirty="0" smtClean="0">
              <a:solidFill>
                <a:srgbClr val="00CCF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7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7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7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07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7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07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18_allcis_cropp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360000"/>
            <a:ext cx="9144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u-HU" sz="2400" b="1" dirty="0" smtClean="0">
                <a:solidFill>
                  <a:srgbClr val="00CCFF"/>
                </a:solidFill>
                <a:cs typeface="Arial" charset="0"/>
              </a:rPr>
              <a:t>    18[</a:t>
            </a:r>
            <a:r>
              <a:rPr lang="hu-HU" sz="2400" b="1" dirty="0" err="1" smtClean="0">
                <a:solidFill>
                  <a:srgbClr val="00CCFF"/>
                </a:solidFill>
                <a:cs typeface="Arial" charset="0"/>
              </a:rPr>
              <a:t>annulene</a:t>
            </a:r>
            <a:r>
              <a:rPr lang="hu-HU" sz="2400" b="1" dirty="0" smtClean="0">
                <a:solidFill>
                  <a:srgbClr val="00CCFF"/>
                </a:solidFill>
                <a:cs typeface="Arial" charset="0"/>
              </a:rPr>
              <a:t>]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360000"/>
            <a:ext cx="9144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hu-HU" sz="2400" b="1" dirty="0" err="1" smtClean="0">
                <a:solidFill>
                  <a:srgbClr val="00CCFF"/>
                </a:solidFill>
                <a:cs typeface="Arial" charset="0"/>
              </a:rPr>
              <a:t>planar</a:t>
            </a:r>
            <a:r>
              <a:rPr lang="hu-HU" sz="2400" b="1" dirty="0" smtClean="0">
                <a:solidFill>
                  <a:srgbClr val="00CCFF"/>
                </a:solidFill>
                <a:cs typeface="Arial" charset="0"/>
              </a:rPr>
              <a:t> </a:t>
            </a:r>
            <a:r>
              <a:rPr lang="hu-HU" sz="2400" b="1" i="1" dirty="0" err="1" smtClean="0">
                <a:solidFill>
                  <a:srgbClr val="00CCFF"/>
                </a:solidFill>
                <a:cs typeface="Arial" charset="0"/>
              </a:rPr>
              <a:t>all-cis</a:t>
            </a:r>
            <a:endParaRPr lang="hu-HU" sz="2400" b="1" i="1" dirty="0" smtClean="0">
              <a:solidFill>
                <a:srgbClr val="00CCF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18_alltrans_cropp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476672"/>
            <a:ext cx="9144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hu-HU" sz="2400" b="1" dirty="0" err="1" smtClean="0">
                <a:solidFill>
                  <a:srgbClr val="00CCFF"/>
                </a:solidFill>
                <a:cs typeface="Arial" charset="0"/>
              </a:rPr>
              <a:t>planar</a:t>
            </a:r>
            <a:r>
              <a:rPr lang="hu-HU" sz="2400" b="1" dirty="0" smtClean="0">
                <a:solidFill>
                  <a:srgbClr val="00CCFF"/>
                </a:solidFill>
                <a:cs typeface="Arial" charset="0"/>
              </a:rPr>
              <a:t> </a:t>
            </a:r>
            <a:r>
              <a:rPr lang="hu-HU" sz="2400" b="1" i="1" dirty="0" err="1" smtClean="0">
                <a:solidFill>
                  <a:srgbClr val="00CCFF"/>
                </a:solidFill>
                <a:cs typeface="Arial" charset="0"/>
              </a:rPr>
              <a:t>all-trans</a:t>
            </a:r>
            <a:endParaRPr lang="hu-HU" sz="2400" b="1" i="1" dirty="0" smtClean="0">
              <a:solidFill>
                <a:srgbClr val="00CCFF"/>
              </a:solidFill>
              <a:cs typeface="Arial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468000"/>
            <a:ext cx="9144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u-HU" sz="2400" b="1" dirty="0" smtClean="0">
                <a:solidFill>
                  <a:srgbClr val="00CCFF"/>
                </a:solidFill>
                <a:cs typeface="Arial" charset="0"/>
              </a:rPr>
              <a:t>    18[</a:t>
            </a:r>
            <a:r>
              <a:rPr lang="hu-HU" sz="2400" b="1" dirty="0" err="1" smtClean="0">
                <a:solidFill>
                  <a:srgbClr val="00CCFF"/>
                </a:solidFill>
                <a:cs typeface="Arial" charset="0"/>
              </a:rPr>
              <a:t>annulene</a:t>
            </a:r>
            <a:r>
              <a:rPr lang="hu-HU" sz="2400" b="1" dirty="0" smtClean="0">
                <a:solidFill>
                  <a:srgbClr val="00CCFF"/>
                </a:solidFill>
                <a:cs typeface="Arial" charset="0"/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2H2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0244"/>
            <a:ext cx="9144000" cy="5717512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0" y="3591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err="1" smtClean="0">
                <a:solidFill>
                  <a:srgbClr val="0070C0"/>
                </a:solidFill>
              </a:rPr>
              <a:t>polyacetylene</a:t>
            </a:r>
            <a:endParaRPr lang="hu-HU" sz="3200" b="1" dirty="0">
              <a:solidFill>
                <a:srgbClr val="0070C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0" y="29156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i="1" dirty="0" err="1" smtClean="0"/>
              <a:t>trans</a:t>
            </a:r>
            <a:r>
              <a:rPr lang="hu-HU" i="1" dirty="0" smtClean="0"/>
              <a:t>   (</a:t>
            </a:r>
            <a:r>
              <a:rPr lang="hu-HU" i="1" dirty="0" err="1" smtClean="0"/>
              <a:t>trans-transoid</a:t>
            </a:r>
            <a:r>
              <a:rPr lang="hu-HU" i="1" dirty="0" smtClean="0"/>
              <a:t>)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 bwMode="auto">
          <a:xfrm>
            <a:off x="0" y="3501008"/>
            <a:ext cx="9144000" cy="25202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18_D6h_cropp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360000"/>
            <a:ext cx="9144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u-HU" sz="2400" b="1" dirty="0" smtClean="0">
                <a:solidFill>
                  <a:srgbClr val="00CCFF"/>
                </a:solidFill>
                <a:cs typeface="Arial" charset="0"/>
              </a:rPr>
              <a:t>    18[</a:t>
            </a:r>
            <a:r>
              <a:rPr lang="hu-HU" sz="2400" b="1" dirty="0" err="1" smtClean="0">
                <a:solidFill>
                  <a:srgbClr val="00CCFF"/>
                </a:solidFill>
                <a:cs typeface="Arial" charset="0"/>
              </a:rPr>
              <a:t>annulene</a:t>
            </a:r>
            <a:r>
              <a:rPr lang="hu-HU" sz="2400" b="1" dirty="0" smtClean="0">
                <a:solidFill>
                  <a:srgbClr val="00CCFF"/>
                </a:solidFill>
                <a:cs typeface="Arial" charset="0"/>
              </a:rPr>
              <a:t>]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360000"/>
            <a:ext cx="9144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hu-HU" sz="2400" b="1" dirty="0" smtClean="0">
                <a:solidFill>
                  <a:srgbClr val="00CCFF"/>
                </a:solidFill>
                <a:cs typeface="Arial" charset="0"/>
              </a:rPr>
              <a:t>D</a:t>
            </a:r>
            <a:r>
              <a:rPr lang="hu-HU" sz="2400" b="1" baseline="-25000" dirty="0" smtClean="0">
                <a:solidFill>
                  <a:srgbClr val="00CCFF"/>
                </a:solidFill>
                <a:cs typeface="Arial" charset="0"/>
              </a:rPr>
              <a:t>6h</a:t>
            </a:r>
            <a:r>
              <a:rPr lang="hu-HU" sz="2400" b="1" dirty="0" smtClean="0">
                <a:solidFill>
                  <a:srgbClr val="00CCFF"/>
                </a:solidFill>
                <a:cs typeface="Arial" charset="0"/>
              </a:rPr>
              <a:t> </a:t>
            </a:r>
            <a:r>
              <a:rPr lang="hu-HU" sz="2400" b="1" dirty="0" err="1" smtClean="0">
                <a:solidFill>
                  <a:srgbClr val="00CCFF"/>
                </a:solidFill>
                <a:cs typeface="Arial" charset="0"/>
              </a:rPr>
              <a:t>symmetry</a:t>
            </a:r>
            <a:endParaRPr lang="hu-HU" sz="2400" b="1" dirty="0" smtClean="0">
              <a:solidFill>
                <a:srgbClr val="00CCF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30_D6h_cropp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468000"/>
            <a:ext cx="9144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u-HU" sz="2400" b="1" dirty="0" smtClean="0">
                <a:solidFill>
                  <a:srgbClr val="00CCFF"/>
                </a:solidFill>
                <a:cs typeface="Arial" charset="0"/>
              </a:rPr>
              <a:t>    30[</a:t>
            </a:r>
            <a:r>
              <a:rPr lang="hu-HU" sz="2400" b="1" dirty="0" err="1" smtClean="0">
                <a:solidFill>
                  <a:srgbClr val="00CCFF"/>
                </a:solidFill>
                <a:cs typeface="Arial" charset="0"/>
              </a:rPr>
              <a:t>annulene</a:t>
            </a:r>
            <a:r>
              <a:rPr lang="hu-HU" sz="2400" b="1" dirty="0" smtClean="0">
                <a:solidFill>
                  <a:srgbClr val="00CCFF"/>
                </a:solidFill>
                <a:cs typeface="Arial" charset="0"/>
              </a:rPr>
              <a:t>]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476672"/>
            <a:ext cx="9144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hu-HU" sz="2400" b="1" dirty="0" smtClean="0">
                <a:solidFill>
                  <a:srgbClr val="00CCFF"/>
                </a:solidFill>
                <a:cs typeface="Arial" charset="0"/>
              </a:rPr>
              <a:t>D</a:t>
            </a:r>
            <a:r>
              <a:rPr lang="hu-HU" sz="2400" b="1" baseline="-25000" dirty="0" smtClean="0">
                <a:solidFill>
                  <a:srgbClr val="00CCFF"/>
                </a:solidFill>
                <a:cs typeface="Arial" charset="0"/>
              </a:rPr>
              <a:t>6h</a:t>
            </a:r>
            <a:r>
              <a:rPr lang="hu-HU" sz="2400" b="1" dirty="0" smtClean="0">
                <a:solidFill>
                  <a:srgbClr val="00CCFF"/>
                </a:solidFill>
                <a:cs typeface="Arial" charset="0"/>
              </a:rPr>
              <a:t> </a:t>
            </a:r>
            <a:r>
              <a:rPr lang="hu-HU" sz="2400" b="1" dirty="0" err="1" smtClean="0">
                <a:solidFill>
                  <a:srgbClr val="00CCFF"/>
                </a:solidFill>
                <a:cs typeface="Arial" charset="0"/>
              </a:rPr>
              <a:t>symmetry</a:t>
            </a:r>
            <a:endParaRPr lang="hu-HU" sz="2400" b="1" dirty="0" smtClean="0">
              <a:solidFill>
                <a:srgbClr val="00CCF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10_sp2_P_cropp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360000"/>
            <a:ext cx="9144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u-HU" sz="2400" b="1" dirty="0" smtClean="0">
                <a:solidFill>
                  <a:srgbClr val="00CCFF"/>
                </a:solidFill>
                <a:cs typeface="Arial" charset="0"/>
              </a:rPr>
              <a:t>    10[</a:t>
            </a:r>
            <a:r>
              <a:rPr lang="hu-HU" sz="2400" b="1" dirty="0" err="1" smtClean="0">
                <a:solidFill>
                  <a:srgbClr val="00CCFF"/>
                </a:solidFill>
                <a:cs typeface="Arial" charset="0"/>
              </a:rPr>
              <a:t>annulene</a:t>
            </a:r>
            <a:r>
              <a:rPr lang="hu-HU" sz="2400" b="1" dirty="0" smtClean="0">
                <a:solidFill>
                  <a:srgbClr val="00CCFF"/>
                </a:solidFill>
                <a:cs typeface="Arial" charset="0"/>
              </a:rPr>
              <a:t>]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360000"/>
            <a:ext cx="9144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hu-HU" sz="2400" b="1" dirty="0" err="1" smtClean="0">
                <a:solidFill>
                  <a:srgbClr val="00CCFF"/>
                </a:solidFill>
                <a:cs typeface="Arial" charset="0"/>
              </a:rPr>
              <a:t>planar</a:t>
            </a:r>
            <a:r>
              <a:rPr lang="hu-HU" sz="2400" b="1" dirty="0" smtClean="0">
                <a:solidFill>
                  <a:srgbClr val="00CCFF"/>
                </a:solidFill>
                <a:cs typeface="Arial" charset="0"/>
              </a:rPr>
              <a:t> </a:t>
            </a:r>
            <a:r>
              <a:rPr lang="hu-HU" sz="2400" b="1" dirty="0" err="1" smtClean="0">
                <a:solidFill>
                  <a:srgbClr val="00CCFF"/>
                </a:solidFill>
                <a:cs typeface="Arial" charset="0"/>
              </a:rPr>
              <a:t>optimized</a:t>
            </a:r>
            <a:r>
              <a:rPr lang="hu-HU" sz="2400" b="1" dirty="0" smtClean="0">
                <a:solidFill>
                  <a:srgbClr val="00CCFF"/>
                </a:solidFill>
                <a:cs typeface="Arial" charset="0"/>
              </a:rPr>
              <a:t> </a:t>
            </a:r>
            <a:r>
              <a:rPr lang="hu-HU" sz="2400" b="1" dirty="0" err="1" smtClean="0">
                <a:solidFill>
                  <a:srgbClr val="00CCFF"/>
                </a:solidFill>
                <a:cs typeface="Arial" charset="0"/>
              </a:rPr>
              <a:t>in</a:t>
            </a:r>
            <a:r>
              <a:rPr lang="hu-HU" sz="2400" b="1" dirty="0" smtClean="0">
                <a:solidFill>
                  <a:srgbClr val="00CCFF"/>
                </a:solidFill>
                <a:cs typeface="Arial" charset="0"/>
              </a:rPr>
              <a:t> 2D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10_sp2_NP_cropp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619125"/>
            <a:ext cx="7620000" cy="5619750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468000"/>
            <a:ext cx="9144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u-HU" sz="2400" b="1" dirty="0" smtClean="0">
                <a:solidFill>
                  <a:srgbClr val="00CCFF"/>
                </a:solidFill>
                <a:cs typeface="Arial" charset="0"/>
              </a:rPr>
              <a:t>    10[</a:t>
            </a:r>
            <a:r>
              <a:rPr lang="hu-HU" sz="2400" b="1" dirty="0" err="1" smtClean="0">
                <a:solidFill>
                  <a:srgbClr val="00CCFF"/>
                </a:solidFill>
                <a:cs typeface="Arial" charset="0"/>
              </a:rPr>
              <a:t>annulene</a:t>
            </a:r>
            <a:r>
              <a:rPr lang="hu-HU" sz="2400" b="1" dirty="0" smtClean="0">
                <a:solidFill>
                  <a:srgbClr val="00CCFF"/>
                </a:solidFill>
                <a:cs typeface="Arial" charset="0"/>
              </a:rPr>
              <a:t>]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476672"/>
            <a:ext cx="9144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hu-HU" sz="2400" b="1" dirty="0" err="1" smtClean="0">
                <a:solidFill>
                  <a:srgbClr val="00CCFF"/>
                </a:solidFill>
                <a:cs typeface="Arial" charset="0"/>
              </a:rPr>
              <a:t>non-planar</a:t>
            </a:r>
            <a:r>
              <a:rPr lang="hu-HU" sz="2400" b="1" dirty="0" smtClean="0">
                <a:solidFill>
                  <a:srgbClr val="00CCFF"/>
                </a:solidFill>
                <a:cs typeface="Arial" charset="0"/>
              </a:rPr>
              <a:t>, </a:t>
            </a:r>
            <a:r>
              <a:rPr lang="hu-HU" sz="2400" b="1" dirty="0" err="1" smtClean="0">
                <a:solidFill>
                  <a:srgbClr val="00CCFF"/>
                </a:solidFill>
                <a:cs typeface="Arial" charset="0"/>
              </a:rPr>
              <a:t>optimized</a:t>
            </a:r>
            <a:r>
              <a:rPr lang="hu-HU" sz="2400" b="1" dirty="0" smtClean="0">
                <a:solidFill>
                  <a:srgbClr val="00CCFF"/>
                </a:solidFill>
                <a:cs typeface="Arial" charset="0"/>
              </a:rPr>
              <a:t> </a:t>
            </a:r>
            <a:r>
              <a:rPr lang="hu-HU" sz="2400" b="1" dirty="0" err="1" smtClean="0">
                <a:solidFill>
                  <a:srgbClr val="00CCFF"/>
                </a:solidFill>
                <a:cs typeface="Arial" charset="0"/>
              </a:rPr>
              <a:t>in</a:t>
            </a:r>
            <a:r>
              <a:rPr lang="hu-HU" sz="2400" b="1" dirty="0" smtClean="0">
                <a:solidFill>
                  <a:srgbClr val="00CCFF"/>
                </a:solidFill>
                <a:cs typeface="Arial" charset="0"/>
              </a:rPr>
              <a:t> 3D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14_sp2_P_cropp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360000"/>
            <a:ext cx="9144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u-HU" sz="2400" b="1" dirty="0" smtClean="0">
                <a:solidFill>
                  <a:srgbClr val="00CCFF"/>
                </a:solidFill>
                <a:cs typeface="Arial" charset="0"/>
              </a:rPr>
              <a:t>    14[</a:t>
            </a:r>
            <a:r>
              <a:rPr lang="hu-HU" sz="2400" b="1" dirty="0" err="1" smtClean="0">
                <a:solidFill>
                  <a:srgbClr val="00CCFF"/>
                </a:solidFill>
                <a:cs typeface="Arial" charset="0"/>
              </a:rPr>
              <a:t>annulene</a:t>
            </a:r>
            <a:r>
              <a:rPr lang="hu-HU" sz="2400" b="1" dirty="0" smtClean="0">
                <a:solidFill>
                  <a:srgbClr val="00CCFF"/>
                </a:solidFill>
                <a:cs typeface="Arial" charset="0"/>
              </a:rPr>
              <a:t>]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360000"/>
            <a:ext cx="9144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hu-HU" sz="2400" b="1" dirty="0" err="1" smtClean="0">
                <a:solidFill>
                  <a:srgbClr val="00CCFF"/>
                </a:solidFill>
                <a:cs typeface="Arial" charset="0"/>
              </a:rPr>
              <a:t>planar</a:t>
            </a:r>
            <a:r>
              <a:rPr lang="hu-HU" sz="2400" b="1" dirty="0" smtClean="0">
                <a:solidFill>
                  <a:srgbClr val="00CCFF"/>
                </a:solidFill>
                <a:cs typeface="Arial" charset="0"/>
              </a:rPr>
              <a:t>, </a:t>
            </a:r>
            <a:r>
              <a:rPr lang="hu-HU" sz="2400" b="1" dirty="0" err="1" smtClean="0">
                <a:solidFill>
                  <a:srgbClr val="00CCFF"/>
                </a:solidFill>
                <a:cs typeface="Arial" charset="0"/>
              </a:rPr>
              <a:t>optimized</a:t>
            </a:r>
            <a:r>
              <a:rPr lang="hu-HU" sz="2400" b="1" dirty="0" smtClean="0">
                <a:solidFill>
                  <a:srgbClr val="00CCFF"/>
                </a:solidFill>
                <a:cs typeface="Arial" charset="0"/>
              </a:rPr>
              <a:t> </a:t>
            </a:r>
            <a:r>
              <a:rPr lang="hu-HU" sz="2400" b="1" dirty="0" err="1" smtClean="0">
                <a:solidFill>
                  <a:srgbClr val="00CCFF"/>
                </a:solidFill>
                <a:cs typeface="Arial" charset="0"/>
              </a:rPr>
              <a:t>in</a:t>
            </a:r>
            <a:r>
              <a:rPr lang="hu-HU" sz="2400" b="1" dirty="0" smtClean="0">
                <a:solidFill>
                  <a:srgbClr val="00CCFF"/>
                </a:solidFill>
                <a:cs typeface="Arial" charset="0"/>
              </a:rPr>
              <a:t> 2D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14_sp2_NP_cropp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468000"/>
            <a:ext cx="9144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u-HU" sz="2400" b="1" dirty="0" smtClean="0">
                <a:solidFill>
                  <a:srgbClr val="00CCFF"/>
                </a:solidFill>
                <a:cs typeface="Arial" charset="0"/>
              </a:rPr>
              <a:t>    14[</a:t>
            </a:r>
            <a:r>
              <a:rPr lang="hu-HU" sz="2400" b="1" dirty="0" err="1" smtClean="0">
                <a:solidFill>
                  <a:srgbClr val="00CCFF"/>
                </a:solidFill>
                <a:cs typeface="Arial" charset="0"/>
              </a:rPr>
              <a:t>annulene</a:t>
            </a:r>
            <a:r>
              <a:rPr lang="hu-HU" sz="2400" b="1" dirty="0" smtClean="0">
                <a:solidFill>
                  <a:srgbClr val="00CCFF"/>
                </a:solidFill>
                <a:cs typeface="Arial" charset="0"/>
              </a:rPr>
              <a:t>]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476672"/>
            <a:ext cx="9144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hu-HU" sz="2400" b="1" dirty="0" err="1" smtClean="0">
                <a:solidFill>
                  <a:srgbClr val="00CCFF"/>
                </a:solidFill>
                <a:cs typeface="Arial" charset="0"/>
              </a:rPr>
              <a:t>non-planar</a:t>
            </a:r>
            <a:r>
              <a:rPr lang="hu-HU" sz="2400" b="1" dirty="0" smtClean="0">
                <a:solidFill>
                  <a:srgbClr val="00CCFF"/>
                </a:solidFill>
                <a:cs typeface="Arial" charset="0"/>
              </a:rPr>
              <a:t>, </a:t>
            </a:r>
            <a:r>
              <a:rPr lang="hu-HU" sz="2400" b="1" dirty="0" err="1" smtClean="0">
                <a:solidFill>
                  <a:srgbClr val="00CCFF"/>
                </a:solidFill>
                <a:cs typeface="Arial" charset="0"/>
              </a:rPr>
              <a:t>optimized</a:t>
            </a:r>
            <a:r>
              <a:rPr lang="hu-HU" sz="2400" b="1" dirty="0" smtClean="0">
                <a:solidFill>
                  <a:srgbClr val="00CCFF"/>
                </a:solidFill>
                <a:cs typeface="Arial" charset="0"/>
              </a:rPr>
              <a:t> </a:t>
            </a:r>
            <a:r>
              <a:rPr lang="hu-HU" sz="2400" b="1" dirty="0" err="1" smtClean="0">
                <a:solidFill>
                  <a:srgbClr val="00CCFF"/>
                </a:solidFill>
                <a:cs typeface="Arial" charset="0"/>
              </a:rPr>
              <a:t>in</a:t>
            </a:r>
            <a:r>
              <a:rPr lang="hu-HU" sz="2400" b="1" dirty="0" smtClean="0">
                <a:solidFill>
                  <a:srgbClr val="00CCFF"/>
                </a:solidFill>
                <a:cs typeface="Arial" charset="0"/>
              </a:rPr>
              <a:t> 3D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Text Box 2"/>
          <p:cNvSpPr txBox="1">
            <a:spLocks noChangeArrowheads="1"/>
          </p:cNvSpPr>
          <p:nvPr/>
        </p:nvSpPr>
        <p:spPr bwMode="auto">
          <a:xfrm>
            <a:off x="0" y="4763"/>
            <a:ext cx="9144000" cy="62478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u-HU" sz="40000" b="1" dirty="0" smtClean="0">
                <a:solidFill>
                  <a:srgbClr val="FF0000"/>
                </a:solidFill>
                <a:cs typeface="Arial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7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7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7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18_perp_cropp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468000"/>
            <a:ext cx="9144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u-HU" sz="2400" b="1" dirty="0" smtClean="0">
                <a:solidFill>
                  <a:srgbClr val="00CCFF"/>
                </a:solidFill>
                <a:cs typeface="Arial" charset="0"/>
              </a:rPr>
              <a:t>    18[</a:t>
            </a:r>
            <a:r>
              <a:rPr lang="hu-HU" sz="2400" b="1" dirty="0" err="1" smtClean="0">
                <a:solidFill>
                  <a:srgbClr val="00CCFF"/>
                </a:solidFill>
                <a:cs typeface="Arial" charset="0"/>
              </a:rPr>
              <a:t>annulene</a:t>
            </a:r>
            <a:r>
              <a:rPr lang="hu-HU" sz="2400" b="1" dirty="0" smtClean="0">
                <a:solidFill>
                  <a:srgbClr val="00CCFF"/>
                </a:solidFill>
                <a:cs typeface="Arial" charset="0"/>
              </a:rPr>
              <a:t>]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476672"/>
            <a:ext cx="9144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hu-HU" sz="2400" b="1" dirty="0" err="1" smtClean="0">
                <a:solidFill>
                  <a:srgbClr val="00CCFF"/>
                </a:solidFill>
                <a:cs typeface="Arial" charset="0"/>
              </a:rPr>
              <a:t>in</a:t>
            </a:r>
            <a:r>
              <a:rPr lang="hu-HU" sz="2400" b="1" dirty="0" smtClean="0">
                <a:solidFill>
                  <a:srgbClr val="00CCFF"/>
                </a:solidFill>
                <a:cs typeface="Arial" charset="0"/>
              </a:rPr>
              <a:t> </a:t>
            </a:r>
            <a:r>
              <a:rPr lang="hu-HU" sz="2400" b="1" dirty="0" err="1" smtClean="0">
                <a:solidFill>
                  <a:srgbClr val="00CCFF"/>
                </a:solidFill>
                <a:cs typeface="Arial" charset="0"/>
              </a:rPr>
              <a:t>nanoring</a:t>
            </a:r>
            <a:r>
              <a:rPr lang="hu-HU" sz="2400" b="1" dirty="0" smtClean="0">
                <a:solidFill>
                  <a:srgbClr val="00CCFF"/>
                </a:solidFill>
                <a:cs typeface="Arial" charset="0"/>
              </a:rPr>
              <a:t> </a:t>
            </a:r>
            <a:r>
              <a:rPr lang="hu-HU" sz="2400" b="1" dirty="0" err="1" smtClean="0">
                <a:solidFill>
                  <a:srgbClr val="00CCFF"/>
                </a:solidFill>
                <a:cs typeface="Arial" charset="0"/>
              </a:rPr>
              <a:t>form</a:t>
            </a:r>
            <a:endParaRPr lang="hu-HU" sz="2400" b="1" dirty="0" smtClean="0">
              <a:solidFill>
                <a:srgbClr val="00CCF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Text Box 2"/>
          <p:cNvSpPr txBox="1">
            <a:spLocks noChangeArrowheads="1"/>
          </p:cNvSpPr>
          <p:nvPr/>
        </p:nvSpPr>
        <p:spPr bwMode="auto">
          <a:xfrm>
            <a:off x="0" y="4763"/>
            <a:ext cx="9144000" cy="47397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u-HU" sz="20000" b="1" dirty="0" smtClean="0">
                <a:solidFill>
                  <a:srgbClr val="00CCFF"/>
                </a:solidFill>
                <a:cs typeface="Arial" charset="0"/>
              </a:rPr>
              <a:t>7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hu-HU" sz="2000" b="1" dirty="0" smtClean="0">
              <a:solidFill>
                <a:srgbClr val="00CCFF"/>
              </a:solidFill>
              <a:cs typeface="Arial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u-HU" sz="2400" b="1" dirty="0" smtClean="0">
                <a:solidFill>
                  <a:srgbClr val="00CCFF"/>
                </a:solidFill>
                <a:cs typeface="Arial" charset="0"/>
              </a:rPr>
              <a:t>DFT </a:t>
            </a:r>
            <a:r>
              <a:rPr lang="hu-HU" sz="2400" b="1" dirty="0" err="1" smtClean="0">
                <a:solidFill>
                  <a:srgbClr val="00CCFF"/>
                </a:solidFill>
                <a:cs typeface="Arial" charset="0"/>
              </a:rPr>
              <a:t>calculations</a:t>
            </a:r>
            <a:r>
              <a:rPr lang="hu-HU" sz="2400" b="1" dirty="0" smtClean="0">
                <a:solidFill>
                  <a:srgbClr val="00CCFF"/>
                </a:solidFill>
                <a:cs typeface="Arial" charset="0"/>
              </a:rPr>
              <a:t>: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u-HU" sz="2400" b="1" dirty="0" err="1" smtClean="0">
                <a:solidFill>
                  <a:srgbClr val="00CCFF"/>
                </a:solidFill>
                <a:cs typeface="Arial" charset="0"/>
              </a:rPr>
              <a:t>Energies</a:t>
            </a:r>
            <a:endParaRPr lang="hu-HU" sz="2400" b="1" dirty="0" smtClean="0">
              <a:solidFill>
                <a:srgbClr val="00CCF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7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7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7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07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7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07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07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7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07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128838" y="0"/>
            <a:ext cx="4886325" cy="698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2H2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0244"/>
            <a:ext cx="9144000" cy="5717512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0" y="3591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err="1" smtClean="0">
                <a:solidFill>
                  <a:srgbClr val="0070C0"/>
                </a:solidFill>
              </a:rPr>
              <a:t>polyacetylene</a:t>
            </a:r>
            <a:endParaRPr lang="hu-HU" sz="3200" b="1" dirty="0">
              <a:solidFill>
                <a:srgbClr val="0070C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0" y="29156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i="1" dirty="0" err="1" smtClean="0"/>
              <a:t>trans</a:t>
            </a:r>
            <a:r>
              <a:rPr lang="hu-HU" i="1" dirty="0" smtClean="0"/>
              <a:t>   (</a:t>
            </a:r>
            <a:r>
              <a:rPr lang="hu-HU" i="1" dirty="0" err="1" smtClean="0"/>
              <a:t>trans-transoid</a:t>
            </a:r>
            <a:r>
              <a:rPr lang="hu-HU" i="1" dirty="0" smtClean="0"/>
              <a:t>)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0" y="593998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i="1" dirty="0" err="1" smtClean="0"/>
              <a:t>cis</a:t>
            </a:r>
            <a:r>
              <a:rPr lang="hu-HU" i="1" dirty="0" smtClean="0"/>
              <a:t>   (</a:t>
            </a:r>
            <a:r>
              <a:rPr lang="hu-HU" i="1" dirty="0" err="1" smtClean="0"/>
              <a:t>cis-transoid</a:t>
            </a:r>
            <a:r>
              <a:rPr lang="hu-HU" i="1" dirty="0" smtClean="0"/>
              <a:t>)</a:t>
            </a:r>
            <a:endParaRPr lang="hu-HU" dirty="0"/>
          </a:p>
        </p:txBody>
      </p:sp>
      <p:cxnSp>
        <p:nvCxnSpPr>
          <p:cNvPr id="7" name="Egyenes összekötő 6"/>
          <p:cNvCxnSpPr/>
          <p:nvPr/>
        </p:nvCxnSpPr>
        <p:spPr bwMode="auto">
          <a:xfrm>
            <a:off x="2843808" y="3356992"/>
            <a:ext cx="3384376" cy="295232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Egyenes összekötő 7"/>
          <p:cNvCxnSpPr>
            <a:cxnSpLocks noChangeAspect="1"/>
          </p:cNvCxnSpPr>
          <p:nvPr/>
        </p:nvCxnSpPr>
        <p:spPr bwMode="auto">
          <a:xfrm flipH="1">
            <a:off x="2994332" y="3359377"/>
            <a:ext cx="3089836" cy="2973466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Text Box 2"/>
          <p:cNvSpPr txBox="1">
            <a:spLocks noChangeArrowheads="1"/>
          </p:cNvSpPr>
          <p:nvPr/>
        </p:nvSpPr>
        <p:spPr bwMode="auto">
          <a:xfrm>
            <a:off x="0" y="4763"/>
            <a:ext cx="9144000" cy="47397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u-HU" sz="20000" b="1" dirty="0" smtClean="0">
                <a:solidFill>
                  <a:srgbClr val="00CCFF"/>
                </a:solidFill>
                <a:cs typeface="Arial" charset="0"/>
              </a:rPr>
              <a:t>8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hu-HU" sz="2000" b="1" dirty="0" smtClean="0">
              <a:solidFill>
                <a:srgbClr val="00CCFF"/>
              </a:solidFill>
              <a:cs typeface="Arial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u-HU" sz="2400" b="1" dirty="0" smtClean="0">
                <a:solidFill>
                  <a:srgbClr val="00CCFF"/>
                </a:solidFill>
                <a:cs typeface="Arial" charset="0"/>
              </a:rPr>
              <a:t>DFT </a:t>
            </a:r>
            <a:r>
              <a:rPr lang="hu-HU" sz="2400" b="1" dirty="0" err="1" smtClean="0">
                <a:solidFill>
                  <a:srgbClr val="00CCFF"/>
                </a:solidFill>
                <a:cs typeface="Arial" charset="0"/>
              </a:rPr>
              <a:t>calculations</a:t>
            </a:r>
            <a:r>
              <a:rPr lang="hu-HU" sz="2400" b="1" dirty="0" smtClean="0">
                <a:solidFill>
                  <a:srgbClr val="00CCFF"/>
                </a:solidFill>
                <a:cs typeface="Arial" charset="0"/>
              </a:rPr>
              <a:t>: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u-HU" sz="2400" b="1" dirty="0" smtClean="0">
                <a:solidFill>
                  <a:srgbClr val="00CCFF"/>
                </a:solidFill>
                <a:cs typeface="Arial" charset="0"/>
              </a:rPr>
              <a:t>BLA </a:t>
            </a:r>
            <a:r>
              <a:rPr lang="hu-HU" sz="2400" b="1" dirty="0" err="1" smtClean="0">
                <a:solidFill>
                  <a:srgbClr val="00CCFF"/>
                </a:solidFill>
                <a:cs typeface="Arial" charset="0"/>
              </a:rPr>
              <a:t>for</a:t>
            </a:r>
            <a:r>
              <a:rPr lang="hu-HU" sz="2400" b="1" dirty="0" smtClean="0">
                <a:solidFill>
                  <a:srgbClr val="00CCFF"/>
                </a:solidFill>
                <a:cs typeface="Arial" charset="0"/>
              </a:rPr>
              <a:t> </a:t>
            </a:r>
            <a:r>
              <a:rPr lang="hu-HU" sz="2400" b="1" dirty="0" err="1" smtClean="0">
                <a:solidFill>
                  <a:srgbClr val="00CCFF"/>
                </a:solidFill>
                <a:cs typeface="Arial" charset="0"/>
              </a:rPr>
              <a:t>nanorings</a:t>
            </a:r>
            <a:endParaRPr lang="hu-HU" sz="2400" b="1" dirty="0" smtClean="0">
              <a:solidFill>
                <a:srgbClr val="00CCF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7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7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7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07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7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07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07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7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07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128838" y="0"/>
            <a:ext cx="4886325" cy="698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Egyenes összekötő 2"/>
          <p:cNvCxnSpPr/>
          <p:nvPr/>
        </p:nvCxnSpPr>
        <p:spPr bwMode="auto">
          <a:xfrm>
            <a:off x="7812360" y="3672000"/>
            <a:ext cx="0" cy="756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4" name="Szövegdoboz 3"/>
          <p:cNvSpPr txBox="1"/>
          <p:nvPr/>
        </p:nvSpPr>
        <p:spPr>
          <a:xfrm>
            <a:off x="7812360" y="386104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ym typeface="Symbol"/>
              </a:rPr>
              <a:t>BLA </a:t>
            </a:r>
            <a:r>
              <a:rPr lang="en-US" dirty="0" smtClean="0">
                <a:sym typeface="Symbol"/>
              </a:rPr>
              <a:t></a:t>
            </a:r>
            <a:r>
              <a:rPr lang="hu-HU" dirty="0" smtClean="0">
                <a:sym typeface="Symbol"/>
              </a:rPr>
              <a:t>5</a:t>
            </a:r>
            <a:r>
              <a:rPr lang="en-US" dirty="0" smtClean="0">
                <a:sym typeface="Symbol"/>
              </a:rPr>
              <a:t> pm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6"/>
            <a:ext cx="8147248" cy="511256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We carried out LHS and DFT calculations for different type of aromatic and </a:t>
            </a:r>
            <a:r>
              <a:rPr lang="en-US" sz="2000" dirty="0" err="1" smtClean="0"/>
              <a:t>antiaromatic</a:t>
            </a:r>
            <a:r>
              <a:rPr lang="en-US" sz="2000" dirty="0" smtClean="0"/>
              <a:t> </a:t>
            </a:r>
            <a:r>
              <a:rPr lang="en-US" sz="2000" dirty="0" err="1" smtClean="0"/>
              <a:t>annulene</a:t>
            </a:r>
            <a:r>
              <a:rPr lang="en-US" sz="2000" dirty="0" smtClean="0"/>
              <a:t> molecules.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We demonstrated that the presence of BLA in long conjugated hydrocarbon polymers is independent of the boundary conditions and BLA does in fact appear in hydrocarbon rings as in hydrocarbon chains.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We showed the </a:t>
            </a:r>
            <a:r>
              <a:rPr lang="en-US" sz="2000" dirty="0" err="1" smtClean="0"/>
              <a:t>Jahn</a:t>
            </a:r>
            <a:r>
              <a:rPr lang="en-US" sz="2000" dirty="0" smtClean="0"/>
              <a:t>—Teller effect in </a:t>
            </a:r>
            <a:r>
              <a:rPr lang="en-US" sz="2000" dirty="0" err="1" smtClean="0"/>
              <a:t>antiaromatic</a:t>
            </a:r>
            <a:r>
              <a:rPr lang="hu-HU" sz="2000" dirty="0" smtClean="0"/>
              <a:t> </a:t>
            </a:r>
            <a:r>
              <a:rPr lang="hu-HU" sz="2000" dirty="0" err="1" smtClean="0"/>
              <a:t>rings</a:t>
            </a:r>
            <a:r>
              <a:rPr lang="en-US" sz="2000" dirty="0" smtClean="0"/>
              <a:t> and the pseudo </a:t>
            </a:r>
            <a:r>
              <a:rPr lang="en-US" sz="2000" dirty="0" err="1" smtClean="0"/>
              <a:t>Jahn</a:t>
            </a:r>
            <a:r>
              <a:rPr lang="en-US" sz="2000" dirty="0" smtClean="0"/>
              <a:t>—Teller effect in aromatic rings.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The appearance of BLA for aromatic rings occurs at </a:t>
            </a:r>
            <a:r>
              <a:rPr lang="en-US" sz="2000" dirty="0" err="1" smtClean="0"/>
              <a:t>n</a:t>
            </a:r>
            <a:r>
              <a:rPr lang="en-US" sz="2000" baseline="-25000" dirty="0" err="1" smtClean="0"/>
              <a:t>C</a:t>
            </a:r>
            <a:r>
              <a:rPr lang="en-US" sz="2000" dirty="0" smtClean="0"/>
              <a:t>=30 in our DFT calculations.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The BLA for both the </a:t>
            </a:r>
            <a:r>
              <a:rPr lang="en-US" sz="2000" dirty="0" err="1" smtClean="0"/>
              <a:t>antiaromatic</a:t>
            </a:r>
            <a:r>
              <a:rPr lang="en-US" sz="2000" dirty="0" smtClean="0"/>
              <a:t> and for the aromatic rings converge in the infinite limit to the same value of </a:t>
            </a:r>
            <a:r>
              <a:rPr lang="en-US" sz="2000" dirty="0" smtClean="0">
                <a:sym typeface="Symbol"/>
              </a:rPr>
              <a:t>9 pm (LHS) or </a:t>
            </a:r>
            <a:r>
              <a:rPr lang="hu-HU" sz="2000" dirty="0" smtClean="0">
                <a:sym typeface="Symbol"/>
              </a:rPr>
              <a:t>5</a:t>
            </a:r>
            <a:r>
              <a:rPr lang="en-US" sz="2000" dirty="0" smtClean="0">
                <a:sym typeface="Symbol"/>
              </a:rPr>
              <a:t> pm (DFT).</a:t>
            </a:r>
            <a:endParaRPr lang="en-US" sz="2000" dirty="0" smtClean="0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685800" y="357188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4400" b="1" dirty="0" smtClean="0">
                <a:solidFill>
                  <a:srgbClr val="FF0000"/>
                </a:solidFill>
              </a:rPr>
              <a:t>SUMMARY</a:t>
            </a:r>
            <a:endParaRPr lang="en-US" sz="4400" b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86211" y="874800"/>
            <a:ext cx="13934753" cy="3790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865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86211" y="873148"/>
            <a:ext cx="13934753" cy="3790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0" y="47667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Bond </a:t>
            </a:r>
            <a:r>
              <a:rPr kumimoji="0" lang="hu-H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Length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 </a:t>
            </a:r>
            <a:r>
              <a:rPr kumimoji="0" lang="hu-H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Alternation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:     BLA </a:t>
            </a:r>
            <a:r>
              <a:rPr kumimoji="0" lang="hu-HU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i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 = |</a:t>
            </a:r>
            <a:r>
              <a:rPr kumimoji="0" lang="hu-H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r</a:t>
            </a:r>
            <a:r>
              <a:rPr kumimoji="0" lang="hu-HU" sz="1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i</a:t>
            </a:r>
            <a:r>
              <a:rPr kumimoji="0" lang="hu-HU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+1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 – </a:t>
            </a:r>
            <a:r>
              <a:rPr kumimoji="0" lang="hu-H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r</a:t>
            </a:r>
            <a:r>
              <a:rPr kumimoji="0" lang="hu-HU" sz="1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i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|</a:t>
            </a: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5004048" y="270892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r</a:t>
            </a:r>
            <a:r>
              <a:rPr kumimoji="0" lang="hu-HU" sz="1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i</a:t>
            </a: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5940152" y="213285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r</a:t>
            </a:r>
            <a:r>
              <a:rPr kumimoji="0" lang="hu-HU" sz="1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i</a:t>
            </a:r>
            <a:r>
              <a:rPr kumimoji="0" lang="hu-HU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+1</a:t>
            </a: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0" y="449982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physics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student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: BLA = 0 	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2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86211" y="873148"/>
            <a:ext cx="13934753" cy="3790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0" y="47667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Bond </a:t>
            </a:r>
            <a:r>
              <a:rPr kumimoji="0" lang="hu-H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Length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 </a:t>
            </a:r>
            <a:r>
              <a:rPr kumimoji="0" lang="hu-H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Alternation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:     BLA </a:t>
            </a:r>
            <a:r>
              <a:rPr kumimoji="0" lang="hu-HU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i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 = |</a:t>
            </a:r>
            <a:r>
              <a:rPr kumimoji="0" lang="hu-H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r</a:t>
            </a:r>
            <a:r>
              <a:rPr kumimoji="0" lang="hu-HU" sz="1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i</a:t>
            </a:r>
            <a:r>
              <a:rPr kumimoji="0" lang="hu-HU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+1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 – </a:t>
            </a:r>
            <a:r>
              <a:rPr kumimoji="0" lang="hu-H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r</a:t>
            </a:r>
            <a:r>
              <a:rPr kumimoji="0" lang="hu-HU" sz="1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i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|</a:t>
            </a: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5004048" y="270892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r</a:t>
            </a:r>
            <a:r>
              <a:rPr kumimoji="0" lang="hu-HU" sz="1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i</a:t>
            </a: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5940152" y="213285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r</a:t>
            </a:r>
            <a:r>
              <a:rPr kumimoji="0" lang="hu-HU" sz="1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i</a:t>
            </a:r>
            <a:r>
              <a:rPr kumimoji="0" lang="hu-HU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+1</a:t>
            </a: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0" y="449982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physics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student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: BLA = 0 	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chemistry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student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: BLA = R</a:t>
            </a:r>
            <a:r>
              <a:rPr kumimoji="0" lang="hu-HU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– R</a:t>
            </a:r>
            <a:r>
              <a:rPr kumimoji="0" lang="hu-HU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 21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pm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		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Symbo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428507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theme/theme1.xml><?xml version="1.0" encoding="utf-8"?>
<a:theme xmlns:a="http://schemas.openxmlformats.org/drawingml/2006/main" name="3_Alapértelmezett terv">
  <a:themeElements>
    <a:clrScheme name="3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_Alapértelmezett terv">
  <a:themeElements>
    <a:clrScheme name="1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1438</TotalTime>
  <Words>646</Words>
  <Application>Microsoft Office PowerPoint</Application>
  <PresentationFormat>Diavetítés a képernyőre (4:3 oldalarány)</PresentationFormat>
  <Paragraphs>222</Paragraphs>
  <Slides>62</Slides>
  <Notes>14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4</vt:i4>
      </vt:variant>
      <vt:variant>
        <vt:lpstr>Diacímek</vt:lpstr>
      </vt:variant>
      <vt:variant>
        <vt:i4>62</vt:i4>
      </vt:variant>
    </vt:vector>
  </HeadingPairs>
  <TitlesOfParts>
    <vt:vector size="72" baseType="lpstr">
      <vt:lpstr>Arial</vt:lpstr>
      <vt:lpstr>Calibri</vt:lpstr>
      <vt:lpstr>MS Mincho</vt:lpstr>
      <vt:lpstr>Symbol</vt:lpstr>
      <vt:lpstr>Times New Roman</vt:lpstr>
      <vt:lpstr>Wingdings</vt:lpstr>
      <vt:lpstr>3_Alapértelmezett terv</vt:lpstr>
      <vt:lpstr>7_Alapértelmezett terv</vt:lpstr>
      <vt:lpstr>Alapértelmezett terv</vt:lpstr>
      <vt:lpstr>1_Alapértelmezett terv</vt:lpstr>
      <vt:lpstr>Ez+az polimerláncokról, polimergyűrűkről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kurti</dc:creator>
  <cp:lastModifiedBy>Kürti Jenő</cp:lastModifiedBy>
  <cp:revision>220</cp:revision>
  <dcterms:created xsi:type="dcterms:W3CDTF">2016-03-23T09:37:44Z</dcterms:created>
  <dcterms:modified xsi:type="dcterms:W3CDTF">2019-09-30T14:51:40Z</dcterms:modified>
</cp:coreProperties>
</file>