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1"/>
  </p:notesMasterIdLst>
  <p:sldIdLst>
    <p:sldId id="256" r:id="rId2"/>
    <p:sldId id="433" r:id="rId3"/>
    <p:sldId id="418" r:id="rId4"/>
    <p:sldId id="414" r:id="rId5"/>
    <p:sldId id="421" r:id="rId6"/>
    <p:sldId id="422" r:id="rId7"/>
    <p:sldId id="262" r:id="rId8"/>
    <p:sldId id="330" r:id="rId9"/>
    <p:sldId id="298" r:id="rId10"/>
    <p:sldId id="388" r:id="rId11"/>
    <p:sldId id="264" r:id="rId12"/>
    <p:sldId id="329" r:id="rId13"/>
    <p:sldId id="266" r:id="rId14"/>
    <p:sldId id="411" r:id="rId15"/>
    <p:sldId id="425" r:id="rId16"/>
    <p:sldId id="434" r:id="rId17"/>
    <p:sldId id="430" r:id="rId18"/>
    <p:sldId id="376" r:id="rId19"/>
    <p:sldId id="378" r:id="rId20"/>
    <p:sldId id="408" r:id="rId21"/>
    <p:sldId id="429" r:id="rId22"/>
    <p:sldId id="437" r:id="rId23"/>
    <p:sldId id="438" r:id="rId24"/>
    <p:sldId id="439" r:id="rId25"/>
    <p:sldId id="440" r:id="rId26"/>
    <p:sldId id="442" r:id="rId27"/>
    <p:sldId id="441" r:id="rId28"/>
    <p:sldId id="443" r:id="rId29"/>
    <p:sldId id="402" r:id="rId30"/>
    <p:sldId id="403" r:id="rId31"/>
    <p:sldId id="444" r:id="rId32"/>
    <p:sldId id="399" r:id="rId33"/>
    <p:sldId id="400" r:id="rId34"/>
    <p:sldId id="435" r:id="rId35"/>
    <p:sldId id="363" r:id="rId36"/>
    <p:sldId id="450" r:id="rId37"/>
    <p:sldId id="291" r:id="rId38"/>
    <p:sldId id="416" r:id="rId39"/>
    <p:sldId id="345" r:id="rId40"/>
    <p:sldId id="436" r:id="rId41"/>
    <p:sldId id="384" r:id="rId42"/>
    <p:sldId id="419" r:id="rId43"/>
    <p:sldId id="420" r:id="rId44"/>
    <p:sldId id="394" r:id="rId45"/>
    <p:sldId id="423" r:id="rId46"/>
    <p:sldId id="447" r:id="rId47"/>
    <p:sldId id="424" r:id="rId48"/>
    <p:sldId id="426" r:id="rId49"/>
    <p:sldId id="353" r:id="rId50"/>
    <p:sldId id="319" r:id="rId51"/>
    <p:sldId id="365" r:id="rId52"/>
    <p:sldId id="320" r:id="rId53"/>
    <p:sldId id="321" r:id="rId54"/>
    <p:sldId id="322" r:id="rId55"/>
    <p:sldId id="445" r:id="rId56"/>
    <p:sldId id="324" r:id="rId57"/>
    <p:sldId id="367" r:id="rId58"/>
    <p:sldId id="398" r:id="rId59"/>
    <p:sldId id="393" r:id="rId60"/>
    <p:sldId id="397" r:id="rId61"/>
    <p:sldId id="401" r:id="rId62"/>
    <p:sldId id="446" r:id="rId63"/>
    <p:sldId id="427" r:id="rId64"/>
    <p:sldId id="428" r:id="rId65"/>
    <p:sldId id="415" r:id="rId66"/>
    <p:sldId id="448" r:id="rId67"/>
    <p:sldId id="449" r:id="rId68"/>
    <p:sldId id="451" r:id="rId69"/>
    <p:sldId id="452" r:id="rId7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506"/>
    <a:srgbClr val="013EEB"/>
    <a:srgbClr val="717171"/>
    <a:srgbClr val="FF0707"/>
    <a:srgbClr val="546366"/>
    <a:srgbClr val="00FF00"/>
    <a:srgbClr val="FF00FF"/>
    <a:srgbClr val="00FFFF"/>
    <a:srgbClr val="FFFF00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6404" autoAdjust="0"/>
  </p:normalViewPr>
  <p:slideViewPr>
    <p:cSldViewPr>
      <p:cViewPr varScale="1">
        <p:scale>
          <a:sx n="111" d="100"/>
          <a:sy n="111" d="100"/>
        </p:scale>
        <p:origin x="1536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Mintaszöveg szerkesztése</a:t>
            </a:r>
          </a:p>
          <a:p>
            <a:pPr lvl="1"/>
            <a:r>
              <a:rPr lang="en-US"/>
              <a:t>Második szint</a:t>
            </a:r>
          </a:p>
          <a:p>
            <a:pPr lvl="2"/>
            <a:r>
              <a:rPr lang="en-US"/>
              <a:t>Harmadik szint</a:t>
            </a:r>
          </a:p>
          <a:p>
            <a:pPr lvl="3"/>
            <a:r>
              <a:rPr lang="en-US"/>
              <a:t>Negyedik szint</a:t>
            </a:r>
          </a:p>
          <a:p>
            <a:pPr lvl="4"/>
            <a:r>
              <a:rPr lang="en-US"/>
              <a:t>Ötödik szint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CE95CBB-2F19-438C-A727-8A4B1662E3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322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95CBB-2F19-438C-A727-8A4B1662E39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81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95CBB-2F19-438C-A727-8A4B1662E39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25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F23795-64AE-465B-8721-FB6C6547C8E6}" type="slidenum">
              <a:rPr lang="en-US"/>
              <a:pPr/>
              <a:t>48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8756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6E8D75-CC78-439A-83E6-5E332C8AEF82}" type="slidenum">
              <a:rPr lang="en-US"/>
              <a:pPr/>
              <a:t>51</a:t>
            </a:fld>
            <a:endParaRPr lang="en-US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7549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C4EA45-8166-4700-82A3-3A831F354AD6}" type="slidenum">
              <a:rPr lang="en-US"/>
              <a:pPr/>
              <a:t>52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29000"/>
          </a:xfrm>
          <a:solidFill>
            <a:srgbClr val="FFFFFF"/>
          </a:solidFill>
          <a:ln/>
        </p:spPr>
      </p:sp>
      <p:sp>
        <p:nvSpPr>
          <p:cNvPr id="8806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04825" y="4318000"/>
            <a:ext cx="5856288" cy="4057650"/>
          </a:xfrm>
          <a:solidFill>
            <a:schemeClr val="accent1"/>
          </a:solidFill>
          <a:ln w="9360">
            <a:solidFill>
              <a:schemeClr val="tx1"/>
            </a:solidFill>
          </a:ln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3759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A7526A-9766-4D4A-B580-D71D5AE92843}" type="slidenum">
              <a:rPr lang="en-US"/>
              <a:pPr/>
              <a:t>57</a:t>
            </a:fld>
            <a:endParaRPr lang="en-US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743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95CBB-2F19-438C-A727-8A4B1662E390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34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95CBB-2F19-438C-A727-8A4B1662E39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51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47AF53-AC86-43D7-8452-4D15EFE592A1}" type="slidenum">
              <a:rPr lang="en-US"/>
              <a:pPr/>
              <a:t>18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7136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2FE4BC-323B-488A-A0DD-863FB80FC47E}" type="slidenum">
              <a:rPr lang="en-US"/>
              <a:pPr/>
              <a:t>24</a:t>
            </a:fld>
            <a:endParaRPr lang="en-US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3816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23B71E-798F-4068-8A07-BC9D8320B888}" type="slidenum">
              <a:rPr lang="en-US"/>
              <a:pPr/>
              <a:t>26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9785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E90870-C9D1-4955-A344-20401A7CC062}" type="slidenum">
              <a:rPr lang="en-US"/>
              <a:pPr/>
              <a:t>27</a:t>
            </a:fld>
            <a:endParaRPr 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474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85BECF-19C5-4652-AC57-54152ACDC2E4}" type="slidenum">
              <a:rPr lang="en-US"/>
              <a:pPr/>
              <a:t>28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29000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4988"/>
            <a:ext cx="5483225" cy="4111625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7414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D8168C-D1FD-42C6-B124-666066484ACA}" type="slidenum">
              <a:rPr lang="en-US"/>
              <a:pPr/>
              <a:t>31</a:t>
            </a:fld>
            <a:endParaRPr lang="en-U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1177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D8168C-D1FD-42C6-B124-666066484ACA}" type="slidenum">
              <a:rPr lang="en-US"/>
              <a:pPr/>
              <a:t>32</a:t>
            </a:fld>
            <a:endParaRPr lang="en-U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6897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‹#›</a:t>
            </a:fld>
            <a:r>
              <a:rPr lang="en-US" dirty="0"/>
              <a:t> |</a:t>
            </a:r>
            <a:r>
              <a:rPr lang="hu-HU" dirty="0"/>
              <a:t> 31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‹#›</a:t>
            </a:fld>
            <a:r>
              <a:rPr lang="en-US" dirty="0" smtClean="0"/>
              <a:t> |</a:t>
            </a:r>
            <a:r>
              <a:rPr lang="hu-HU" dirty="0" smtClean="0"/>
              <a:t> 38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82057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Mintacím</a:t>
            </a:r>
            <a:r>
              <a:rPr lang="en-US" dirty="0"/>
              <a:t> </a:t>
            </a:r>
            <a:r>
              <a:rPr lang="en-US" dirty="0" err="1"/>
              <a:t>szerkesztése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438275"/>
            <a:ext cx="8421688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Mintaszöveg szerkesztése</a:t>
            </a:r>
            <a:endParaRPr lang="hu-HU"/>
          </a:p>
          <a:p>
            <a:pPr lvl="1"/>
            <a:r>
              <a:rPr lang="en-US"/>
              <a:t>Második szint</a:t>
            </a:r>
          </a:p>
          <a:p>
            <a:pPr lvl="2"/>
            <a:r>
              <a:rPr lang="en-US"/>
              <a:t>Harmadik szint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96" y="6573663"/>
            <a:ext cx="5976788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00" b="1">
                <a:solidFill>
                  <a:srgbClr val="546366"/>
                </a:solidFill>
                <a:latin typeface="+mj-lt"/>
              </a:defRPr>
            </a:lvl1pPr>
          </a:lstStyle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342" y="6575251"/>
            <a:ext cx="7921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546366"/>
                </a:solidFill>
                <a:latin typeface="+mj-lt"/>
              </a:defRPr>
            </a:lvl1pPr>
          </a:lstStyle>
          <a:p>
            <a:fld id="{B3547A95-B91F-45DB-906B-6C571B265D47}" type="slidenum">
              <a:rPr lang="en-US" smtClean="0"/>
              <a:pPr/>
              <a:t>‹#›</a:t>
            </a:fld>
            <a:r>
              <a:rPr lang="en-US" dirty="0" smtClean="0"/>
              <a:t> |</a:t>
            </a:r>
            <a:r>
              <a:rPr lang="hu-HU" dirty="0" smtClean="0"/>
              <a:t> 38</a:t>
            </a:r>
            <a:endParaRPr lang="hu-H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DD137B"/>
        </a:buClr>
        <a:buChar char="•"/>
        <a:defRPr sz="2200">
          <a:solidFill>
            <a:srgbClr val="546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46366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70000"/>
        <a:buChar char="•"/>
        <a:defRPr sz="2000">
          <a:solidFill>
            <a:srgbClr val="546366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2E63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240PGCMwV0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2.wdp"/><Relationship Id="rId5" Type="http://schemas.openxmlformats.org/officeDocument/2006/relationships/image" Target="../media/image60.png"/><Relationship Id="rId10" Type="http://schemas.microsoft.com/office/2007/relationships/hdphoto" Target="../media/hdphoto4.wdp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pload.wikimedia.org/wikipedia/commons/f/f7/Meson-octet-small.svg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1.wmf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phenix.elte.hu/" TargetMode="External"/><Relationship Id="rId7" Type="http://schemas.openxmlformats.org/officeDocument/2006/relationships/image" Target="../media/image80.png"/><Relationship Id="rId2" Type="http://schemas.openxmlformats.org/officeDocument/2006/relationships/hyperlink" Target="http://cms.elte.h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hyperlink" Target="http://star.elte.hu/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pload.wikimedia.org/wikipedia/commons/f/f7/Meson-octet-small.svg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7.jpeg"/><Relationship Id="rId5" Type="http://schemas.openxmlformats.org/officeDocument/2006/relationships/image" Target="../media/image95.png"/><Relationship Id="rId4" Type="http://schemas.openxmlformats.org/officeDocument/2006/relationships/oleObject" Target="../embeddings/oleObject3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://news.discovery.com/space/hot-plasma-big-bang-collider.html" TargetMode="External"/><Relationship Id="rId3" Type="http://schemas.openxmlformats.org/officeDocument/2006/relationships/hyperlink" Target="http://www.mta.hu/index.php?id=634&amp;no_cache=1&amp;backPid=390&amp;tt_news=120816&amp;cHash=34a46b4ddc" TargetMode="External"/><Relationship Id="rId7" Type="http://schemas.openxmlformats.org/officeDocument/2006/relationships/hyperlink" Target="http://www.usatoday.com/tech/science/2010-02-16-RHIC16_ST_N.htm" TargetMode="External"/><Relationship Id="rId2" Type="http://schemas.openxmlformats.org/officeDocument/2006/relationships/hyperlink" Target="http://www.hirado.hu/Hirek/2010/02/22/13/Magyar_kutatok_az_osrobbanas_utani_allapotot_vizsgalo_kiserletekben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ytimes.com/2010/02/16/science/16quark.html?ref=science&amp;pagewanted=all" TargetMode="External"/><Relationship Id="rId5" Type="http://schemas.openxmlformats.org/officeDocument/2006/relationships/hyperlink" Target="http://index.hu/tudomany/2010/02/15/a_legnagyobb_hoseg_a_nagy_bumm_ota/" TargetMode="External"/><Relationship Id="rId10" Type="http://schemas.openxmlformats.org/officeDocument/2006/relationships/hyperlink" Target="http://www.telegraph.co.uk/expat/expatnews/7256685/US-lab-reaches-Big-Bang-heat-of-four-trillion-degrees-Celsius.html" TargetMode="External"/><Relationship Id="rId4" Type="http://schemas.openxmlformats.org/officeDocument/2006/relationships/hyperlink" Target="http://www.origo.hu/tudomany/20100225-kvarkgluon-plazma-ujabb-eredmenyek-az-rhic-phenix-es-star-kiserletebol.htm" TargetMode="External"/><Relationship Id="rId9" Type="http://schemas.openxmlformats.org/officeDocument/2006/relationships/hyperlink" Target="http://www.gizmodo.com.au/2010/02/quark-soup-cooked-at-highest-temperature-in-a-lab-ever/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8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8/87/Gluon-top-higgs.svg" TargetMode="External"/><Relationship Id="rId7" Type="http://schemas.openxmlformats.org/officeDocument/2006/relationships/image" Target="../media/image13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hyperlink" Target="http://upload.wikimedia.org/wikipedia/commons/7/78/BosonFusion-Higgs.svg" TargetMode="External"/><Relationship Id="rId4" Type="http://schemas.openxmlformats.org/officeDocument/2006/relationships/image" Target="../media/image12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412776"/>
            <a:ext cx="9144000" cy="3240088"/>
          </a:xfrm>
          <a:noFill/>
        </p:spPr>
        <p:txBody>
          <a:bodyPr lIns="0" rIns="0"/>
          <a:lstStyle/>
          <a:p>
            <a:r>
              <a:rPr lang="hu-HU" sz="3000" b="1" dirty="0">
                <a:latin typeface="Gill Sans MT" pitchFamily="34" charset="-18"/>
              </a:rPr>
              <a:t>Részecskegyorsítókkal az Ősrobbanás nyomában</a:t>
            </a:r>
          </a:p>
          <a:p>
            <a:r>
              <a:rPr lang="hu-HU" sz="3000" dirty="0">
                <a:latin typeface="Gill Sans MT" pitchFamily="34" charset="-18"/>
              </a:rPr>
              <a:t>avagy a tökéletes kvarkfolyadék</a:t>
            </a:r>
          </a:p>
          <a:p>
            <a:r>
              <a:rPr lang="hu-HU" sz="3200" dirty="0">
                <a:latin typeface="Gill Sans MT" pitchFamily="34" charset="-18"/>
              </a:rPr>
              <a:t>Csanád Máté</a:t>
            </a:r>
            <a:r>
              <a:rPr lang="hu-HU" sz="3000" dirty="0">
                <a:latin typeface="Gill Sans MT" pitchFamily="34" charset="-18"/>
              </a:rPr>
              <a:t> (ELTE Atomfizikai Tanszék)</a:t>
            </a:r>
            <a:endParaRPr lang="en-US" sz="3200" dirty="0">
              <a:latin typeface="Gill Sans MT" pitchFamily="34" charset="-18"/>
            </a:endParaRPr>
          </a:p>
        </p:txBody>
      </p:sp>
      <p:pic>
        <p:nvPicPr>
          <p:cNvPr id="2062" name="Picture 14" descr="http://scienceblogs.com/startswithabang/files/2011/05/LHC_hall_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17339"/>
            <a:ext cx="4032448" cy="3019973"/>
          </a:xfrm>
          <a:prstGeom prst="rect">
            <a:avLst/>
          </a:prstGeom>
          <a:noFill/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6412" y="3212976"/>
            <a:ext cx="3935565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113"/>
            <a:ext cx="9144000" cy="896937"/>
          </a:xfrm>
        </p:spPr>
        <p:txBody>
          <a:bodyPr/>
          <a:lstStyle/>
          <a:p>
            <a:r>
              <a:rPr lang="hu-HU" sz="4400" dirty="0"/>
              <a:t>Az erős kölcsönhatás</a:t>
            </a:r>
            <a:endParaRPr lang="en-US" sz="4400" dirty="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2"/>
            <a:ext cx="8856661" cy="5040907"/>
          </a:xfrm>
        </p:spPr>
        <p:txBody>
          <a:bodyPr/>
          <a:lstStyle/>
          <a:p>
            <a:pPr>
              <a:tabLst>
                <a:tab pos="5656263" algn="l"/>
              </a:tabLst>
            </a:pPr>
            <a:r>
              <a:rPr lang="hu-HU" sz="2000" dirty="0"/>
              <a:t>Kvarkok kölcsönhatása</a:t>
            </a:r>
          </a:p>
          <a:p>
            <a:pPr>
              <a:tabLst>
                <a:tab pos="5656263" algn="l"/>
              </a:tabLst>
            </a:pPr>
            <a:r>
              <a:rPr lang="hu-HU" sz="2000" dirty="0"/>
              <a:t>Erő közvetítője: gluon (elektromosság: foton)</a:t>
            </a:r>
          </a:p>
          <a:p>
            <a:pPr>
              <a:tabLst>
                <a:tab pos="5656263" algn="l"/>
              </a:tabLst>
            </a:pPr>
            <a:r>
              <a:rPr lang="hu-HU" sz="2000" dirty="0"/>
              <a:t>Elektromos kölcsönhatás: elektromos töltés (+, –)</a:t>
            </a:r>
          </a:p>
          <a:p>
            <a:pPr>
              <a:tabLst>
                <a:tab pos="5656263" algn="l"/>
              </a:tabLst>
            </a:pPr>
            <a:r>
              <a:rPr lang="hu-HU" sz="2000" dirty="0"/>
              <a:t>Erős kölcsönhatás: színtöltés</a:t>
            </a:r>
          </a:p>
          <a:p>
            <a:pPr lvl="1">
              <a:tabLst>
                <a:tab pos="5656263" algn="l"/>
              </a:tabLst>
            </a:pPr>
            <a:r>
              <a:rPr lang="hu-HU" sz="1800" dirty="0">
                <a:solidFill>
                  <a:srgbClr val="FF0000"/>
                </a:solidFill>
              </a:rPr>
              <a:t>piros</a:t>
            </a:r>
            <a:r>
              <a:rPr lang="hu-HU" sz="1800" dirty="0"/>
              <a:t>, </a:t>
            </a:r>
            <a:r>
              <a:rPr lang="hu-HU" sz="1800" dirty="0">
                <a:solidFill>
                  <a:srgbClr val="00FF00"/>
                </a:solidFill>
              </a:rPr>
              <a:t>zöld </a:t>
            </a:r>
            <a:r>
              <a:rPr lang="hu-HU" sz="1800" dirty="0"/>
              <a:t>és </a:t>
            </a:r>
            <a:r>
              <a:rPr lang="hu-HU" sz="1800" dirty="0">
                <a:solidFill>
                  <a:srgbClr val="0000FF"/>
                </a:solidFill>
              </a:rPr>
              <a:t>kék</a:t>
            </a:r>
            <a:r>
              <a:rPr lang="hu-HU" sz="1800" dirty="0"/>
              <a:t> ill. </a:t>
            </a:r>
            <a:r>
              <a:rPr lang="hu-HU" sz="1800" dirty="0" err="1">
                <a:solidFill>
                  <a:srgbClr val="FF00FF"/>
                </a:solidFill>
              </a:rPr>
              <a:t>magenta</a:t>
            </a:r>
            <a:r>
              <a:rPr lang="hu-HU" sz="1800" dirty="0"/>
              <a:t>, </a:t>
            </a:r>
            <a:r>
              <a:rPr lang="hu-HU" sz="1800" dirty="0">
                <a:solidFill>
                  <a:srgbClr val="00FFFF"/>
                </a:solidFill>
              </a:rPr>
              <a:t>cián </a:t>
            </a:r>
            <a:r>
              <a:rPr lang="hu-HU" sz="1800" dirty="0"/>
              <a:t>és </a:t>
            </a:r>
            <a:r>
              <a:rPr lang="hu-HU" sz="1800" dirty="0">
                <a:solidFill>
                  <a:srgbClr val="FFFF00"/>
                </a:solidFill>
              </a:rPr>
              <a:t>sárga</a:t>
            </a:r>
          </a:p>
          <a:p>
            <a:pPr>
              <a:tabLst>
                <a:tab pos="5656263" algn="l"/>
              </a:tabLst>
            </a:pPr>
            <a:endParaRPr lang="hu-HU" sz="2000" dirty="0"/>
          </a:p>
          <a:p>
            <a:pPr>
              <a:tabLst>
                <a:tab pos="5656263" algn="l"/>
              </a:tabLst>
            </a:pPr>
            <a:endParaRPr lang="hu-HU" sz="2000" dirty="0"/>
          </a:p>
          <a:p>
            <a:pPr>
              <a:tabLst>
                <a:tab pos="5656263" algn="l"/>
              </a:tabLst>
            </a:pPr>
            <a:endParaRPr lang="hu-HU" sz="2000" dirty="0"/>
          </a:p>
          <a:p>
            <a:pPr>
              <a:tabLst>
                <a:tab pos="5656263" algn="l"/>
              </a:tabLst>
            </a:pPr>
            <a:endParaRPr lang="hu-HU" sz="2000" dirty="0"/>
          </a:p>
          <a:p>
            <a:pPr>
              <a:tabLst>
                <a:tab pos="5656263" algn="l"/>
              </a:tabLst>
            </a:pPr>
            <a:endParaRPr lang="hu-HU" sz="2000" dirty="0"/>
          </a:p>
          <a:p>
            <a:pPr marL="0" indent="0">
              <a:buNone/>
              <a:tabLst>
                <a:tab pos="5656263" algn="l"/>
              </a:tabLst>
            </a:pPr>
            <a:endParaRPr lang="hu-HU" sz="2000" dirty="0"/>
          </a:p>
          <a:p>
            <a:pPr>
              <a:tabLst>
                <a:tab pos="5656263" algn="l"/>
              </a:tabLst>
            </a:pPr>
            <a:r>
              <a:rPr lang="hu-HU" sz="2000" dirty="0"/>
              <a:t>Megfigyelhető mezonok és barionok: </a:t>
            </a:r>
            <a:r>
              <a:rPr lang="hu-HU" sz="2000" dirty="0" err="1"/>
              <a:t>színsemlegesek</a:t>
            </a:r>
            <a:r>
              <a:rPr lang="hu-HU" sz="2000" dirty="0"/>
              <a:t> („fehérek”)</a:t>
            </a:r>
          </a:p>
          <a:p>
            <a:pPr>
              <a:tabLst>
                <a:tab pos="5656263" algn="l"/>
              </a:tabLst>
            </a:pPr>
            <a:r>
              <a:rPr lang="hu-HU" sz="2000" dirty="0"/>
              <a:t>Kvarkok megfigyelhetőek mezonokon v. </a:t>
            </a:r>
            <a:r>
              <a:rPr lang="hu-HU" sz="2000" dirty="0" err="1"/>
              <a:t>barionokon</a:t>
            </a:r>
            <a:r>
              <a:rPr lang="hu-HU" sz="2000" dirty="0"/>
              <a:t> kívül?</a:t>
            </a:r>
            <a:endParaRPr lang="en-US" sz="20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140968"/>
            <a:ext cx="6309791" cy="2088232"/>
          </a:xfrm>
          <a:prstGeom prst="rect">
            <a:avLst/>
          </a:prstGeom>
        </p:spPr>
      </p:pic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65165B8-DDAB-4F00-9A4D-7624CFD49F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10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560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84" name="Picture 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532134"/>
            <a:ext cx="4033267" cy="1981773"/>
          </a:xfrm>
          <a:prstGeom prst="rect">
            <a:avLst/>
          </a:prstGeom>
          <a:noFill/>
        </p:spPr>
      </p:pic>
      <p:pic>
        <p:nvPicPr>
          <p:cNvPr id="52268" name="Picture 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5013176"/>
            <a:ext cx="5148262" cy="1844824"/>
          </a:xfrm>
          <a:prstGeom prst="rect">
            <a:avLst/>
          </a:prstGeom>
          <a:noFill/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hu-HU" sz="4400" dirty="0"/>
              <a:t>A kvarkbezárás</a:t>
            </a:r>
            <a:endParaRPr lang="en-US" sz="4400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713788" cy="4392612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hu-HU" sz="2400" dirty="0"/>
              <a:t>Szabad kvarkok nem figyelhetőek meg</a:t>
            </a:r>
          </a:p>
          <a:p>
            <a:pPr>
              <a:lnSpc>
                <a:spcPts val="3600"/>
              </a:lnSpc>
            </a:pPr>
            <a:r>
              <a:rPr lang="hu-HU" sz="2400" dirty="0"/>
              <a:t>Összetett részecskék              vagy   </a:t>
            </a:r>
          </a:p>
          <a:p>
            <a:pPr>
              <a:lnSpc>
                <a:spcPts val="3600"/>
              </a:lnSpc>
            </a:pPr>
            <a:r>
              <a:rPr lang="hu-HU" sz="2400" dirty="0"/>
              <a:t>2: mezon, 3: </a:t>
            </a:r>
            <a:r>
              <a:rPr lang="hu-HU" sz="2400" dirty="0" err="1"/>
              <a:t>barion</a:t>
            </a:r>
            <a:endParaRPr lang="hu-HU" sz="2400" dirty="0"/>
          </a:p>
          <a:p>
            <a:pPr>
              <a:lnSpc>
                <a:spcPts val="3600"/>
              </a:lnSpc>
            </a:pPr>
            <a:r>
              <a:rPr lang="hu-HU" sz="2400" dirty="0"/>
              <a:t>Távolodás: energia</a:t>
            </a:r>
          </a:p>
          <a:p>
            <a:pPr>
              <a:lnSpc>
                <a:spcPts val="3600"/>
              </a:lnSpc>
            </a:pPr>
            <a:r>
              <a:rPr lang="hu-HU" sz="2400" dirty="0"/>
              <a:t>Újabb kvarkok!</a:t>
            </a:r>
          </a:p>
          <a:p>
            <a:pPr>
              <a:lnSpc>
                <a:spcPts val="3600"/>
              </a:lnSpc>
            </a:pPr>
            <a:r>
              <a:rPr lang="hu-HU" sz="2400" dirty="0"/>
              <a:t>Újra bezáródnak</a:t>
            </a:r>
          </a:p>
          <a:p>
            <a:pPr>
              <a:lnSpc>
                <a:spcPts val="3600"/>
              </a:lnSpc>
            </a:pPr>
            <a:r>
              <a:rPr lang="hu-HU" sz="2400" dirty="0"/>
              <a:t>Ellentéte: aszimptotikus szabadság</a:t>
            </a:r>
          </a:p>
          <a:p>
            <a:pPr>
              <a:lnSpc>
                <a:spcPts val="3600"/>
              </a:lnSpc>
            </a:pPr>
            <a:r>
              <a:rPr lang="hu-HU" sz="2400" dirty="0"/>
              <a:t>Óriási hőmérsékleten</a:t>
            </a:r>
          </a:p>
          <a:p>
            <a:pPr>
              <a:lnSpc>
                <a:spcPts val="2600"/>
              </a:lnSpc>
              <a:spcBef>
                <a:spcPts val="0"/>
              </a:spcBef>
              <a:buNone/>
            </a:pPr>
            <a:r>
              <a:rPr lang="hu-HU" sz="2400" dirty="0"/>
              <a:t>	kiszabadulhatnak?</a:t>
            </a:r>
            <a:endParaRPr lang="en-US" sz="2400" dirty="0"/>
          </a:p>
        </p:txBody>
      </p:sp>
      <p:grpSp>
        <p:nvGrpSpPr>
          <p:cNvPr id="52282" name="Group 58"/>
          <p:cNvGrpSpPr>
            <a:grpSpLocks/>
          </p:cNvGrpSpPr>
          <p:nvPr/>
        </p:nvGrpSpPr>
        <p:grpSpPr bwMode="auto">
          <a:xfrm>
            <a:off x="4140200" y="1844750"/>
            <a:ext cx="865188" cy="792162"/>
            <a:chOff x="4377" y="935"/>
            <a:chExt cx="545" cy="499"/>
          </a:xfrm>
        </p:grpSpPr>
        <p:sp>
          <p:nvSpPr>
            <p:cNvPr id="52272" name="Oval 48"/>
            <p:cNvSpPr>
              <a:spLocks noChangeArrowheads="1"/>
            </p:cNvSpPr>
            <p:nvPr/>
          </p:nvSpPr>
          <p:spPr bwMode="auto">
            <a:xfrm>
              <a:off x="4559" y="981"/>
              <a:ext cx="18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hu-HU" sz="1800"/>
                <a:t>u</a:t>
              </a:r>
              <a:endParaRPr lang="en-US" sz="1800"/>
            </a:p>
          </p:txBody>
        </p:sp>
        <p:sp>
          <p:nvSpPr>
            <p:cNvPr id="52274" name="Oval 50"/>
            <p:cNvSpPr>
              <a:spLocks noChangeArrowheads="1"/>
            </p:cNvSpPr>
            <p:nvPr/>
          </p:nvSpPr>
          <p:spPr bwMode="auto">
            <a:xfrm>
              <a:off x="4695" y="1162"/>
              <a:ext cx="181" cy="18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hu-HU" sz="1800"/>
                <a:t>u</a:t>
              </a:r>
              <a:endParaRPr lang="en-US" sz="1800"/>
            </a:p>
          </p:txBody>
        </p:sp>
        <p:sp>
          <p:nvSpPr>
            <p:cNvPr id="52275" name="Oval 51"/>
            <p:cNvSpPr>
              <a:spLocks noChangeArrowheads="1"/>
            </p:cNvSpPr>
            <p:nvPr/>
          </p:nvSpPr>
          <p:spPr bwMode="auto">
            <a:xfrm>
              <a:off x="4423" y="1162"/>
              <a:ext cx="181" cy="181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hu-HU" sz="1800"/>
                <a:t>d</a:t>
              </a:r>
              <a:endParaRPr lang="en-US" sz="1800"/>
            </a:p>
          </p:txBody>
        </p:sp>
        <p:sp>
          <p:nvSpPr>
            <p:cNvPr id="52278" name="Oval 54"/>
            <p:cNvSpPr>
              <a:spLocks noChangeArrowheads="1"/>
            </p:cNvSpPr>
            <p:nvPr/>
          </p:nvSpPr>
          <p:spPr bwMode="auto">
            <a:xfrm>
              <a:off x="4377" y="935"/>
              <a:ext cx="545" cy="49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52283" name="Group 59"/>
          <p:cNvGrpSpPr>
            <a:grpSpLocks/>
          </p:cNvGrpSpPr>
          <p:nvPr/>
        </p:nvGrpSpPr>
        <p:grpSpPr bwMode="auto">
          <a:xfrm>
            <a:off x="6516688" y="1702892"/>
            <a:ext cx="503237" cy="862012"/>
            <a:chOff x="5193" y="840"/>
            <a:chExt cx="317" cy="543"/>
          </a:xfrm>
        </p:grpSpPr>
        <p:sp>
          <p:nvSpPr>
            <p:cNvPr id="52276" name="Oval 52"/>
            <p:cNvSpPr>
              <a:spLocks noChangeArrowheads="1"/>
            </p:cNvSpPr>
            <p:nvPr/>
          </p:nvSpPr>
          <p:spPr bwMode="auto">
            <a:xfrm>
              <a:off x="5193" y="936"/>
              <a:ext cx="181" cy="181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hu-HU" sz="1800" dirty="0"/>
                <a:t>c</a:t>
              </a:r>
              <a:endParaRPr lang="en-US" sz="1800" dirty="0"/>
            </a:p>
          </p:txBody>
        </p:sp>
        <p:sp>
          <p:nvSpPr>
            <p:cNvPr id="52277" name="Oval 53"/>
            <p:cNvSpPr>
              <a:spLocks noChangeArrowheads="1"/>
            </p:cNvSpPr>
            <p:nvPr/>
          </p:nvSpPr>
          <p:spPr bwMode="auto">
            <a:xfrm>
              <a:off x="5329" y="1117"/>
              <a:ext cx="181" cy="18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bIns="18000" anchor="ctr"/>
            <a:lstStyle/>
            <a:p>
              <a:pPr algn="ctr"/>
              <a:r>
                <a:rPr lang="hu-HU" sz="1800" dirty="0"/>
                <a:t>c</a:t>
              </a:r>
              <a:endParaRPr lang="en-US" sz="1800" dirty="0"/>
            </a:p>
          </p:txBody>
        </p:sp>
        <p:sp>
          <p:nvSpPr>
            <p:cNvPr id="52279" name="Oval 55"/>
            <p:cNvSpPr>
              <a:spLocks noChangeArrowheads="1"/>
            </p:cNvSpPr>
            <p:nvPr/>
          </p:nvSpPr>
          <p:spPr bwMode="auto">
            <a:xfrm rot="-2093581">
              <a:off x="5206" y="840"/>
              <a:ext cx="295" cy="54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2281" name="Line 57"/>
            <p:cNvSpPr>
              <a:spLocks noChangeShapeType="1"/>
            </p:cNvSpPr>
            <p:nvPr/>
          </p:nvSpPr>
          <p:spPr bwMode="auto">
            <a:xfrm>
              <a:off x="5375" y="1162"/>
              <a:ext cx="90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F2B99B4-3ED4-454C-AE30-C9096A410C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11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phenix.elte.hu/figures/osrobbana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5" y="1319796"/>
            <a:ext cx="6876256" cy="4989524"/>
          </a:xfrm>
          <a:prstGeom prst="rect">
            <a:avLst/>
          </a:prstGeom>
          <a:noFill/>
        </p:spPr>
      </p:pic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04875"/>
          </a:xfrm>
        </p:spPr>
        <p:txBody>
          <a:bodyPr/>
          <a:lstStyle/>
          <a:p>
            <a:r>
              <a:rPr lang="hu-HU" sz="4400" dirty="0"/>
              <a:t>A Világegyetem története</a:t>
            </a:r>
            <a:endParaRPr lang="hu-HU" sz="4400" noProof="1"/>
          </a:p>
        </p:txBody>
      </p:sp>
      <p:sp>
        <p:nvSpPr>
          <p:cNvPr id="1259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196752"/>
            <a:ext cx="3059832" cy="5184477"/>
          </a:xfrm>
        </p:spPr>
        <p:txBody>
          <a:bodyPr/>
          <a:lstStyle/>
          <a:p>
            <a:pPr marL="261938" indent="-250825"/>
            <a:r>
              <a:rPr lang="hu-HU" sz="2000" dirty="0"/>
              <a:t>Ősrobbanás:</a:t>
            </a:r>
          </a:p>
          <a:p>
            <a:pPr marL="261938" indent="-250825">
              <a:buFontTx/>
              <a:buNone/>
            </a:pPr>
            <a:r>
              <a:rPr lang="hu-HU" sz="2000" dirty="0"/>
              <a:t>	0 másodperc</a:t>
            </a:r>
          </a:p>
          <a:p>
            <a:pPr marL="261938" indent="-250825"/>
            <a:r>
              <a:rPr lang="hu-HU" sz="2000" dirty="0"/>
              <a:t>Jelen:</a:t>
            </a:r>
          </a:p>
          <a:p>
            <a:pPr marL="261938" indent="-250825">
              <a:buFontTx/>
              <a:buNone/>
            </a:pPr>
            <a:r>
              <a:rPr lang="hu-HU" sz="2000" dirty="0"/>
              <a:t>	13,7 </a:t>
            </a:r>
            <a:r>
              <a:rPr lang="hu-HU" sz="2000" dirty="0" err="1"/>
              <a:t>mrd</a:t>
            </a:r>
            <a:r>
              <a:rPr lang="hu-HU" sz="2000" dirty="0"/>
              <a:t> év</a:t>
            </a:r>
          </a:p>
          <a:p>
            <a:pPr marL="261938" indent="-250825"/>
            <a:r>
              <a:rPr lang="hu-HU" sz="2000" dirty="0"/>
              <a:t>Nem mindig léteztek:</a:t>
            </a:r>
          </a:p>
          <a:p>
            <a:pPr marL="452438" lvl="1"/>
            <a:r>
              <a:rPr lang="hu-HU" sz="1800" dirty="0"/>
              <a:t>Galaxisok</a:t>
            </a:r>
          </a:p>
          <a:p>
            <a:pPr marL="452438" lvl="1"/>
            <a:r>
              <a:rPr lang="hu-HU" sz="1800" dirty="0"/>
              <a:t>Csillagok</a:t>
            </a:r>
          </a:p>
          <a:p>
            <a:pPr marL="452438" lvl="1"/>
            <a:r>
              <a:rPr lang="hu-HU" sz="1800" dirty="0"/>
              <a:t>Atomok</a:t>
            </a:r>
          </a:p>
          <a:p>
            <a:pPr marL="452438" lvl="1"/>
            <a:r>
              <a:rPr lang="hu-HU" sz="1800" dirty="0"/>
              <a:t>Atommagok</a:t>
            </a:r>
          </a:p>
          <a:p>
            <a:pPr marL="452438" lvl="1"/>
            <a:r>
              <a:rPr lang="hu-HU" sz="1800" dirty="0"/>
              <a:t>Proton, neutron</a:t>
            </a:r>
          </a:p>
          <a:p>
            <a:pPr marL="261938" indent="-250825"/>
            <a:r>
              <a:rPr lang="hu-HU" sz="2000" dirty="0"/>
              <a:t>Meddig tudunk visszamenni elméleti modellekkel?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201B58F-269B-464A-8675-5879BF108C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12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93" name="Picture 21" descr="C:\Users\csanad\Desktop\Névtele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1988840"/>
            <a:ext cx="3261316" cy="3541465"/>
          </a:xfrm>
          <a:prstGeom prst="rect">
            <a:avLst/>
          </a:prstGeom>
          <a:noFill/>
        </p:spPr>
      </p:pic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723900"/>
          </a:xfrm>
        </p:spPr>
        <p:txBody>
          <a:bodyPr/>
          <a:lstStyle/>
          <a:p>
            <a:r>
              <a:rPr lang="hu-HU" sz="4400" dirty="0"/>
              <a:t>A maganyag fázisai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8820150" cy="511291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hu-HU" dirty="0"/>
              <a:t>Fázisdiagram: állapotjelzők – fázisok</a:t>
            </a:r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endParaRPr lang="hu-HU" dirty="0"/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endParaRPr lang="hu-HU" dirty="0"/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endParaRPr lang="hu-HU" dirty="0"/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endParaRPr lang="hu-HU" dirty="0"/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endParaRPr lang="hu-HU" dirty="0"/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endParaRPr lang="hu-HU" dirty="0"/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endParaRPr lang="hu-HU" dirty="0"/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endParaRPr lang="hu-HU" dirty="0"/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10000"/>
              </a:spcAft>
            </a:pPr>
            <a:r>
              <a:rPr lang="hu-HU" dirty="0" smtClean="0"/>
              <a:t>Maganyag: </a:t>
            </a:r>
            <a:r>
              <a:rPr lang="hu-HU" dirty="0" err="1"/>
              <a:t>T</a:t>
            </a:r>
            <a:r>
              <a:rPr lang="hu-HU" baseline="-25000" dirty="0" err="1"/>
              <a:t>c</a:t>
            </a:r>
            <a:r>
              <a:rPr lang="hu-HU" baseline="-25000" dirty="0"/>
              <a:t> </a:t>
            </a:r>
            <a:r>
              <a:rPr lang="hu-HU" dirty="0"/>
              <a:t>≈ 2 ∙10</a:t>
            </a:r>
            <a:r>
              <a:rPr lang="hu-HU" baseline="30000" dirty="0"/>
              <a:t>12</a:t>
            </a:r>
            <a:r>
              <a:rPr lang="hu-HU" dirty="0"/>
              <a:t> K felett </a:t>
            </a:r>
            <a:r>
              <a:rPr lang="hu-HU" dirty="0" smtClean="0"/>
              <a:t>kvarkanyag (</a:t>
            </a:r>
            <a:r>
              <a:rPr lang="hu-HU" dirty="0" err="1" smtClean="0"/>
              <a:t>elm</a:t>
            </a:r>
            <a:r>
              <a:rPr lang="hu-HU" dirty="0" smtClean="0"/>
              <a:t>. &amp; </a:t>
            </a:r>
            <a:r>
              <a:rPr lang="hu-HU" dirty="0" err="1" smtClean="0"/>
              <a:t>kís</a:t>
            </a:r>
            <a:r>
              <a:rPr lang="hu-HU" dirty="0" smtClean="0"/>
              <a:t>.)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10000"/>
              </a:spcAft>
            </a:pPr>
            <a:r>
              <a:rPr lang="hu-HU" dirty="0" smtClean="0"/>
              <a:t>Kísérleti módszer: részecskegyorsítók, </a:t>
            </a:r>
            <a:r>
              <a:rPr lang="hu-HU" dirty="0"/>
              <a:t>atommagütközések</a:t>
            </a:r>
            <a:endParaRPr lang="hu-HU" dirty="0"/>
          </a:p>
        </p:txBody>
      </p:sp>
      <p:pic>
        <p:nvPicPr>
          <p:cNvPr id="54277" name="Picture 5" descr="faziso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1844675"/>
            <a:ext cx="5219700" cy="3671888"/>
          </a:xfrm>
          <a:prstGeom prst="rect">
            <a:avLst/>
          </a:prstGeom>
          <a:noFill/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 rot="16200000">
            <a:off x="3306763" y="4406900"/>
            <a:ext cx="1512888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800" b="1">
                <a:latin typeface="Times New Roman" pitchFamily="18" charset="0"/>
              </a:rPr>
              <a:t>2 billió Kelvin</a:t>
            </a:r>
            <a:endParaRPr lang="en-US" sz="1800" b="1">
              <a:latin typeface="Times New Roman" pitchFamily="18" charset="0"/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3924300" y="2997200"/>
            <a:ext cx="503238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54280" name="Line 8"/>
          <p:cNvSpPr>
            <a:spLocks noChangeShapeType="1"/>
          </p:cNvSpPr>
          <p:nvPr/>
        </p:nvSpPr>
        <p:spPr bwMode="auto">
          <a:xfrm flipV="1">
            <a:off x="4140200" y="3429000"/>
            <a:ext cx="215900" cy="2873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wrap="none"/>
          <a:lstStyle/>
          <a:p>
            <a:endParaRPr lang="hu-HU"/>
          </a:p>
        </p:txBody>
      </p:sp>
      <p:sp>
        <p:nvSpPr>
          <p:cNvPr id="54291" name="Text Box 19"/>
          <p:cNvSpPr txBox="1">
            <a:spLocks noChangeArrowheads="1"/>
          </p:cNvSpPr>
          <p:nvPr/>
        </p:nvSpPr>
        <p:spPr bwMode="auto">
          <a:xfrm>
            <a:off x="6372225" y="1341438"/>
            <a:ext cx="18002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800" b="1" i="1" u="sng">
                <a:solidFill>
                  <a:schemeClr val="bg2"/>
                </a:solidFill>
                <a:latin typeface="Times New Roman" pitchFamily="18" charset="0"/>
              </a:rPr>
              <a:t>Maganyag</a:t>
            </a:r>
            <a:endParaRPr lang="en-US" sz="2800" b="1" i="1" u="sng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1691680" y="1469728"/>
            <a:ext cx="10080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800" b="1" i="1" u="sng" dirty="0">
                <a:solidFill>
                  <a:schemeClr val="bg2"/>
                </a:solidFill>
                <a:latin typeface="Times New Roman" pitchFamily="18" charset="0"/>
              </a:rPr>
              <a:t>Víz</a:t>
            </a:r>
            <a:endParaRPr lang="en-US" sz="2800" b="1" i="1" u="sng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AF55D92-3B68-477C-865B-D12E1FC1DE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13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78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hu-HU" sz="4400" noProof="1"/>
              <a:t>Kutatási helyszínek: RHIC, CERN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8116"/>
            <a:ext cx="9144000" cy="2374900"/>
          </a:xfrm>
        </p:spPr>
        <p:txBody>
          <a:bodyPr/>
          <a:lstStyle/>
          <a:p>
            <a:pPr marL="282575" indent="-282575" defTabSz="901700">
              <a:spcAft>
                <a:spcPct val="10000"/>
              </a:spcAft>
            </a:pPr>
            <a:r>
              <a:rPr lang="hu-HU" sz="2400" dirty="0"/>
              <a:t>RHIC (</a:t>
            </a:r>
            <a:r>
              <a:rPr lang="hu-HU" sz="2400" dirty="0" err="1"/>
              <a:t>Relativistic</a:t>
            </a:r>
            <a:r>
              <a:rPr lang="hu-HU" sz="2400" dirty="0"/>
              <a:t> </a:t>
            </a:r>
            <a:r>
              <a:rPr lang="hu-HU" sz="2400" dirty="0" err="1"/>
              <a:t>Heavy</a:t>
            </a:r>
            <a:r>
              <a:rPr lang="hu-HU" sz="2400" dirty="0"/>
              <a:t> Ion </a:t>
            </a:r>
            <a:r>
              <a:rPr lang="hu-HU" sz="2400" dirty="0" err="1"/>
              <a:t>Collider</a:t>
            </a:r>
            <a:r>
              <a:rPr lang="hu-HU" sz="2400" dirty="0"/>
              <a:t>)</a:t>
            </a:r>
          </a:p>
          <a:p>
            <a:pPr marL="682625" lvl="1" indent="-282575" defTabSz="901700">
              <a:spcAft>
                <a:spcPct val="10000"/>
              </a:spcAft>
            </a:pPr>
            <a:r>
              <a:rPr lang="hu-HU" noProof="1"/>
              <a:t>New York, Long Island mellett, 3.8 km</a:t>
            </a:r>
          </a:p>
          <a:p>
            <a:pPr marL="282575" indent="-282575" defTabSz="901700">
              <a:spcBef>
                <a:spcPct val="15000"/>
              </a:spcBef>
            </a:pPr>
            <a:r>
              <a:rPr lang="hu-HU" sz="2400" dirty="0"/>
              <a:t>LHC (</a:t>
            </a:r>
            <a:r>
              <a:rPr lang="hu-HU" sz="2400" dirty="0" err="1"/>
              <a:t>Large</a:t>
            </a:r>
            <a:r>
              <a:rPr lang="hu-HU" sz="2400" dirty="0"/>
              <a:t> Hadron </a:t>
            </a:r>
            <a:r>
              <a:rPr lang="hu-HU" sz="2400" dirty="0" err="1"/>
              <a:t>Collider</a:t>
            </a:r>
            <a:r>
              <a:rPr lang="hu-HU" sz="2400" dirty="0"/>
              <a:t>)</a:t>
            </a:r>
          </a:p>
          <a:p>
            <a:pPr marL="677863" lvl="1" indent="-225425" defTabSz="901700">
              <a:spcBef>
                <a:spcPct val="15000"/>
              </a:spcBef>
            </a:pPr>
            <a:r>
              <a:rPr lang="hu-HU" dirty="0"/>
              <a:t>Genf mellett, Svájc és Franciaország határán, 27 km</a:t>
            </a:r>
          </a:p>
        </p:txBody>
      </p:sp>
      <p:pic>
        <p:nvPicPr>
          <p:cNvPr id="8" name="Picture 4" descr="longis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276696"/>
            <a:ext cx="2996877" cy="1176244"/>
          </a:xfrm>
          <a:prstGeom prst="rect">
            <a:avLst/>
          </a:prstGeom>
          <a:noFill/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164F5D15-001D-430A-AA31-333FCFF29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685" y="4632875"/>
            <a:ext cx="2436812" cy="1560957"/>
          </a:xfrm>
          <a:prstGeom prst="rect">
            <a:avLst/>
          </a:prstGeom>
          <a:noFill/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E91C9504-C0F8-406C-ABDB-D14BEA6F4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57" y="2911224"/>
            <a:ext cx="3187268" cy="1669904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FEBC4B2A-6BF9-4BF9-9FFA-87E98EDC08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92" y="3839790"/>
            <a:ext cx="989301" cy="763058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03F8BF5F-04A5-44EE-B3AF-4CD3D4C58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2911224"/>
            <a:ext cx="5256138" cy="3112566"/>
          </a:xfrm>
          <a:prstGeom prst="rect">
            <a:avLst/>
          </a:prstGeom>
          <a:noFill/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69554AA7-4B95-4E66-ABFB-4751F3A1BC8E}"/>
              </a:ext>
            </a:extLst>
          </p:cNvPr>
          <p:cNvSpPr/>
          <p:nvPr/>
        </p:nvSpPr>
        <p:spPr>
          <a:xfrm>
            <a:off x="3779912" y="2853776"/>
            <a:ext cx="5364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srgbClr val="C00000"/>
                </a:solidFill>
              </a:rPr>
              <a:t>ELTE részvétel</a:t>
            </a:r>
            <a:endParaRPr lang="en-US" sz="2800" b="1" dirty="0">
              <a:solidFill>
                <a:srgbClr val="C00000"/>
              </a:solidFill>
            </a:endParaRPr>
          </a:p>
        </p:txBody>
      </p:sp>
      <p:cxnSp>
        <p:nvCxnSpPr>
          <p:cNvPr id="4" name="Egyenes összekötő nyíllal 3">
            <a:extLst>
              <a:ext uri="{FF2B5EF4-FFF2-40B4-BE49-F238E27FC236}">
                <a16:creationId xmlns:a16="http://schemas.microsoft.com/office/drawing/2014/main" id="{E655B29F-4F30-43EA-8B91-DEC16933D4DF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1835696" y="3128346"/>
            <a:ext cx="1987565" cy="15663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>
            <a:extLst>
              <a:ext uri="{FF2B5EF4-FFF2-40B4-BE49-F238E27FC236}">
                <a16:creationId xmlns:a16="http://schemas.microsoft.com/office/drawing/2014/main" id="{EB17D394-E4F2-4335-B5B6-90213D98A61E}"/>
              </a:ext>
            </a:extLst>
          </p:cNvPr>
          <p:cNvCxnSpPr>
            <a:cxnSpLocks/>
          </p:cNvCxnSpPr>
          <p:nvPr/>
        </p:nvCxnSpPr>
        <p:spPr>
          <a:xfrm flipH="1">
            <a:off x="1547664" y="3335368"/>
            <a:ext cx="2275597" cy="184392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>
            <a:extLst>
              <a:ext uri="{FF2B5EF4-FFF2-40B4-BE49-F238E27FC236}">
                <a16:creationId xmlns:a16="http://schemas.microsoft.com/office/drawing/2014/main" id="{3539DE52-C471-4170-9A33-B983626853E2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5133735" y="3335368"/>
            <a:ext cx="230353" cy="232451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églalap 18">
            <a:extLst>
              <a:ext uri="{FF2B5EF4-FFF2-40B4-BE49-F238E27FC236}">
                <a16:creationId xmlns:a16="http://schemas.microsoft.com/office/drawing/2014/main" id="{F2AF7401-5D95-4C28-9CE6-BCD9D547FB76}"/>
              </a:ext>
            </a:extLst>
          </p:cNvPr>
          <p:cNvSpPr/>
          <p:nvPr/>
        </p:nvSpPr>
        <p:spPr>
          <a:xfrm>
            <a:off x="3823261" y="2921323"/>
            <a:ext cx="2620947" cy="4140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12A201FA-B82A-4AA6-BE81-2A2B18B784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354" y="5152372"/>
            <a:ext cx="834475" cy="816221"/>
          </a:xfrm>
          <a:prstGeom prst="rect">
            <a:avLst/>
          </a:prstGeom>
        </p:spPr>
      </p:pic>
      <p:sp>
        <p:nvSpPr>
          <p:cNvPr id="20" name="Élőláb helye 19">
            <a:extLst>
              <a:ext uri="{FF2B5EF4-FFF2-40B4-BE49-F238E27FC236}">
                <a16:creationId xmlns:a16="http://schemas.microsoft.com/office/drawing/2014/main" id="{F8A2047A-F81A-4EB4-8EC4-2C13C10148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14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67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/>
              <a:t>Légifotó a RHIC-ről</a:t>
            </a:r>
            <a:endParaRPr lang="en-US" sz="4400"/>
          </a:p>
        </p:txBody>
      </p:sp>
      <p:sp>
        <p:nvSpPr>
          <p:cNvPr id="10" name="Tartalom helye 9">
            <a:extLst>
              <a:ext uri="{FF2B5EF4-FFF2-40B4-BE49-F238E27FC236}">
                <a16:creationId xmlns:a16="http://schemas.microsoft.com/office/drawing/2014/main" id="{7D1C2DF2-0F70-41DB-8B61-A7784F0E6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F6BCED87-6A14-43F8-AC12-9972301C76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5"/>
          <a:stretch/>
        </p:blipFill>
        <p:spPr>
          <a:xfrm>
            <a:off x="0" y="1224000"/>
            <a:ext cx="9144000" cy="5064652"/>
          </a:xfrm>
          <a:prstGeom prst="rect">
            <a:avLst/>
          </a:prstGeom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E1974D4C-D880-4EB4-A312-24E82992C6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15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471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80D551D-03E9-4B21-9F63-368606F5B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RHIC számokban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42B2228-0D24-4621-B75F-93D18F77B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223565"/>
            <a:ext cx="4427984" cy="3141539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u-HU" sz="1800" dirty="0"/>
              <a:t>Két 4 km-es gyűrű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u-HU" sz="1800" dirty="0"/>
              <a:t>99,995% fénysebesség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u-HU" sz="1800" dirty="0"/>
              <a:t>111 atomcsomag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u-HU" sz="1800" dirty="0"/>
              <a:t>80 000 kör/másodperc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u-HU" sz="1800" dirty="0"/>
              <a:t>Sokezer ütközés/másodperc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u-HU" sz="1800" dirty="0"/>
              <a:t>1740 szupravezető mágnes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u-HU" sz="1800" dirty="0"/>
              <a:t>21000 km szupravezető drót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u-HU" sz="1800" dirty="0"/>
              <a:t>25 tonna 4,2 K hélium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u-HU" sz="1800" dirty="0"/>
              <a:t>0,00005 mg arany évente</a:t>
            </a:r>
          </a:p>
        </p:txBody>
      </p:sp>
      <p:pic>
        <p:nvPicPr>
          <p:cNvPr id="7" name="Kép 6" descr="A képen vonat, követés, ülő, állomás látható&#10;&#10;Automatikusan generált leírás">
            <a:extLst>
              <a:ext uri="{FF2B5EF4-FFF2-40B4-BE49-F238E27FC236}">
                <a16:creationId xmlns:a16="http://schemas.microsoft.com/office/drawing/2014/main" id="{7842EBC7-353D-4ABF-9AE9-9F4131C36F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937" y="1267706"/>
            <a:ext cx="4139952" cy="3040277"/>
          </a:xfrm>
          <a:prstGeom prst="rect">
            <a:avLst/>
          </a:prstGeom>
        </p:spPr>
      </p:pic>
      <p:pic>
        <p:nvPicPr>
          <p:cNvPr id="169986" name="Picture 2" descr="Képtalálat a következőre: „rhic magnet”">
            <a:extLst>
              <a:ext uri="{FF2B5EF4-FFF2-40B4-BE49-F238E27FC236}">
                <a16:creationId xmlns:a16="http://schemas.microsoft.com/office/drawing/2014/main" id="{C473443F-4C01-4C55-BA06-CB73ABBD4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454408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 descr="A képen szöveg, óra látható&#10;&#10;Automatikusan generált leírás">
            <a:extLst>
              <a:ext uri="{FF2B5EF4-FFF2-40B4-BE49-F238E27FC236}">
                <a16:creationId xmlns:a16="http://schemas.microsoft.com/office/drawing/2014/main" id="{DB9E5195-E098-4497-A623-5EF5D2244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437112"/>
            <a:ext cx="2429401" cy="1957018"/>
          </a:xfrm>
          <a:prstGeom prst="rect">
            <a:avLst/>
          </a:prstGeom>
        </p:spPr>
      </p:pic>
      <p:pic>
        <p:nvPicPr>
          <p:cNvPr id="13" name="Kép 12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1B8F517A-DFF8-41F1-918E-53E6EA16B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6" y="4307983"/>
            <a:ext cx="3362127" cy="2069001"/>
          </a:xfrm>
          <a:prstGeom prst="rect">
            <a:avLst/>
          </a:prstGeom>
        </p:spPr>
      </p:pic>
      <p:sp>
        <p:nvSpPr>
          <p:cNvPr id="8" name="Élőláb helye 7">
            <a:extLst>
              <a:ext uri="{FF2B5EF4-FFF2-40B4-BE49-F238E27FC236}">
                <a16:creationId xmlns:a16="http://schemas.microsoft.com/office/drawing/2014/main" id="{54BE5603-C14A-497F-A427-1DECB3CCE7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16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843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65CB17B-D470-4F77-A331-7276AE9A9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CERN, az LHC és környéke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8CFBF37-4CA1-4490-AC67-12363C114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24744"/>
            <a:ext cx="1540511" cy="4536504"/>
          </a:xfrm>
        </p:spPr>
        <p:txBody>
          <a:bodyPr/>
          <a:lstStyle/>
          <a:p>
            <a:pPr marL="0" indent="0" algn="r">
              <a:buNone/>
            </a:pPr>
            <a:r>
              <a:rPr lang="hu-HU" dirty="0"/>
              <a:t>Mont Blanc</a:t>
            </a:r>
            <a:endParaRPr lang="en-US" dirty="0"/>
          </a:p>
          <a:p>
            <a:pPr marL="0" indent="0" algn="r">
              <a:buNone/>
            </a:pPr>
            <a:endParaRPr lang="hu-HU" sz="600" dirty="0"/>
          </a:p>
          <a:p>
            <a:pPr marL="0" indent="0" algn="r">
              <a:buNone/>
            </a:pPr>
            <a:r>
              <a:rPr lang="hu-HU" dirty="0"/>
              <a:t>Genf</a:t>
            </a:r>
          </a:p>
          <a:p>
            <a:pPr marL="0" indent="0" algn="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dirty="0"/>
              <a:t>Genfi-tó</a:t>
            </a:r>
          </a:p>
          <a:p>
            <a:pPr marL="0" indent="0" algn="r">
              <a:buNone/>
            </a:pPr>
            <a:endParaRPr lang="hu-HU" sz="1100" dirty="0"/>
          </a:p>
          <a:p>
            <a:pPr marL="0" indent="0" algn="r">
              <a:buNone/>
            </a:pPr>
            <a:r>
              <a:rPr lang="hu-HU" dirty="0"/>
              <a:t>Svájci-francia határ</a:t>
            </a:r>
          </a:p>
          <a:p>
            <a:pPr marL="0" indent="0" algn="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dirty="0"/>
              <a:t>CERN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4F0B909C-27E0-4697-B80B-A6DE5820AC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5"/>
          <a:stretch/>
        </p:blipFill>
        <p:spPr>
          <a:xfrm>
            <a:off x="1540511" y="1293018"/>
            <a:ext cx="7609031" cy="4944293"/>
          </a:xfrm>
          <a:prstGeom prst="rect">
            <a:avLst/>
          </a:prstGeom>
        </p:spPr>
      </p:pic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0C7A25C8-E644-472E-9736-8B6DE2F549BA}"/>
              </a:ext>
            </a:extLst>
          </p:cNvPr>
          <p:cNvCxnSpPr>
            <a:cxnSpLocks/>
          </p:cNvCxnSpPr>
          <p:nvPr/>
        </p:nvCxnSpPr>
        <p:spPr>
          <a:xfrm>
            <a:off x="1540508" y="1533661"/>
            <a:ext cx="3463540" cy="24631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  <a:effectLst>
            <a:outerShdw blurRad="25400" dist="25400" dir="2700000" algn="tl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zabadkézi sokszög: alakzat 22">
            <a:extLst>
              <a:ext uri="{FF2B5EF4-FFF2-40B4-BE49-F238E27FC236}">
                <a16:creationId xmlns:a16="http://schemas.microsoft.com/office/drawing/2014/main" id="{8744CA22-941E-4998-8155-76F024D3FCCC}"/>
              </a:ext>
            </a:extLst>
          </p:cNvPr>
          <p:cNvSpPr/>
          <p:nvPr/>
        </p:nvSpPr>
        <p:spPr>
          <a:xfrm>
            <a:off x="1543709" y="2913714"/>
            <a:ext cx="4071070" cy="451487"/>
          </a:xfrm>
          <a:custGeom>
            <a:avLst/>
            <a:gdLst>
              <a:gd name="connsiteX0" fmla="*/ 34718 w 4049004"/>
              <a:gd name="connsiteY0" fmla="*/ 172537 h 483209"/>
              <a:gd name="connsiteX1" fmla="*/ 77850 w 4049004"/>
              <a:gd name="connsiteY1" fmla="*/ 163911 h 483209"/>
              <a:gd name="connsiteX2" fmla="*/ 112355 w 4049004"/>
              <a:gd name="connsiteY2" fmla="*/ 146658 h 483209"/>
              <a:gd name="connsiteX3" fmla="*/ 198619 w 4049004"/>
              <a:gd name="connsiteY3" fmla="*/ 138031 h 483209"/>
              <a:gd name="connsiteX4" fmla="*/ 250378 w 4049004"/>
              <a:gd name="connsiteY4" fmla="*/ 129405 h 483209"/>
              <a:gd name="connsiteX5" fmla="*/ 310763 w 4049004"/>
              <a:gd name="connsiteY5" fmla="*/ 120778 h 483209"/>
              <a:gd name="connsiteX6" fmla="*/ 491918 w 4049004"/>
              <a:gd name="connsiteY6" fmla="*/ 129405 h 483209"/>
              <a:gd name="connsiteX7" fmla="*/ 543676 w 4049004"/>
              <a:gd name="connsiteY7" fmla="*/ 146658 h 483209"/>
              <a:gd name="connsiteX8" fmla="*/ 1294174 w 4049004"/>
              <a:gd name="connsiteY8" fmla="*/ 155284 h 483209"/>
              <a:gd name="connsiteX9" fmla="*/ 1337306 w 4049004"/>
              <a:gd name="connsiteY9" fmla="*/ 163911 h 483209"/>
              <a:gd name="connsiteX10" fmla="*/ 1621978 w 4049004"/>
              <a:gd name="connsiteY10" fmla="*/ 181163 h 483209"/>
              <a:gd name="connsiteX11" fmla="*/ 1803133 w 4049004"/>
              <a:gd name="connsiteY11" fmla="*/ 198416 h 483209"/>
              <a:gd name="connsiteX12" fmla="*/ 2087804 w 4049004"/>
              <a:gd name="connsiteY12" fmla="*/ 189790 h 483209"/>
              <a:gd name="connsiteX13" fmla="*/ 2148189 w 4049004"/>
              <a:gd name="connsiteY13" fmla="*/ 172537 h 483209"/>
              <a:gd name="connsiteX14" fmla="*/ 2208574 w 4049004"/>
              <a:gd name="connsiteY14" fmla="*/ 155284 h 483209"/>
              <a:gd name="connsiteX15" fmla="*/ 2234453 w 4049004"/>
              <a:gd name="connsiteY15" fmla="*/ 138031 h 483209"/>
              <a:gd name="connsiteX16" fmla="*/ 2268959 w 4049004"/>
              <a:gd name="connsiteY16" fmla="*/ 129405 h 483209"/>
              <a:gd name="connsiteX17" fmla="*/ 2320718 w 4049004"/>
              <a:gd name="connsiteY17" fmla="*/ 112152 h 483209"/>
              <a:gd name="connsiteX18" fmla="*/ 2519125 w 4049004"/>
              <a:gd name="connsiteY18" fmla="*/ 94899 h 483209"/>
              <a:gd name="connsiteX19" fmla="*/ 2700280 w 4049004"/>
              <a:gd name="connsiteY19" fmla="*/ 77646 h 483209"/>
              <a:gd name="connsiteX20" fmla="*/ 2984952 w 4049004"/>
              <a:gd name="connsiteY20" fmla="*/ 51767 h 483209"/>
              <a:gd name="connsiteX21" fmla="*/ 3071216 w 4049004"/>
              <a:gd name="connsiteY21" fmla="*/ 34514 h 483209"/>
              <a:gd name="connsiteX22" fmla="*/ 3097095 w 4049004"/>
              <a:gd name="connsiteY22" fmla="*/ 25888 h 483209"/>
              <a:gd name="connsiteX23" fmla="*/ 3278250 w 4049004"/>
              <a:gd name="connsiteY23" fmla="*/ 8635 h 483209"/>
              <a:gd name="connsiteX24" fmla="*/ 3304129 w 4049004"/>
              <a:gd name="connsiteY24" fmla="*/ 9 h 483209"/>
              <a:gd name="connsiteX25" fmla="*/ 3554295 w 4049004"/>
              <a:gd name="connsiteY25" fmla="*/ 17261 h 483209"/>
              <a:gd name="connsiteX26" fmla="*/ 4046001 w 4049004"/>
              <a:gd name="connsiteY26" fmla="*/ 34514 h 483209"/>
              <a:gd name="connsiteX27" fmla="*/ 4028748 w 4049004"/>
              <a:gd name="connsiteY27" fmla="*/ 60394 h 483209"/>
              <a:gd name="connsiteX28" fmla="*/ 3994242 w 4049004"/>
              <a:gd name="connsiteY28" fmla="*/ 69020 h 483209"/>
              <a:gd name="connsiteX29" fmla="*/ 3942484 w 4049004"/>
              <a:gd name="connsiteY29" fmla="*/ 94899 h 483209"/>
              <a:gd name="connsiteX30" fmla="*/ 3916604 w 4049004"/>
              <a:gd name="connsiteY30" fmla="*/ 112152 h 483209"/>
              <a:gd name="connsiteX31" fmla="*/ 3864846 w 4049004"/>
              <a:gd name="connsiteY31" fmla="*/ 120778 h 483209"/>
              <a:gd name="connsiteX32" fmla="*/ 3744076 w 4049004"/>
              <a:gd name="connsiteY32" fmla="*/ 138031 h 483209"/>
              <a:gd name="connsiteX33" fmla="*/ 3657812 w 4049004"/>
              <a:gd name="connsiteY33" fmla="*/ 146658 h 483209"/>
              <a:gd name="connsiteX34" fmla="*/ 3631933 w 4049004"/>
              <a:gd name="connsiteY34" fmla="*/ 155284 h 483209"/>
              <a:gd name="connsiteX35" fmla="*/ 3502536 w 4049004"/>
              <a:gd name="connsiteY35" fmla="*/ 172537 h 483209"/>
              <a:gd name="connsiteX36" fmla="*/ 3166106 w 4049004"/>
              <a:gd name="connsiteY36" fmla="*/ 198416 h 483209"/>
              <a:gd name="connsiteX37" fmla="*/ 3140227 w 4049004"/>
              <a:gd name="connsiteY37" fmla="*/ 207043 h 483209"/>
              <a:gd name="connsiteX38" fmla="*/ 3088468 w 4049004"/>
              <a:gd name="connsiteY38" fmla="*/ 215669 h 483209"/>
              <a:gd name="connsiteX39" fmla="*/ 3053963 w 4049004"/>
              <a:gd name="connsiteY39" fmla="*/ 241548 h 483209"/>
              <a:gd name="connsiteX40" fmla="*/ 3028084 w 4049004"/>
              <a:gd name="connsiteY40" fmla="*/ 250175 h 483209"/>
              <a:gd name="connsiteX41" fmla="*/ 2959072 w 4049004"/>
              <a:gd name="connsiteY41" fmla="*/ 276054 h 483209"/>
              <a:gd name="connsiteX42" fmla="*/ 1734121 w 4049004"/>
              <a:gd name="connsiteY42" fmla="*/ 284680 h 483209"/>
              <a:gd name="connsiteX43" fmla="*/ 1682363 w 4049004"/>
              <a:gd name="connsiteY43" fmla="*/ 293307 h 483209"/>
              <a:gd name="connsiteX44" fmla="*/ 1596099 w 4049004"/>
              <a:gd name="connsiteY44" fmla="*/ 301933 h 483209"/>
              <a:gd name="connsiteX45" fmla="*/ 1544340 w 4049004"/>
              <a:gd name="connsiteY45" fmla="*/ 319186 h 483209"/>
              <a:gd name="connsiteX46" fmla="*/ 1518461 w 4049004"/>
              <a:gd name="connsiteY46" fmla="*/ 327812 h 483209"/>
              <a:gd name="connsiteX47" fmla="*/ 1492582 w 4049004"/>
              <a:gd name="connsiteY47" fmla="*/ 345065 h 483209"/>
              <a:gd name="connsiteX48" fmla="*/ 1406318 w 4049004"/>
              <a:gd name="connsiteY48" fmla="*/ 370944 h 483209"/>
              <a:gd name="connsiteX49" fmla="*/ 1311427 w 4049004"/>
              <a:gd name="connsiteY49" fmla="*/ 379571 h 483209"/>
              <a:gd name="connsiteX50" fmla="*/ 1138899 w 4049004"/>
              <a:gd name="connsiteY50" fmla="*/ 405450 h 483209"/>
              <a:gd name="connsiteX51" fmla="*/ 1052635 w 4049004"/>
              <a:gd name="connsiteY51" fmla="*/ 422703 h 483209"/>
              <a:gd name="connsiteX52" fmla="*/ 914612 w 4049004"/>
              <a:gd name="connsiteY52" fmla="*/ 431329 h 483209"/>
              <a:gd name="connsiteX53" fmla="*/ 836974 w 4049004"/>
              <a:gd name="connsiteY53" fmla="*/ 448582 h 483209"/>
              <a:gd name="connsiteX54" fmla="*/ 802468 w 4049004"/>
              <a:gd name="connsiteY54" fmla="*/ 457209 h 483209"/>
              <a:gd name="connsiteX55" fmla="*/ 586808 w 4049004"/>
              <a:gd name="connsiteY55" fmla="*/ 474461 h 483209"/>
              <a:gd name="connsiteX56" fmla="*/ 198619 w 4049004"/>
              <a:gd name="connsiteY56" fmla="*/ 465835 h 483209"/>
              <a:gd name="connsiteX57" fmla="*/ 43344 w 4049004"/>
              <a:gd name="connsiteY57" fmla="*/ 474461 h 483209"/>
              <a:gd name="connsiteX58" fmla="*/ 212 w 4049004"/>
              <a:gd name="connsiteY58" fmla="*/ 483088 h 483209"/>
              <a:gd name="connsiteX0" fmla="*/ 15668 w 4049004"/>
              <a:gd name="connsiteY0" fmla="*/ 163012 h 483209"/>
              <a:gd name="connsiteX1" fmla="*/ 77850 w 4049004"/>
              <a:gd name="connsiteY1" fmla="*/ 163911 h 483209"/>
              <a:gd name="connsiteX2" fmla="*/ 112355 w 4049004"/>
              <a:gd name="connsiteY2" fmla="*/ 146658 h 483209"/>
              <a:gd name="connsiteX3" fmla="*/ 198619 w 4049004"/>
              <a:gd name="connsiteY3" fmla="*/ 138031 h 483209"/>
              <a:gd name="connsiteX4" fmla="*/ 250378 w 4049004"/>
              <a:gd name="connsiteY4" fmla="*/ 129405 h 483209"/>
              <a:gd name="connsiteX5" fmla="*/ 310763 w 4049004"/>
              <a:gd name="connsiteY5" fmla="*/ 120778 h 483209"/>
              <a:gd name="connsiteX6" fmla="*/ 491918 w 4049004"/>
              <a:gd name="connsiteY6" fmla="*/ 129405 h 483209"/>
              <a:gd name="connsiteX7" fmla="*/ 543676 w 4049004"/>
              <a:gd name="connsiteY7" fmla="*/ 146658 h 483209"/>
              <a:gd name="connsiteX8" fmla="*/ 1294174 w 4049004"/>
              <a:gd name="connsiteY8" fmla="*/ 155284 h 483209"/>
              <a:gd name="connsiteX9" fmla="*/ 1337306 w 4049004"/>
              <a:gd name="connsiteY9" fmla="*/ 163911 h 483209"/>
              <a:gd name="connsiteX10" fmla="*/ 1621978 w 4049004"/>
              <a:gd name="connsiteY10" fmla="*/ 181163 h 483209"/>
              <a:gd name="connsiteX11" fmla="*/ 1803133 w 4049004"/>
              <a:gd name="connsiteY11" fmla="*/ 198416 h 483209"/>
              <a:gd name="connsiteX12" fmla="*/ 2087804 w 4049004"/>
              <a:gd name="connsiteY12" fmla="*/ 189790 h 483209"/>
              <a:gd name="connsiteX13" fmla="*/ 2148189 w 4049004"/>
              <a:gd name="connsiteY13" fmla="*/ 172537 h 483209"/>
              <a:gd name="connsiteX14" fmla="*/ 2208574 w 4049004"/>
              <a:gd name="connsiteY14" fmla="*/ 155284 h 483209"/>
              <a:gd name="connsiteX15" fmla="*/ 2234453 w 4049004"/>
              <a:gd name="connsiteY15" fmla="*/ 138031 h 483209"/>
              <a:gd name="connsiteX16" fmla="*/ 2268959 w 4049004"/>
              <a:gd name="connsiteY16" fmla="*/ 129405 h 483209"/>
              <a:gd name="connsiteX17" fmla="*/ 2320718 w 4049004"/>
              <a:gd name="connsiteY17" fmla="*/ 112152 h 483209"/>
              <a:gd name="connsiteX18" fmla="*/ 2519125 w 4049004"/>
              <a:gd name="connsiteY18" fmla="*/ 94899 h 483209"/>
              <a:gd name="connsiteX19" fmla="*/ 2700280 w 4049004"/>
              <a:gd name="connsiteY19" fmla="*/ 77646 h 483209"/>
              <a:gd name="connsiteX20" fmla="*/ 2984952 w 4049004"/>
              <a:gd name="connsiteY20" fmla="*/ 51767 h 483209"/>
              <a:gd name="connsiteX21" fmla="*/ 3071216 w 4049004"/>
              <a:gd name="connsiteY21" fmla="*/ 34514 h 483209"/>
              <a:gd name="connsiteX22" fmla="*/ 3097095 w 4049004"/>
              <a:gd name="connsiteY22" fmla="*/ 25888 h 483209"/>
              <a:gd name="connsiteX23" fmla="*/ 3278250 w 4049004"/>
              <a:gd name="connsiteY23" fmla="*/ 8635 h 483209"/>
              <a:gd name="connsiteX24" fmla="*/ 3304129 w 4049004"/>
              <a:gd name="connsiteY24" fmla="*/ 9 h 483209"/>
              <a:gd name="connsiteX25" fmla="*/ 3554295 w 4049004"/>
              <a:gd name="connsiteY25" fmla="*/ 17261 h 483209"/>
              <a:gd name="connsiteX26" fmla="*/ 4046001 w 4049004"/>
              <a:gd name="connsiteY26" fmla="*/ 34514 h 483209"/>
              <a:gd name="connsiteX27" fmla="*/ 4028748 w 4049004"/>
              <a:gd name="connsiteY27" fmla="*/ 60394 h 483209"/>
              <a:gd name="connsiteX28" fmla="*/ 3994242 w 4049004"/>
              <a:gd name="connsiteY28" fmla="*/ 69020 h 483209"/>
              <a:gd name="connsiteX29" fmla="*/ 3942484 w 4049004"/>
              <a:gd name="connsiteY29" fmla="*/ 94899 h 483209"/>
              <a:gd name="connsiteX30" fmla="*/ 3916604 w 4049004"/>
              <a:gd name="connsiteY30" fmla="*/ 112152 h 483209"/>
              <a:gd name="connsiteX31" fmla="*/ 3864846 w 4049004"/>
              <a:gd name="connsiteY31" fmla="*/ 120778 h 483209"/>
              <a:gd name="connsiteX32" fmla="*/ 3744076 w 4049004"/>
              <a:gd name="connsiteY32" fmla="*/ 138031 h 483209"/>
              <a:gd name="connsiteX33" fmla="*/ 3657812 w 4049004"/>
              <a:gd name="connsiteY33" fmla="*/ 146658 h 483209"/>
              <a:gd name="connsiteX34" fmla="*/ 3631933 w 4049004"/>
              <a:gd name="connsiteY34" fmla="*/ 155284 h 483209"/>
              <a:gd name="connsiteX35" fmla="*/ 3502536 w 4049004"/>
              <a:gd name="connsiteY35" fmla="*/ 172537 h 483209"/>
              <a:gd name="connsiteX36" fmla="*/ 3166106 w 4049004"/>
              <a:gd name="connsiteY36" fmla="*/ 198416 h 483209"/>
              <a:gd name="connsiteX37" fmla="*/ 3140227 w 4049004"/>
              <a:gd name="connsiteY37" fmla="*/ 207043 h 483209"/>
              <a:gd name="connsiteX38" fmla="*/ 3088468 w 4049004"/>
              <a:gd name="connsiteY38" fmla="*/ 215669 h 483209"/>
              <a:gd name="connsiteX39" fmla="*/ 3053963 w 4049004"/>
              <a:gd name="connsiteY39" fmla="*/ 241548 h 483209"/>
              <a:gd name="connsiteX40" fmla="*/ 3028084 w 4049004"/>
              <a:gd name="connsiteY40" fmla="*/ 250175 h 483209"/>
              <a:gd name="connsiteX41" fmla="*/ 2959072 w 4049004"/>
              <a:gd name="connsiteY41" fmla="*/ 276054 h 483209"/>
              <a:gd name="connsiteX42" fmla="*/ 1734121 w 4049004"/>
              <a:gd name="connsiteY42" fmla="*/ 284680 h 483209"/>
              <a:gd name="connsiteX43" fmla="*/ 1682363 w 4049004"/>
              <a:gd name="connsiteY43" fmla="*/ 293307 h 483209"/>
              <a:gd name="connsiteX44" fmla="*/ 1596099 w 4049004"/>
              <a:gd name="connsiteY44" fmla="*/ 301933 h 483209"/>
              <a:gd name="connsiteX45" fmla="*/ 1544340 w 4049004"/>
              <a:gd name="connsiteY45" fmla="*/ 319186 h 483209"/>
              <a:gd name="connsiteX46" fmla="*/ 1518461 w 4049004"/>
              <a:gd name="connsiteY46" fmla="*/ 327812 h 483209"/>
              <a:gd name="connsiteX47" fmla="*/ 1492582 w 4049004"/>
              <a:gd name="connsiteY47" fmla="*/ 345065 h 483209"/>
              <a:gd name="connsiteX48" fmla="*/ 1406318 w 4049004"/>
              <a:gd name="connsiteY48" fmla="*/ 370944 h 483209"/>
              <a:gd name="connsiteX49" fmla="*/ 1311427 w 4049004"/>
              <a:gd name="connsiteY49" fmla="*/ 379571 h 483209"/>
              <a:gd name="connsiteX50" fmla="*/ 1138899 w 4049004"/>
              <a:gd name="connsiteY50" fmla="*/ 405450 h 483209"/>
              <a:gd name="connsiteX51" fmla="*/ 1052635 w 4049004"/>
              <a:gd name="connsiteY51" fmla="*/ 422703 h 483209"/>
              <a:gd name="connsiteX52" fmla="*/ 914612 w 4049004"/>
              <a:gd name="connsiteY52" fmla="*/ 431329 h 483209"/>
              <a:gd name="connsiteX53" fmla="*/ 836974 w 4049004"/>
              <a:gd name="connsiteY53" fmla="*/ 448582 h 483209"/>
              <a:gd name="connsiteX54" fmla="*/ 802468 w 4049004"/>
              <a:gd name="connsiteY54" fmla="*/ 457209 h 483209"/>
              <a:gd name="connsiteX55" fmla="*/ 586808 w 4049004"/>
              <a:gd name="connsiteY55" fmla="*/ 474461 h 483209"/>
              <a:gd name="connsiteX56" fmla="*/ 198619 w 4049004"/>
              <a:gd name="connsiteY56" fmla="*/ 465835 h 483209"/>
              <a:gd name="connsiteX57" fmla="*/ 43344 w 4049004"/>
              <a:gd name="connsiteY57" fmla="*/ 474461 h 483209"/>
              <a:gd name="connsiteX58" fmla="*/ 212 w 4049004"/>
              <a:gd name="connsiteY58" fmla="*/ 483088 h 483209"/>
              <a:gd name="connsiteX0" fmla="*/ 15668 w 4049004"/>
              <a:gd name="connsiteY0" fmla="*/ 163012 h 483209"/>
              <a:gd name="connsiteX1" fmla="*/ 77850 w 4049004"/>
              <a:gd name="connsiteY1" fmla="*/ 163911 h 483209"/>
              <a:gd name="connsiteX2" fmla="*/ 134580 w 4049004"/>
              <a:gd name="connsiteY2" fmla="*/ 159358 h 483209"/>
              <a:gd name="connsiteX3" fmla="*/ 198619 w 4049004"/>
              <a:gd name="connsiteY3" fmla="*/ 138031 h 483209"/>
              <a:gd name="connsiteX4" fmla="*/ 250378 w 4049004"/>
              <a:gd name="connsiteY4" fmla="*/ 129405 h 483209"/>
              <a:gd name="connsiteX5" fmla="*/ 310763 w 4049004"/>
              <a:gd name="connsiteY5" fmla="*/ 120778 h 483209"/>
              <a:gd name="connsiteX6" fmla="*/ 491918 w 4049004"/>
              <a:gd name="connsiteY6" fmla="*/ 129405 h 483209"/>
              <a:gd name="connsiteX7" fmla="*/ 543676 w 4049004"/>
              <a:gd name="connsiteY7" fmla="*/ 146658 h 483209"/>
              <a:gd name="connsiteX8" fmla="*/ 1294174 w 4049004"/>
              <a:gd name="connsiteY8" fmla="*/ 155284 h 483209"/>
              <a:gd name="connsiteX9" fmla="*/ 1337306 w 4049004"/>
              <a:gd name="connsiteY9" fmla="*/ 163911 h 483209"/>
              <a:gd name="connsiteX10" fmla="*/ 1621978 w 4049004"/>
              <a:gd name="connsiteY10" fmla="*/ 181163 h 483209"/>
              <a:gd name="connsiteX11" fmla="*/ 1803133 w 4049004"/>
              <a:gd name="connsiteY11" fmla="*/ 198416 h 483209"/>
              <a:gd name="connsiteX12" fmla="*/ 2087804 w 4049004"/>
              <a:gd name="connsiteY12" fmla="*/ 189790 h 483209"/>
              <a:gd name="connsiteX13" fmla="*/ 2148189 w 4049004"/>
              <a:gd name="connsiteY13" fmla="*/ 172537 h 483209"/>
              <a:gd name="connsiteX14" fmla="*/ 2208574 w 4049004"/>
              <a:gd name="connsiteY14" fmla="*/ 155284 h 483209"/>
              <a:gd name="connsiteX15" fmla="*/ 2234453 w 4049004"/>
              <a:gd name="connsiteY15" fmla="*/ 138031 h 483209"/>
              <a:gd name="connsiteX16" fmla="*/ 2268959 w 4049004"/>
              <a:gd name="connsiteY16" fmla="*/ 129405 h 483209"/>
              <a:gd name="connsiteX17" fmla="*/ 2320718 w 4049004"/>
              <a:gd name="connsiteY17" fmla="*/ 112152 h 483209"/>
              <a:gd name="connsiteX18" fmla="*/ 2519125 w 4049004"/>
              <a:gd name="connsiteY18" fmla="*/ 94899 h 483209"/>
              <a:gd name="connsiteX19" fmla="*/ 2700280 w 4049004"/>
              <a:gd name="connsiteY19" fmla="*/ 77646 h 483209"/>
              <a:gd name="connsiteX20" fmla="*/ 2984952 w 4049004"/>
              <a:gd name="connsiteY20" fmla="*/ 51767 h 483209"/>
              <a:gd name="connsiteX21" fmla="*/ 3071216 w 4049004"/>
              <a:gd name="connsiteY21" fmla="*/ 34514 h 483209"/>
              <a:gd name="connsiteX22" fmla="*/ 3097095 w 4049004"/>
              <a:gd name="connsiteY22" fmla="*/ 25888 h 483209"/>
              <a:gd name="connsiteX23" fmla="*/ 3278250 w 4049004"/>
              <a:gd name="connsiteY23" fmla="*/ 8635 h 483209"/>
              <a:gd name="connsiteX24" fmla="*/ 3304129 w 4049004"/>
              <a:gd name="connsiteY24" fmla="*/ 9 h 483209"/>
              <a:gd name="connsiteX25" fmla="*/ 3554295 w 4049004"/>
              <a:gd name="connsiteY25" fmla="*/ 17261 h 483209"/>
              <a:gd name="connsiteX26" fmla="*/ 4046001 w 4049004"/>
              <a:gd name="connsiteY26" fmla="*/ 34514 h 483209"/>
              <a:gd name="connsiteX27" fmla="*/ 4028748 w 4049004"/>
              <a:gd name="connsiteY27" fmla="*/ 60394 h 483209"/>
              <a:gd name="connsiteX28" fmla="*/ 3994242 w 4049004"/>
              <a:gd name="connsiteY28" fmla="*/ 69020 h 483209"/>
              <a:gd name="connsiteX29" fmla="*/ 3942484 w 4049004"/>
              <a:gd name="connsiteY29" fmla="*/ 94899 h 483209"/>
              <a:gd name="connsiteX30" fmla="*/ 3916604 w 4049004"/>
              <a:gd name="connsiteY30" fmla="*/ 112152 h 483209"/>
              <a:gd name="connsiteX31" fmla="*/ 3864846 w 4049004"/>
              <a:gd name="connsiteY31" fmla="*/ 120778 h 483209"/>
              <a:gd name="connsiteX32" fmla="*/ 3744076 w 4049004"/>
              <a:gd name="connsiteY32" fmla="*/ 138031 h 483209"/>
              <a:gd name="connsiteX33" fmla="*/ 3657812 w 4049004"/>
              <a:gd name="connsiteY33" fmla="*/ 146658 h 483209"/>
              <a:gd name="connsiteX34" fmla="*/ 3631933 w 4049004"/>
              <a:gd name="connsiteY34" fmla="*/ 155284 h 483209"/>
              <a:gd name="connsiteX35" fmla="*/ 3502536 w 4049004"/>
              <a:gd name="connsiteY35" fmla="*/ 172537 h 483209"/>
              <a:gd name="connsiteX36" fmla="*/ 3166106 w 4049004"/>
              <a:gd name="connsiteY36" fmla="*/ 198416 h 483209"/>
              <a:gd name="connsiteX37" fmla="*/ 3140227 w 4049004"/>
              <a:gd name="connsiteY37" fmla="*/ 207043 h 483209"/>
              <a:gd name="connsiteX38" fmla="*/ 3088468 w 4049004"/>
              <a:gd name="connsiteY38" fmla="*/ 215669 h 483209"/>
              <a:gd name="connsiteX39" fmla="*/ 3053963 w 4049004"/>
              <a:gd name="connsiteY39" fmla="*/ 241548 h 483209"/>
              <a:gd name="connsiteX40" fmla="*/ 3028084 w 4049004"/>
              <a:gd name="connsiteY40" fmla="*/ 250175 h 483209"/>
              <a:gd name="connsiteX41" fmla="*/ 2959072 w 4049004"/>
              <a:gd name="connsiteY41" fmla="*/ 276054 h 483209"/>
              <a:gd name="connsiteX42" fmla="*/ 1734121 w 4049004"/>
              <a:gd name="connsiteY42" fmla="*/ 284680 h 483209"/>
              <a:gd name="connsiteX43" fmla="*/ 1682363 w 4049004"/>
              <a:gd name="connsiteY43" fmla="*/ 293307 h 483209"/>
              <a:gd name="connsiteX44" fmla="*/ 1596099 w 4049004"/>
              <a:gd name="connsiteY44" fmla="*/ 301933 h 483209"/>
              <a:gd name="connsiteX45" fmla="*/ 1544340 w 4049004"/>
              <a:gd name="connsiteY45" fmla="*/ 319186 h 483209"/>
              <a:gd name="connsiteX46" fmla="*/ 1518461 w 4049004"/>
              <a:gd name="connsiteY46" fmla="*/ 327812 h 483209"/>
              <a:gd name="connsiteX47" fmla="*/ 1492582 w 4049004"/>
              <a:gd name="connsiteY47" fmla="*/ 345065 h 483209"/>
              <a:gd name="connsiteX48" fmla="*/ 1406318 w 4049004"/>
              <a:gd name="connsiteY48" fmla="*/ 370944 h 483209"/>
              <a:gd name="connsiteX49" fmla="*/ 1311427 w 4049004"/>
              <a:gd name="connsiteY49" fmla="*/ 379571 h 483209"/>
              <a:gd name="connsiteX50" fmla="*/ 1138899 w 4049004"/>
              <a:gd name="connsiteY50" fmla="*/ 405450 h 483209"/>
              <a:gd name="connsiteX51" fmla="*/ 1052635 w 4049004"/>
              <a:gd name="connsiteY51" fmla="*/ 422703 h 483209"/>
              <a:gd name="connsiteX52" fmla="*/ 914612 w 4049004"/>
              <a:gd name="connsiteY52" fmla="*/ 431329 h 483209"/>
              <a:gd name="connsiteX53" fmla="*/ 836974 w 4049004"/>
              <a:gd name="connsiteY53" fmla="*/ 448582 h 483209"/>
              <a:gd name="connsiteX54" fmla="*/ 802468 w 4049004"/>
              <a:gd name="connsiteY54" fmla="*/ 457209 h 483209"/>
              <a:gd name="connsiteX55" fmla="*/ 586808 w 4049004"/>
              <a:gd name="connsiteY55" fmla="*/ 474461 h 483209"/>
              <a:gd name="connsiteX56" fmla="*/ 198619 w 4049004"/>
              <a:gd name="connsiteY56" fmla="*/ 465835 h 483209"/>
              <a:gd name="connsiteX57" fmla="*/ 43344 w 4049004"/>
              <a:gd name="connsiteY57" fmla="*/ 474461 h 483209"/>
              <a:gd name="connsiteX58" fmla="*/ 212 w 4049004"/>
              <a:gd name="connsiteY58" fmla="*/ 483088 h 483209"/>
              <a:gd name="connsiteX0" fmla="*/ 15668 w 4049004"/>
              <a:gd name="connsiteY0" fmla="*/ 163012 h 483209"/>
              <a:gd name="connsiteX1" fmla="*/ 77850 w 4049004"/>
              <a:gd name="connsiteY1" fmla="*/ 163911 h 483209"/>
              <a:gd name="connsiteX2" fmla="*/ 134580 w 4049004"/>
              <a:gd name="connsiteY2" fmla="*/ 159358 h 483209"/>
              <a:gd name="connsiteX3" fmla="*/ 217669 w 4049004"/>
              <a:gd name="connsiteY3" fmla="*/ 176131 h 483209"/>
              <a:gd name="connsiteX4" fmla="*/ 250378 w 4049004"/>
              <a:gd name="connsiteY4" fmla="*/ 129405 h 483209"/>
              <a:gd name="connsiteX5" fmla="*/ 310763 w 4049004"/>
              <a:gd name="connsiteY5" fmla="*/ 120778 h 483209"/>
              <a:gd name="connsiteX6" fmla="*/ 491918 w 4049004"/>
              <a:gd name="connsiteY6" fmla="*/ 129405 h 483209"/>
              <a:gd name="connsiteX7" fmla="*/ 543676 w 4049004"/>
              <a:gd name="connsiteY7" fmla="*/ 146658 h 483209"/>
              <a:gd name="connsiteX8" fmla="*/ 1294174 w 4049004"/>
              <a:gd name="connsiteY8" fmla="*/ 155284 h 483209"/>
              <a:gd name="connsiteX9" fmla="*/ 1337306 w 4049004"/>
              <a:gd name="connsiteY9" fmla="*/ 163911 h 483209"/>
              <a:gd name="connsiteX10" fmla="*/ 1621978 w 4049004"/>
              <a:gd name="connsiteY10" fmla="*/ 181163 h 483209"/>
              <a:gd name="connsiteX11" fmla="*/ 1803133 w 4049004"/>
              <a:gd name="connsiteY11" fmla="*/ 198416 h 483209"/>
              <a:gd name="connsiteX12" fmla="*/ 2087804 w 4049004"/>
              <a:gd name="connsiteY12" fmla="*/ 189790 h 483209"/>
              <a:gd name="connsiteX13" fmla="*/ 2148189 w 4049004"/>
              <a:gd name="connsiteY13" fmla="*/ 172537 h 483209"/>
              <a:gd name="connsiteX14" fmla="*/ 2208574 w 4049004"/>
              <a:gd name="connsiteY14" fmla="*/ 155284 h 483209"/>
              <a:gd name="connsiteX15" fmla="*/ 2234453 w 4049004"/>
              <a:gd name="connsiteY15" fmla="*/ 138031 h 483209"/>
              <a:gd name="connsiteX16" fmla="*/ 2268959 w 4049004"/>
              <a:gd name="connsiteY16" fmla="*/ 129405 h 483209"/>
              <a:gd name="connsiteX17" fmla="*/ 2320718 w 4049004"/>
              <a:gd name="connsiteY17" fmla="*/ 112152 h 483209"/>
              <a:gd name="connsiteX18" fmla="*/ 2519125 w 4049004"/>
              <a:gd name="connsiteY18" fmla="*/ 94899 h 483209"/>
              <a:gd name="connsiteX19" fmla="*/ 2700280 w 4049004"/>
              <a:gd name="connsiteY19" fmla="*/ 77646 h 483209"/>
              <a:gd name="connsiteX20" fmla="*/ 2984952 w 4049004"/>
              <a:gd name="connsiteY20" fmla="*/ 51767 h 483209"/>
              <a:gd name="connsiteX21" fmla="*/ 3071216 w 4049004"/>
              <a:gd name="connsiteY21" fmla="*/ 34514 h 483209"/>
              <a:gd name="connsiteX22" fmla="*/ 3097095 w 4049004"/>
              <a:gd name="connsiteY22" fmla="*/ 25888 h 483209"/>
              <a:gd name="connsiteX23" fmla="*/ 3278250 w 4049004"/>
              <a:gd name="connsiteY23" fmla="*/ 8635 h 483209"/>
              <a:gd name="connsiteX24" fmla="*/ 3304129 w 4049004"/>
              <a:gd name="connsiteY24" fmla="*/ 9 h 483209"/>
              <a:gd name="connsiteX25" fmla="*/ 3554295 w 4049004"/>
              <a:gd name="connsiteY25" fmla="*/ 17261 h 483209"/>
              <a:gd name="connsiteX26" fmla="*/ 4046001 w 4049004"/>
              <a:gd name="connsiteY26" fmla="*/ 34514 h 483209"/>
              <a:gd name="connsiteX27" fmla="*/ 4028748 w 4049004"/>
              <a:gd name="connsiteY27" fmla="*/ 60394 h 483209"/>
              <a:gd name="connsiteX28" fmla="*/ 3994242 w 4049004"/>
              <a:gd name="connsiteY28" fmla="*/ 69020 h 483209"/>
              <a:gd name="connsiteX29" fmla="*/ 3942484 w 4049004"/>
              <a:gd name="connsiteY29" fmla="*/ 94899 h 483209"/>
              <a:gd name="connsiteX30" fmla="*/ 3916604 w 4049004"/>
              <a:gd name="connsiteY30" fmla="*/ 112152 h 483209"/>
              <a:gd name="connsiteX31" fmla="*/ 3864846 w 4049004"/>
              <a:gd name="connsiteY31" fmla="*/ 120778 h 483209"/>
              <a:gd name="connsiteX32" fmla="*/ 3744076 w 4049004"/>
              <a:gd name="connsiteY32" fmla="*/ 138031 h 483209"/>
              <a:gd name="connsiteX33" fmla="*/ 3657812 w 4049004"/>
              <a:gd name="connsiteY33" fmla="*/ 146658 h 483209"/>
              <a:gd name="connsiteX34" fmla="*/ 3631933 w 4049004"/>
              <a:gd name="connsiteY34" fmla="*/ 155284 h 483209"/>
              <a:gd name="connsiteX35" fmla="*/ 3502536 w 4049004"/>
              <a:gd name="connsiteY35" fmla="*/ 172537 h 483209"/>
              <a:gd name="connsiteX36" fmla="*/ 3166106 w 4049004"/>
              <a:gd name="connsiteY36" fmla="*/ 198416 h 483209"/>
              <a:gd name="connsiteX37" fmla="*/ 3140227 w 4049004"/>
              <a:gd name="connsiteY37" fmla="*/ 207043 h 483209"/>
              <a:gd name="connsiteX38" fmla="*/ 3088468 w 4049004"/>
              <a:gd name="connsiteY38" fmla="*/ 215669 h 483209"/>
              <a:gd name="connsiteX39" fmla="*/ 3053963 w 4049004"/>
              <a:gd name="connsiteY39" fmla="*/ 241548 h 483209"/>
              <a:gd name="connsiteX40" fmla="*/ 3028084 w 4049004"/>
              <a:gd name="connsiteY40" fmla="*/ 250175 h 483209"/>
              <a:gd name="connsiteX41" fmla="*/ 2959072 w 4049004"/>
              <a:gd name="connsiteY41" fmla="*/ 276054 h 483209"/>
              <a:gd name="connsiteX42" fmla="*/ 1734121 w 4049004"/>
              <a:gd name="connsiteY42" fmla="*/ 284680 h 483209"/>
              <a:gd name="connsiteX43" fmla="*/ 1682363 w 4049004"/>
              <a:gd name="connsiteY43" fmla="*/ 293307 h 483209"/>
              <a:gd name="connsiteX44" fmla="*/ 1596099 w 4049004"/>
              <a:gd name="connsiteY44" fmla="*/ 301933 h 483209"/>
              <a:gd name="connsiteX45" fmla="*/ 1544340 w 4049004"/>
              <a:gd name="connsiteY45" fmla="*/ 319186 h 483209"/>
              <a:gd name="connsiteX46" fmla="*/ 1518461 w 4049004"/>
              <a:gd name="connsiteY46" fmla="*/ 327812 h 483209"/>
              <a:gd name="connsiteX47" fmla="*/ 1492582 w 4049004"/>
              <a:gd name="connsiteY47" fmla="*/ 345065 h 483209"/>
              <a:gd name="connsiteX48" fmla="*/ 1406318 w 4049004"/>
              <a:gd name="connsiteY48" fmla="*/ 370944 h 483209"/>
              <a:gd name="connsiteX49" fmla="*/ 1311427 w 4049004"/>
              <a:gd name="connsiteY49" fmla="*/ 379571 h 483209"/>
              <a:gd name="connsiteX50" fmla="*/ 1138899 w 4049004"/>
              <a:gd name="connsiteY50" fmla="*/ 405450 h 483209"/>
              <a:gd name="connsiteX51" fmla="*/ 1052635 w 4049004"/>
              <a:gd name="connsiteY51" fmla="*/ 422703 h 483209"/>
              <a:gd name="connsiteX52" fmla="*/ 914612 w 4049004"/>
              <a:gd name="connsiteY52" fmla="*/ 431329 h 483209"/>
              <a:gd name="connsiteX53" fmla="*/ 836974 w 4049004"/>
              <a:gd name="connsiteY53" fmla="*/ 448582 h 483209"/>
              <a:gd name="connsiteX54" fmla="*/ 802468 w 4049004"/>
              <a:gd name="connsiteY54" fmla="*/ 457209 h 483209"/>
              <a:gd name="connsiteX55" fmla="*/ 586808 w 4049004"/>
              <a:gd name="connsiteY55" fmla="*/ 474461 h 483209"/>
              <a:gd name="connsiteX56" fmla="*/ 198619 w 4049004"/>
              <a:gd name="connsiteY56" fmla="*/ 465835 h 483209"/>
              <a:gd name="connsiteX57" fmla="*/ 43344 w 4049004"/>
              <a:gd name="connsiteY57" fmla="*/ 474461 h 483209"/>
              <a:gd name="connsiteX58" fmla="*/ 212 w 4049004"/>
              <a:gd name="connsiteY58" fmla="*/ 483088 h 483209"/>
              <a:gd name="connsiteX0" fmla="*/ 15668 w 4049004"/>
              <a:gd name="connsiteY0" fmla="*/ 163012 h 483209"/>
              <a:gd name="connsiteX1" fmla="*/ 77850 w 4049004"/>
              <a:gd name="connsiteY1" fmla="*/ 163911 h 483209"/>
              <a:gd name="connsiteX2" fmla="*/ 134580 w 4049004"/>
              <a:gd name="connsiteY2" fmla="*/ 159358 h 483209"/>
              <a:gd name="connsiteX3" fmla="*/ 217669 w 4049004"/>
              <a:gd name="connsiteY3" fmla="*/ 176131 h 483209"/>
              <a:gd name="connsiteX4" fmla="*/ 310763 w 4049004"/>
              <a:gd name="connsiteY4" fmla="*/ 120778 h 483209"/>
              <a:gd name="connsiteX5" fmla="*/ 491918 w 4049004"/>
              <a:gd name="connsiteY5" fmla="*/ 129405 h 483209"/>
              <a:gd name="connsiteX6" fmla="*/ 543676 w 4049004"/>
              <a:gd name="connsiteY6" fmla="*/ 146658 h 483209"/>
              <a:gd name="connsiteX7" fmla="*/ 1294174 w 4049004"/>
              <a:gd name="connsiteY7" fmla="*/ 155284 h 483209"/>
              <a:gd name="connsiteX8" fmla="*/ 1337306 w 4049004"/>
              <a:gd name="connsiteY8" fmla="*/ 163911 h 483209"/>
              <a:gd name="connsiteX9" fmla="*/ 1621978 w 4049004"/>
              <a:gd name="connsiteY9" fmla="*/ 181163 h 483209"/>
              <a:gd name="connsiteX10" fmla="*/ 1803133 w 4049004"/>
              <a:gd name="connsiteY10" fmla="*/ 198416 h 483209"/>
              <a:gd name="connsiteX11" fmla="*/ 2087804 w 4049004"/>
              <a:gd name="connsiteY11" fmla="*/ 189790 h 483209"/>
              <a:gd name="connsiteX12" fmla="*/ 2148189 w 4049004"/>
              <a:gd name="connsiteY12" fmla="*/ 172537 h 483209"/>
              <a:gd name="connsiteX13" fmla="*/ 2208574 w 4049004"/>
              <a:gd name="connsiteY13" fmla="*/ 155284 h 483209"/>
              <a:gd name="connsiteX14" fmla="*/ 2234453 w 4049004"/>
              <a:gd name="connsiteY14" fmla="*/ 138031 h 483209"/>
              <a:gd name="connsiteX15" fmla="*/ 2268959 w 4049004"/>
              <a:gd name="connsiteY15" fmla="*/ 129405 h 483209"/>
              <a:gd name="connsiteX16" fmla="*/ 2320718 w 4049004"/>
              <a:gd name="connsiteY16" fmla="*/ 112152 h 483209"/>
              <a:gd name="connsiteX17" fmla="*/ 2519125 w 4049004"/>
              <a:gd name="connsiteY17" fmla="*/ 94899 h 483209"/>
              <a:gd name="connsiteX18" fmla="*/ 2700280 w 4049004"/>
              <a:gd name="connsiteY18" fmla="*/ 77646 h 483209"/>
              <a:gd name="connsiteX19" fmla="*/ 2984952 w 4049004"/>
              <a:gd name="connsiteY19" fmla="*/ 51767 h 483209"/>
              <a:gd name="connsiteX20" fmla="*/ 3071216 w 4049004"/>
              <a:gd name="connsiteY20" fmla="*/ 34514 h 483209"/>
              <a:gd name="connsiteX21" fmla="*/ 3097095 w 4049004"/>
              <a:gd name="connsiteY21" fmla="*/ 25888 h 483209"/>
              <a:gd name="connsiteX22" fmla="*/ 3278250 w 4049004"/>
              <a:gd name="connsiteY22" fmla="*/ 8635 h 483209"/>
              <a:gd name="connsiteX23" fmla="*/ 3304129 w 4049004"/>
              <a:gd name="connsiteY23" fmla="*/ 9 h 483209"/>
              <a:gd name="connsiteX24" fmla="*/ 3554295 w 4049004"/>
              <a:gd name="connsiteY24" fmla="*/ 17261 h 483209"/>
              <a:gd name="connsiteX25" fmla="*/ 4046001 w 4049004"/>
              <a:gd name="connsiteY25" fmla="*/ 34514 h 483209"/>
              <a:gd name="connsiteX26" fmla="*/ 4028748 w 4049004"/>
              <a:gd name="connsiteY26" fmla="*/ 60394 h 483209"/>
              <a:gd name="connsiteX27" fmla="*/ 3994242 w 4049004"/>
              <a:gd name="connsiteY27" fmla="*/ 69020 h 483209"/>
              <a:gd name="connsiteX28" fmla="*/ 3942484 w 4049004"/>
              <a:gd name="connsiteY28" fmla="*/ 94899 h 483209"/>
              <a:gd name="connsiteX29" fmla="*/ 3916604 w 4049004"/>
              <a:gd name="connsiteY29" fmla="*/ 112152 h 483209"/>
              <a:gd name="connsiteX30" fmla="*/ 3864846 w 4049004"/>
              <a:gd name="connsiteY30" fmla="*/ 120778 h 483209"/>
              <a:gd name="connsiteX31" fmla="*/ 3744076 w 4049004"/>
              <a:gd name="connsiteY31" fmla="*/ 138031 h 483209"/>
              <a:gd name="connsiteX32" fmla="*/ 3657812 w 4049004"/>
              <a:gd name="connsiteY32" fmla="*/ 146658 h 483209"/>
              <a:gd name="connsiteX33" fmla="*/ 3631933 w 4049004"/>
              <a:gd name="connsiteY33" fmla="*/ 155284 h 483209"/>
              <a:gd name="connsiteX34" fmla="*/ 3502536 w 4049004"/>
              <a:gd name="connsiteY34" fmla="*/ 172537 h 483209"/>
              <a:gd name="connsiteX35" fmla="*/ 3166106 w 4049004"/>
              <a:gd name="connsiteY35" fmla="*/ 198416 h 483209"/>
              <a:gd name="connsiteX36" fmla="*/ 3140227 w 4049004"/>
              <a:gd name="connsiteY36" fmla="*/ 207043 h 483209"/>
              <a:gd name="connsiteX37" fmla="*/ 3088468 w 4049004"/>
              <a:gd name="connsiteY37" fmla="*/ 215669 h 483209"/>
              <a:gd name="connsiteX38" fmla="*/ 3053963 w 4049004"/>
              <a:gd name="connsiteY38" fmla="*/ 241548 h 483209"/>
              <a:gd name="connsiteX39" fmla="*/ 3028084 w 4049004"/>
              <a:gd name="connsiteY39" fmla="*/ 250175 h 483209"/>
              <a:gd name="connsiteX40" fmla="*/ 2959072 w 4049004"/>
              <a:gd name="connsiteY40" fmla="*/ 276054 h 483209"/>
              <a:gd name="connsiteX41" fmla="*/ 1734121 w 4049004"/>
              <a:gd name="connsiteY41" fmla="*/ 284680 h 483209"/>
              <a:gd name="connsiteX42" fmla="*/ 1682363 w 4049004"/>
              <a:gd name="connsiteY42" fmla="*/ 293307 h 483209"/>
              <a:gd name="connsiteX43" fmla="*/ 1596099 w 4049004"/>
              <a:gd name="connsiteY43" fmla="*/ 301933 h 483209"/>
              <a:gd name="connsiteX44" fmla="*/ 1544340 w 4049004"/>
              <a:gd name="connsiteY44" fmla="*/ 319186 h 483209"/>
              <a:gd name="connsiteX45" fmla="*/ 1518461 w 4049004"/>
              <a:gd name="connsiteY45" fmla="*/ 327812 h 483209"/>
              <a:gd name="connsiteX46" fmla="*/ 1492582 w 4049004"/>
              <a:gd name="connsiteY46" fmla="*/ 345065 h 483209"/>
              <a:gd name="connsiteX47" fmla="*/ 1406318 w 4049004"/>
              <a:gd name="connsiteY47" fmla="*/ 370944 h 483209"/>
              <a:gd name="connsiteX48" fmla="*/ 1311427 w 4049004"/>
              <a:gd name="connsiteY48" fmla="*/ 379571 h 483209"/>
              <a:gd name="connsiteX49" fmla="*/ 1138899 w 4049004"/>
              <a:gd name="connsiteY49" fmla="*/ 405450 h 483209"/>
              <a:gd name="connsiteX50" fmla="*/ 1052635 w 4049004"/>
              <a:gd name="connsiteY50" fmla="*/ 422703 h 483209"/>
              <a:gd name="connsiteX51" fmla="*/ 914612 w 4049004"/>
              <a:gd name="connsiteY51" fmla="*/ 431329 h 483209"/>
              <a:gd name="connsiteX52" fmla="*/ 836974 w 4049004"/>
              <a:gd name="connsiteY52" fmla="*/ 448582 h 483209"/>
              <a:gd name="connsiteX53" fmla="*/ 802468 w 4049004"/>
              <a:gd name="connsiteY53" fmla="*/ 457209 h 483209"/>
              <a:gd name="connsiteX54" fmla="*/ 586808 w 4049004"/>
              <a:gd name="connsiteY54" fmla="*/ 474461 h 483209"/>
              <a:gd name="connsiteX55" fmla="*/ 198619 w 4049004"/>
              <a:gd name="connsiteY55" fmla="*/ 465835 h 483209"/>
              <a:gd name="connsiteX56" fmla="*/ 43344 w 4049004"/>
              <a:gd name="connsiteY56" fmla="*/ 474461 h 483209"/>
              <a:gd name="connsiteX57" fmla="*/ 212 w 4049004"/>
              <a:gd name="connsiteY57" fmla="*/ 483088 h 483209"/>
              <a:gd name="connsiteX0" fmla="*/ 15668 w 4049004"/>
              <a:gd name="connsiteY0" fmla="*/ 163012 h 483209"/>
              <a:gd name="connsiteX1" fmla="*/ 77850 w 4049004"/>
              <a:gd name="connsiteY1" fmla="*/ 163911 h 483209"/>
              <a:gd name="connsiteX2" fmla="*/ 134580 w 4049004"/>
              <a:gd name="connsiteY2" fmla="*/ 159358 h 483209"/>
              <a:gd name="connsiteX3" fmla="*/ 217669 w 4049004"/>
              <a:gd name="connsiteY3" fmla="*/ 176131 h 483209"/>
              <a:gd name="connsiteX4" fmla="*/ 491918 w 4049004"/>
              <a:gd name="connsiteY4" fmla="*/ 129405 h 483209"/>
              <a:gd name="connsiteX5" fmla="*/ 543676 w 4049004"/>
              <a:gd name="connsiteY5" fmla="*/ 146658 h 483209"/>
              <a:gd name="connsiteX6" fmla="*/ 1294174 w 4049004"/>
              <a:gd name="connsiteY6" fmla="*/ 155284 h 483209"/>
              <a:gd name="connsiteX7" fmla="*/ 1337306 w 4049004"/>
              <a:gd name="connsiteY7" fmla="*/ 163911 h 483209"/>
              <a:gd name="connsiteX8" fmla="*/ 1621978 w 4049004"/>
              <a:gd name="connsiteY8" fmla="*/ 181163 h 483209"/>
              <a:gd name="connsiteX9" fmla="*/ 1803133 w 4049004"/>
              <a:gd name="connsiteY9" fmla="*/ 198416 h 483209"/>
              <a:gd name="connsiteX10" fmla="*/ 2087804 w 4049004"/>
              <a:gd name="connsiteY10" fmla="*/ 189790 h 483209"/>
              <a:gd name="connsiteX11" fmla="*/ 2148189 w 4049004"/>
              <a:gd name="connsiteY11" fmla="*/ 172537 h 483209"/>
              <a:gd name="connsiteX12" fmla="*/ 2208574 w 4049004"/>
              <a:gd name="connsiteY12" fmla="*/ 155284 h 483209"/>
              <a:gd name="connsiteX13" fmla="*/ 2234453 w 4049004"/>
              <a:gd name="connsiteY13" fmla="*/ 138031 h 483209"/>
              <a:gd name="connsiteX14" fmla="*/ 2268959 w 4049004"/>
              <a:gd name="connsiteY14" fmla="*/ 129405 h 483209"/>
              <a:gd name="connsiteX15" fmla="*/ 2320718 w 4049004"/>
              <a:gd name="connsiteY15" fmla="*/ 112152 h 483209"/>
              <a:gd name="connsiteX16" fmla="*/ 2519125 w 4049004"/>
              <a:gd name="connsiteY16" fmla="*/ 94899 h 483209"/>
              <a:gd name="connsiteX17" fmla="*/ 2700280 w 4049004"/>
              <a:gd name="connsiteY17" fmla="*/ 77646 h 483209"/>
              <a:gd name="connsiteX18" fmla="*/ 2984952 w 4049004"/>
              <a:gd name="connsiteY18" fmla="*/ 51767 h 483209"/>
              <a:gd name="connsiteX19" fmla="*/ 3071216 w 4049004"/>
              <a:gd name="connsiteY19" fmla="*/ 34514 h 483209"/>
              <a:gd name="connsiteX20" fmla="*/ 3097095 w 4049004"/>
              <a:gd name="connsiteY20" fmla="*/ 25888 h 483209"/>
              <a:gd name="connsiteX21" fmla="*/ 3278250 w 4049004"/>
              <a:gd name="connsiteY21" fmla="*/ 8635 h 483209"/>
              <a:gd name="connsiteX22" fmla="*/ 3304129 w 4049004"/>
              <a:gd name="connsiteY22" fmla="*/ 9 h 483209"/>
              <a:gd name="connsiteX23" fmla="*/ 3554295 w 4049004"/>
              <a:gd name="connsiteY23" fmla="*/ 17261 h 483209"/>
              <a:gd name="connsiteX24" fmla="*/ 4046001 w 4049004"/>
              <a:gd name="connsiteY24" fmla="*/ 34514 h 483209"/>
              <a:gd name="connsiteX25" fmla="*/ 4028748 w 4049004"/>
              <a:gd name="connsiteY25" fmla="*/ 60394 h 483209"/>
              <a:gd name="connsiteX26" fmla="*/ 3994242 w 4049004"/>
              <a:gd name="connsiteY26" fmla="*/ 69020 h 483209"/>
              <a:gd name="connsiteX27" fmla="*/ 3942484 w 4049004"/>
              <a:gd name="connsiteY27" fmla="*/ 94899 h 483209"/>
              <a:gd name="connsiteX28" fmla="*/ 3916604 w 4049004"/>
              <a:gd name="connsiteY28" fmla="*/ 112152 h 483209"/>
              <a:gd name="connsiteX29" fmla="*/ 3864846 w 4049004"/>
              <a:gd name="connsiteY29" fmla="*/ 120778 h 483209"/>
              <a:gd name="connsiteX30" fmla="*/ 3744076 w 4049004"/>
              <a:gd name="connsiteY30" fmla="*/ 138031 h 483209"/>
              <a:gd name="connsiteX31" fmla="*/ 3657812 w 4049004"/>
              <a:gd name="connsiteY31" fmla="*/ 146658 h 483209"/>
              <a:gd name="connsiteX32" fmla="*/ 3631933 w 4049004"/>
              <a:gd name="connsiteY32" fmla="*/ 155284 h 483209"/>
              <a:gd name="connsiteX33" fmla="*/ 3502536 w 4049004"/>
              <a:gd name="connsiteY33" fmla="*/ 172537 h 483209"/>
              <a:gd name="connsiteX34" fmla="*/ 3166106 w 4049004"/>
              <a:gd name="connsiteY34" fmla="*/ 198416 h 483209"/>
              <a:gd name="connsiteX35" fmla="*/ 3140227 w 4049004"/>
              <a:gd name="connsiteY35" fmla="*/ 207043 h 483209"/>
              <a:gd name="connsiteX36" fmla="*/ 3088468 w 4049004"/>
              <a:gd name="connsiteY36" fmla="*/ 215669 h 483209"/>
              <a:gd name="connsiteX37" fmla="*/ 3053963 w 4049004"/>
              <a:gd name="connsiteY37" fmla="*/ 241548 h 483209"/>
              <a:gd name="connsiteX38" fmla="*/ 3028084 w 4049004"/>
              <a:gd name="connsiteY38" fmla="*/ 250175 h 483209"/>
              <a:gd name="connsiteX39" fmla="*/ 2959072 w 4049004"/>
              <a:gd name="connsiteY39" fmla="*/ 276054 h 483209"/>
              <a:gd name="connsiteX40" fmla="*/ 1734121 w 4049004"/>
              <a:gd name="connsiteY40" fmla="*/ 284680 h 483209"/>
              <a:gd name="connsiteX41" fmla="*/ 1682363 w 4049004"/>
              <a:gd name="connsiteY41" fmla="*/ 293307 h 483209"/>
              <a:gd name="connsiteX42" fmla="*/ 1596099 w 4049004"/>
              <a:gd name="connsiteY42" fmla="*/ 301933 h 483209"/>
              <a:gd name="connsiteX43" fmla="*/ 1544340 w 4049004"/>
              <a:gd name="connsiteY43" fmla="*/ 319186 h 483209"/>
              <a:gd name="connsiteX44" fmla="*/ 1518461 w 4049004"/>
              <a:gd name="connsiteY44" fmla="*/ 327812 h 483209"/>
              <a:gd name="connsiteX45" fmla="*/ 1492582 w 4049004"/>
              <a:gd name="connsiteY45" fmla="*/ 345065 h 483209"/>
              <a:gd name="connsiteX46" fmla="*/ 1406318 w 4049004"/>
              <a:gd name="connsiteY46" fmla="*/ 370944 h 483209"/>
              <a:gd name="connsiteX47" fmla="*/ 1311427 w 4049004"/>
              <a:gd name="connsiteY47" fmla="*/ 379571 h 483209"/>
              <a:gd name="connsiteX48" fmla="*/ 1138899 w 4049004"/>
              <a:gd name="connsiteY48" fmla="*/ 405450 h 483209"/>
              <a:gd name="connsiteX49" fmla="*/ 1052635 w 4049004"/>
              <a:gd name="connsiteY49" fmla="*/ 422703 h 483209"/>
              <a:gd name="connsiteX50" fmla="*/ 914612 w 4049004"/>
              <a:gd name="connsiteY50" fmla="*/ 431329 h 483209"/>
              <a:gd name="connsiteX51" fmla="*/ 836974 w 4049004"/>
              <a:gd name="connsiteY51" fmla="*/ 448582 h 483209"/>
              <a:gd name="connsiteX52" fmla="*/ 802468 w 4049004"/>
              <a:gd name="connsiteY52" fmla="*/ 457209 h 483209"/>
              <a:gd name="connsiteX53" fmla="*/ 586808 w 4049004"/>
              <a:gd name="connsiteY53" fmla="*/ 474461 h 483209"/>
              <a:gd name="connsiteX54" fmla="*/ 198619 w 4049004"/>
              <a:gd name="connsiteY54" fmla="*/ 465835 h 483209"/>
              <a:gd name="connsiteX55" fmla="*/ 43344 w 4049004"/>
              <a:gd name="connsiteY55" fmla="*/ 474461 h 483209"/>
              <a:gd name="connsiteX56" fmla="*/ 212 w 4049004"/>
              <a:gd name="connsiteY56" fmla="*/ 483088 h 483209"/>
              <a:gd name="connsiteX0" fmla="*/ 15668 w 4049004"/>
              <a:gd name="connsiteY0" fmla="*/ 163012 h 483209"/>
              <a:gd name="connsiteX1" fmla="*/ 77850 w 4049004"/>
              <a:gd name="connsiteY1" fmla="*/ 163911 h 483209"/>
              <a:gd name="connsiteX2" fmla="*/ 134580 w 4049004"/>
              <a:gd name="connsiteY2" fmla="*/ 159358 h 483209"/>
              <a:gd name="connsiteX3" fmla="*/ 217669 w 4049004"/>
              <a:gd name="connsiteY3" fmla="*/ 176131 h 483209"/>
              <a:gd name="connsiteX4" fmla="*/ 543676 w 4049004"/>
              <a:gd name="connsiteY4" fmla="*/ 146658 h 483209"/>
              <a:gd name="connsiteX5" fmla="*/ 1294174 w 4049004"/>
              <a:gd name="connsiteY5" fmla="*/ 155284 h 483209"/>
              <a:gd name="connsiteX6" fmla="*/ 1337306 w 4049004"/>
              <a:gd name="connsiteY6" fmla="*/ 163911 h 483209"/>
              <a:gd name="connsiteX7" fmla="*/ 1621978 w 4049004"/>
              <a:gd name="connsiteY7" fmla="*/ 181163 h 483209"/>
              <a:gd name="connsiteX8" fmla="*/ 1803133 w 4049004"/>
              <a:gd name="connsiteY8" fmla="*/ 198416 h 483209"/>
              <a:gd name="connsiteX9" fmla="*/ 2087804 w 4049004"/>
              <a:gd name="connsiteY9" fmla="*/ 189790 h 483209"/>
              <a:gd name="connsiteX10" fmla="*/ 2148189 w 4049004"/>
              <a:gd name="connsiteY10" fmla="*/ 172537 h 483209"/>
              <a:gd name="connsiteX11" fmla="*/ 2208574 w 4049004"/>
              <a:gd name="connsiteY11" fmla="*/ 155284 h 483209"/>
              <a:gd name="connsiteX12" fmla="*/ 2234453 w 4049004"/>
              <a:gd name="connsiteY12" fmla="*/ 138031 h 483209"/>
              <a:gd name="connsiteX13" fmla="*/ 2268959 w 4049004"/>
              <a:gd name="connsiteY13" fmla="*/ 129405 h 483209"/>
              <a:gd name="connsiteX14" fmla="*/ 2320718 w 4049004"/>
              <a:gd name="connsiteY14" fmla="*/ 112152 h 483209"/>
              <a:gd name="connsiteX15" fmla="*/ 2519125 w 4049004"/>
              <a:gd name="connsiteY15" fmla="*/ 94899 h 483209"/>
              <a:gd name="connsiteX16" fmla="*/ 2700280 w 4049004"/>
              <a:gd name="connsiteY16" fmla="*/ 77646 h 483209"/>
              <a:gd name="connsiteX17" fmla="*/ 2984952 w 4049004"/>
              <a:gd name="connsiteY17" fmla="*/ 51767 h 483209"/>
              <a:gd name="connsiteX18" fmla="*/ 3071216 w 4049004"/>
              <a:gd name="connsiteY18" fmla="*/ 34514 h 483209"/>
              <a:gd name="connsiteX19" fmla="*/ 3097095 w 4049004"/>
              <a:gd name="connsiteY19" fmla="*/ 25888 h 483209"/>
              <a:gd name="connsiteX20" fmla="*/ 3278250 w 4049004"/>
              <a:gd name="connsiteY20" fmla="*/ 8635 h 483209"/>
              <a:gd name="connsiteX21" fmla="*/ 3304129 w 4049004"/>
              <a:gd name="connsiteY21" fmla="*/ 9 h 483209"/>
              <a:gd name="connsiteX22" fmla="*/ 3554295 w 4049004"/>
              <a:gd name="connsiteY22" fmla="*/ 17261 h 483209"/>
              <a:gd name="connsiteX23" fmla="*/ 4046001 w 4049004"/>
              <a:gd name="connsiteY23" fmla="*/ 34514 h 483209"/>
              <a:gd name="connsiteX24" fmla="*/ 4028748 w 4049004"/>
              <a:gd name="connsiteY24" fmla="*/ 60394 h 483209"/>
              <a:gd name="connsiteX25" fmla="*/ 3994242 w 4049004"/>
              <a:gd name="connsiteY25" fmla="*/ 69020 h 483209"/>
              <a:gd name="connsiteX26" fmla="*/ 3942484 w 4049004"/>
              <a:gd name="connsiteY26" fmla="*/ 94899 h 483209"/>
              <a:gd name="connsiteX27" fmla="*/ 3916604 w 4049004"/>
              <a:gd name="connsiteY27" fmla="*/ 112152 h 483209"/>
              <a:gd name="connsiteX28" fmla="*/ 3864846 w 4049004"/>
              <a:gd name="connsiteY28" fmla="*/ 120778 h 483209"/>
              <a:gd name="connsiteX29" fmla="*/ 3744076 w 4049004"/>
              <a:gd name="connsiteY29" fmla="*/ 138031 h 483209"/>
              <a:gd name="connsiteX30" fmla="*/ 3657812 w 4049004"/>
              <a:gd name="connsiteY30" fmla="*/ 146658 h 483209"/>
              <a:gd name="connsiteX31" fmla="*/ 3631933 w 4049004"/>
              <a:gd name="connsiteY31" fmla="*/ 155284 h 483209"/>
              <a:gd name="connsiteX32" fmla="*/ 3502536 w 4049004"/>
              <a:gd name="connsiteY32" fmla="*/ 172537 h 483209"/>
              <a:gd name="connsiteX33" fmla="*/ 3166106 w 4049004"/>
              <a:gd name="connsiteY33" fmla="*/ 198416 h 483209"/>
              <a:gd name="connsiteX34" fmla="*/ 3140227 w 4049004"/>
              <a:gd name="connsiteY34" fmla="*/ 207043 h 483209"/>
              <a:gd name="connsiteX35" fmla="*/ 3088468 w 4049004"/>
              <a:gd name="connsiteY35" fmla="*/ 215669 h 483209"/>
              <a:gd name="connsiteX36" fmla="*/ 3053963 w 4049004"/>
              <a:gd name="connsiteY36" fmla="*/ 241548 h 483209"/>
              <a:gd name="connsiteX37" fmla="*/ 3028084 w 4049004"/>
              <a:gd name="connsiteY37" fmla="*/ 250175 h 483209"/>
              <a:gd name="connsiteX38" fmla="*/ 2959072 w 4049004"/>
              <a:gd name="connsiteY38" fmla="*/ 276054 h 483209"/>
              <a:gd name="connsiteX39" fmla="*/ 1734121 w 4049004"/>
              <a:gd name="connsiteY39" fmla="*/ 284680 h 483209"/>
              <a:gd name="connsiteX40" fmla="*/ 1682363 w 4049004"/>
              <a:gd name="connsiteY40" fmla="*/ 293307 h 483209"/>
              <a:gd name="connsiteX41" fmla="*/ 1596099 w 4049004"/>
              <a:gd name="connsiteY41" fmla="*/ 301933 h 483209"/>
              <a:gd name="connsiteX42" fmla="*/ 1544340 w 4049004"/>
              <a:gd name="connsiteY42" fmla="*/ 319186 h 483209"/>
              <a:gd name="connsiteX43" fmla="*/ 1518461 w 4049004"/>
              <a:gd name="connsiteY43" fmla="*/ 327812 h 483209"/>
              <a:gd name="connsiteX44" fmla="*/ 1492582 w 4049004"/>
              <a:gd name="connsiteY44" fmla="*/ 345065 h 483209"/>
              <a:gd name="connsiteX45" fmla="*/ 1406318 w 4049004"/>
              <a:gd name="connsiteY45" fmla="*/ 370944 h 483209"/>
              <a:gd name="connsiteX46" fmla="*/ 1311427 w 4049004"/>
              <a:gd name="connsiteY46" fmla="*/ 379571 h 483209"/>
              <a:gd name="connsiteX47" fmla="*/ 1138899 w 4049004"/>
              <a:gd name="connsiteY47" fmla="*/ 405450 h 483209"/>
              <a:gd name="connsiteX48" fmla="*/ 1052635 w 4049004"/>
              <a:gd name="connsiteY48" fmla="*/ 422703 h 483209"/>
              <a:gd name="connsiteX49" fmla="*/ 914612 w 4049004"/>
              <a:gd name="connsiteY49" fmla="*/ 431329 h 483209"/>
              <a:gd name="connsiteX50" fmla="*/ 836974 w 4049004"/>
              <a:gd name="connsiteY50" fmla="*/ 448582 h 483209"/>
              <a:gd name="connsiteX51" fmla="*/ 802468 w 4049004"/>
              <a:gd name="connsiteY51" fmla="*/ 457209 h 483209"/>
              <a:gd name="connsiteX52" fmla="*/ 586808 w 4049004"/>
              <a:gd name="connsiteY52" fmla="*/ 474461 h 483209"/>
              <a:gd name="connsiteX53" fmla="*/ 198619 w 4049004"/>
              <a:gd name="connsiteY53" fmla="*/ 465835 h 483209"/>
              <a:gd name="connsiteX54" fmla="*/ 43344 w 4049004"/>
              <a:gd name="connsiteY54" fmla="*/ 474461 h 483209"/>
              <a:gd name="connsiteX55" fmla="*/ 212 w 4049004"/>
              <a:gd name="connsiteY55" fmla="*/ 483088 h 483209"/>
              <a:gd name="connsiteX0" fmla="*/ 15668 w 4049004"/>
              <a:gd name="connsiteY0" fmla="*/ 163012 h 483209"/>
              <a:gd name="connsiteX1" fmla="*/ 77850 w 4049004"/>
              <a:gd name="connsiteY1" fmla="*/ 163911 h 483209"/>
              <a:gd name="connsiteX2" fmla="*/ 217669 w 4049004"/>
              <a:gd name="connsiteY2" fmla="*/ 176131 h 483209"/>
              <a:gd name="connsiteX3" fmla="*/ 543676 w 4049004"/>
              <a:gd name="connsiteY3" fmla="*/ 146658 h 483209"/>
              <a:gd name="connsiteX4" fmla="*/ 1294174 w 4049004"/>
              <a:gd name="connsiteY4" fmla="*/ 155284 h 483209"/>
              <a:gd name="connsiteX5" fmla="*/ 1337306 w 4049004"/>
              <a:gd name="connsiteY5" fmla="*/ 163911 h 483209"/>
              <a:gd name="connsiteX6" fmla="*/ 1621978 w 4049004"/>
              <a:gd name="connsiteY6" fmla="*/ 181163 h 483209"/>
              <a:gd name="connsiteX7" fmla="*/ 1803133 w 4049004"/>
              <a:gd name="connsiteY7" fmla="*/ 198416 h 483209"/>
              <a:gd name="connsiteX8" fmla="*/ 2087804 w 4049004"/>
              <a:gd name="connsiteY8" fmla="*/ 189790 h 483209"/>
              <a:gd name="connsiteX9" fmla="*/ 2148189 w 4049004"/>
              <a:gd name="connsiteY9" fmla="*/ 172537 h 483209"/>
              <a:gd name="connsiteX10" fmla="*/ 2208574 w 4049004"/>
              <a:gd name="connsiteY10" fmla="*/ 155284 h 483209"/>
              <a:gd name="connsiteX11" fmla="*/ 2234453 w 4049004"/>
              <a:gd name="connsiteY11" fmla="*/ 138031 h 483209"/>
              <a:gd name="connsiteX12" fmla="*/ 2268959 w 4049004"/>
              <a:gd name="connsiteY12" fmla="*/ 129405 h 483209"/>
              <a:gd name="connsiteX13" fmla="*/ 2320718 w 4049004"/>
              <a:gd name="connsiteY13" fmla="*/ 112152 h 483209"/>
              <a:gd name="connsiteX14" fmla="*/ 2519125 w 4049004"/>
              <a:gd name="connsiteY14" fmla="*/ 94899 h 483209"/>
              <a:gd name="connsiteX15" fmla="*/ 2700280 w 4049004"/>
              <a:gd name="connsiteY15" fmla="*/ 77646 h 483209"/>
              <a:gd name="connsiteX16" fmla="*/ 2984952 w 4049004"/>
              <a:gd name="connsiteY16" fmla="*/ 51767 h 483209"/>
              <a:gd name="connsiteX17" fmla="*/ 3071216 w 4049004"/>
              <a:gd name="connsiteY17" fmla="*/ 34514 h 483209"/>
              <a:gd name="connsiteX18" fmla="*/ 3097095 w 4049004"/>
              <a:gd name="connsiteY18" fmla="*/ 25888 h 483209"/>
              <a:gd name="connsiteX19" fmla="*/ 3278250 w 4049004"/>
              <a:gd name="connsiteY19" fmla="*/ 8635 h 483209"/>
              <a:gd name="connsiteX20" fmla="*/ 3304129 w 4049004"/>
              <a:gd name="connsiteY20" fmla="*/ 9 h 483209"/>
              <a:gd name="connsiteX21" fmla="*/ 3554295 w 4049004"/>
              <a:gd name="connsiteY21" fmla="*/ 17261 h 483209"/>
              <a:gd name="connsiteX22" fmla="*/ 4046001 w 4049004"/>
              <a:gd name="connsiteY22" fmla="*/ 34514 h 483209"/>
              <a:gd name="connsiteX23" fmla="*/ 4028748 w 4049004"/>
              <a:gd name="connsiteY23" fmla="*/ 60394 h 483209"/>
              <a:gd name="connsiteX24" fmla="*/ 3994242 w 4049004"/>
              <a:gd name="connsiteY24" fmla="*/ 69020 h 483209"/>
              <a:gd name="connsiteX25" fmla="*/ 3942484 w 4049004"/>
              <a:gd name="connsiteY25" fmla="*/ 94899 h 483209"/>
              <a:gd name="connsiteX26" fmla="*/ 3916604 w 4049004"/>
              <a:gd name="connsiteY26" fmla="*/ 112152 h 483209"/>
              <a:gd name="connsiteX27" fmla="*/ 3864846 w 4049004"/>
              <a:gd name="connsiteY27" fmla="*/ 120778 h 483209"/>
              <a:gd name="connsiteX28" fmla="*/ 3744076 w 4049004"/>
              <a:gd name="connsiteY28" fmla="*/ 138031 h 483209"/>
              <a:gd name="connsiteX29" fmla="*/ 3657812 w 4049004"/>
              <a:gd name="connsiteY29" fmla="*/ 146658 h 483209"/>
              <a:gd name="connsiteX30" fmla="*/ 3631933 w 4049004"/>
              <a:gd name="connsiteY30" fmla="*/ 155284 h 483209"/>
              <a:gd name="connsiteX31" fmla="*/ 3502536 w 4049004"/>
              <a:gd name="connsiteY31" fmla="*/ 172537 h 483209"/>
              <a:gd name="connsiteX32" fmla="*/ 3166106 w 4049004"/>
              <a:gd name="connsiteY32" fmla="*/ 198416 h 483209"/>
              <a:gd name="connsiteX33" fmla="*/ 3140227 w 4049004"/>
              <a:gd name="connsiteY33" fmla="*/ 207043 h 483209"/>
              <a:gd name="connsiteX34" fmla="*/ 3088468 w 4049004"/>
              <a:gd name="connsiteY34" fmla="*/ 215669 h 483209"/>
              <a:gd name="connsiteX35" fmla="*/ 3053963 w 4049004"/>
              <a:gd name="connsiteY35" fmla="*/ 241548 h 483209"/>
              <a:gd name="connsiteX36" fmla="*/ 3028084 w 4049004"/>
              <a:gd name="connsiteY36" fmla="*/ 250175 h 483209"/>
              <a:gd name="connsiteX37" fmla="*/ 2959072 w 4049004"/>
              <a:gd name="connsiteY37" fmla="*/ 276054 h 483209"/>
              <a:gd name="connsiteX38" fmla="*/ 1734121 w 4049004"/>
              <a:gd name="connsiteY38" fmla="*/ 284680 h 483209"/>
              <a:gd name="connsiteX39" fmla="*/ 1682363 w 4049004"/>
              <a:gd name="connsiteY39" fmla="*/ 293307 h 483209"/>
              <a:gd name="connsiteX40" fmla="*/ 1596099 w 4049004"/>
              <a:gd name="connsiteY40" fmla="*/ 301933 h 483209"/>
              <a:gd name="connsiteX41" fmla="*/ 1544340 w 4049004"/>
              <a:gd name="connsiteY41" fmla="*/ 319186 h 483209"/>
              <a:gd name="connsiteX42" fmla="*/ 1518461 w 4049004"/>
              <a:gd name="connsiteY42" fmla="*/ 327812 h 483209"/>
              <a:gd name="connsiteX43" fmla="*/ 1492582 w 4049004"/>
              <a:gd name="connsiteY43" fmla="*/ 345065 h 483209"/>
              <a:gd name="connsiteX44" fmla="*/ 1406318 w 4049004"/>
              <a:gd name="connsiteY44" fmla="*/ 370944 h 483209"/>
              <a:gd name="connsiteX45" fmla="*/ 1311427 w 4049004"/>
              <a:gd name="connsiteY45" fmla="*/ 379571 h 483209"/>
              <a:gd name="connsiteX46" fmla="*/ 1138899 w 4049004"/>
              <a:gd name="connsiteY46" fmla="*/ 405450 h 483209"/>
              <a:gd name="connsiteX47" fmla="*/ 1052635 w 4049004"/>
              <a:gd name="connsiteY47" fmla="*/ 422703 h 483209"/>
              <a:gd name="connsiteX48" fmla="*/ 914612 w 4049004"/>
              <a:gd name="connsiteY48" fmla="*/ 431329 h 483209"/>
              <a:gd name="connsiteX49" fmla="*/ 836974 w 4049004"/>
              <a:gd name="connsiteY49" fmla="*/ 448582 h 483209"/>
              <a:gd name="connsiteX50" fmla="*/ 802468 w 4049004"/>
              <a:gd name="connsiteY50" fmla="*/ 457209 h 483209"/>
              <a:gd name="connsiteX51" fmla="*/ 586808 w 4049004"/>
              <a:gd name="connsiteY51" fmla="*/ 474461 h 483209"/>
              <a:gd name="connsiteX52" fmla="*/ 198619 w 4049004"/>
              <a:gd name="connsiteY52" fmla="*/ 465835 h 483209"/>
              <a:gd name="connsiteX53" fmla="*/ 43344 w 4049004"/>
              <a:gd name="connsiteY53" fmla="*/ 474461 h 483209"/>
              <a:gd name="connsiteX54" fmla="*/ 212 w 4049004"/>
              <a:gd name="connsiteY54" fmla="*/ 483088 h 483209"/>
              <a:gd name="connsiteX0" fmla="*/ 15668 w 4049004"/>
              <a:gd name="connsiteY0" fmla="*/ 163012 h 483209"/>
              <a:gd name="connsiteX1" fmla="*/ 217669 w 4049004"/>
              <a:gd name="connsiteY1" fmla="*/ 176131 h 483209"/>
              <a:gd name="connsiteX2" fmla="*/ 543676 w 4049004"/>
              <a:gd name="connsiteY2" fmla="*/ 146658 h 483209"/>
              <a:gd name="connsiteX3" fmla="*/ 1294174 w 4049004"/>
              <a:gd name="connsiteY3" fmla="*/ 155284 h 483209"/>
              <a:gd name="connsiteX4" fmla="*/ 1337306 w 4049004"/>
              <a:gd name="connsiteY4" fmla="*/ 163911 h 483209"/>
              <a:gd name="connsiteX5" fmla="*/ 1621978 w 4049004"/>
              <a:gd name="connsiteY5" fmla="*/ 181163 h 483209"/>
              <a:gd name="connsiteX6" fmla="*/ 1803133 w 4049004"/>
              <a:gd name="connsiteY6" fmla="*/ 198416 h 483209"/>
              <a:gd name="connsiteX7" fmla="*/ 2087804 w 4049004"/>
              <a:gd name="connsiteY7" fmla="*/ 189790 h 483209"/>
              <a:gd name="connsiteX8" fmla="*/ 2148189 w 4049004"/>
              <a:gd name="connsiteY8" fmla="*/ 172537 h 483209"/>
              <a:gd name="connsiteX9" fmla="*/ 2208574 w 4049004"/>
              <a:gd name="connsiteY9" fmla="*/ 155284 h 483209"/>
              <a:gd name="connsiteX10" fmla="*/ 2234453 w 4049004"/>
              <a:gd name="connsiteY10" fmla="*/ 138031 h 483209"/>
              <a:gd name="connsiteX11" fmla="*/ 2268959 w 4049004"/>
              <a:gd name="connsiteY11" fmla="*/ 129405 h 483209"/>
              <a:gd name="connsiteX12" fmla="*/ 2320718 w 4049004"/>
              <a:gd name="connsiteY12" fmla="*/ 112152 h 483209"/>
              <a:gd name="connsiteX13" fmla="*/ 2519125 w 4049004"/>
              <a:gd name="connsiteY13" fmla="*/ 94899 h 483209"/>
              <a:gd name="connsiteX14" fmla="*/ 2700280 w 4049004"/>
              <a:gd name="connsiteY14" fmla="*/ 77646 h 483209"/>
              <a:gd name="connsiteX15" fmla="*/ 2984952 w 4049004"/>
              <a:gd name="connsiteY15" fmla="*/ 51767 h 483209"/>
              <a:gd name="connsiteX16" fmla="*/ 3071216 w 4049004"/>
              <a:gd name="connsiteY16" fmla="*/ 34514 h 483209"/>
              <a:gd name="connsiteX17" fmla="*/ 3097095 w 4049004"/>
              <a:gd name="connsiteY17" fmla="*/ 25888 h 483209"/>
              <a:gd name="connsiteX18" fmla="*/ 3278250 w 4049004"/>
              <a:gd name="connsiteY18" fmla="*/ 8635 h 483209"/>
              <a:gd name="connsiteX19" fmla="*/ 3304129 w 4049004"/>
              <a:gd name="connsiteY19" fmla="*/ 9 h 483209"/>
              <a:gd name="connsiteX20" fmla="*/ 3554295 w 4049004"/>
              <a:gd name="connsiteY20" fmla="*/ 17261 h 483209"/>
              <a:gd name="connsiteX21" fmla="*/ 4046001 w 4049004"/>
              <a:gd name="connsiteY21" fmla="*/ 34514 h 483209"/>
              <a:gd name="connsiteX22" fmla="*/ 4028748 w 4049004"/>
              <a:gd name="connsiteY22" fmla="*/ 60394 h 483209"/>
              <a:gd name="connsiteX23" fmla="*/ 3994242 w 4049004"/>
              <a:gd name="connsiteY23" fmla="*/ 69020 h 483209"/>
              <a:gd name="connsiteX24" fmla="*/ 3942484 w 4049004"/>
              <a:gd name="connsiteY24" fmla="*/ 94899 h 483209"/>
              <a:gd name="connsiteX25" fmla="*/ 3916604 w 4049004"/>
              <a:gd name="connsiteY25" fmla="*/ 112152 h 483209"/>
              <a:gd name="connsiteX26" fmla="*/ 3864846 w 4049004"/>
              <a:gd name="connsiteY26" fmla="*/ 120778 h 483209"/>
              <a:gd name="connsiteX27" fmla="*/ 3744076 w 4049004"/>
              <a:gd name="connsiteY27" fmla="*/ 138031 h 483209"/>
              <a:gd name="connsiteX28" fmla="*/ 3657812 w 4049004"/>
              <a:gd name="connsiteY28" fmla="*/ 146658 h 483209"/>
              <a:gd name="connsiteX29" fmla="*/ 3631933 w 4049004"/>
              <a:gd name="connsiteY29" fmla="*/ 155284 h 483209"/>
              <a:gd name="connsiteX30" fmla="*/ 3502536 w 4049004"/>
              <a:gd name="connsiteY30" fmla="*/ 172537 h 483209"/>
              <a:gd name="connsiteX31" fmla="*/ 3166106 w 4049004"/>
              <a:gd name="connsiteY31" fmla="*/ 198416 h 483209"/>
              <a:gd name="connsiteX32" fmla="*/ 3140227 w 4049004"/>
              <a:gd name="connsiteY32" fmla="*/ 207043 h 483209"/>
              <a:gd name="connsiteX33" fmla="*/ 3088468 w 4049004"/>
              <a:gd name="connsiteY33" fmla="*/ 215669 h 483209"/>
              <a:gd name="connsiteX34" fmla="*/ 3053963 w 4049004"/>
              <a:gd name="connsiteY34" fmla="*/ 241548 h 483209"/>
              <a:gd name="connsiteX35" fmla="*/ 3028084 w 4049004"/>
              <a:gd name="connsiteY35" fmla="*/ 250175 h 483209"/>
              <a:gd name="connsiteX36" fmla="*/ 2959072 w 4049004"/>
              <a:gd name="connsiteY36" fmla="*/ 276054 h 483209"/>
              <a:gd name="connsiteX37" fmla="*/ 1734121 w 4049004"/>
              <a:gd name="connsiteY37" fmla="*/ 284680 h 483209"/>
              <a:gd name="connsiteX38" fmla="*/ 1682363 w 4049004"/>
              <a:gd name="connsiteY38" fmla="*/ 293307 h 483209"/>
              <a:gd name="connsiteX39" fmla="*/ 1596099 w 4049004"/>
              <a:gd name="connsiteY39" fmla="*/ 301933 h 483209"/>
              <a:gd name="connsiteX40" fmla="*/ 1544340 w 4049004"/>
              <a:gd name="connsiteY40" fmla="*/ 319186 h 483209"/>
              <a:gd name="connsiteX41" fmla="*/ 1518461 w 4049004"/>
              <a:gd name="connsiteY41" fmla="*/ 327812 h 483209"/>
              <a:gd name="connsiteX42" fmla="*/ 1492582 w 4049004"/>
              <a:gd name="connsiteY42" fmla="*/ 345065 h 483209"/>
              <a:gd name="connsiteX43" fmla="*/ 1406318 w 4049004"/>
              <a:gd name="connsiteY43" fmla="*/ 370944 h 483209"/>
              <a:gd name="connsiteX44" fmla="*/ 1311427 w 4049004"/>
              <a:gd name="connsiteY44" fmla="*/ 379571 h 483209"/>
              <a:gd name="connsiteX45" fmla="*/ 1138899 w 4049004"/>
              <a:gd name="connsiteY45" fmla="*/ 405450 h 483209"/>
              <a:gd name="connsiteX46" fmla="*/ 1052635 w 4049004"/>
              <a:gd name="connsiteY46" fmla="*/ 422703 h 483209"/>
              <a:gd name="connsiteX47" fmla="*/ 914612 w 4049004"/>
              <a:gd name="connsiteY47" fmla="*/ 431329 h 483209"/>
              <a:gd name="connsiteX48" fmla="*/ 836974 w 4049004"/>
              <a:gd name="connsiteY48" fmla="*/ 448582 h 483209"/>
              <a:gd name="connsiteX49" fmla="*/ 802468 w 4049004"/>
              <a:gd name="connsiteY49" fmla="*/ 457209 h 483209"/>
              <a:gd name="connsiteX50" fmla="*/ 586808 w 4049004"/>
              <a:gd name="connsiteY50" fmla="*/ 474461 h 483209"/>
              <a:gd name="connsiteX51" fmla="*/ 198619 w 4049004"/>
              <a:gd name="connsiteY51" fmla="*/ 465835 h 483209"/>
              <a:gd name="connsiteX52" fmla="*/ 43344 w 4049004"/>
              <a:gd name="connsiteY52" fmla="*/ 474461 h 483209"/>
              <a:gd name="connsiteX53" fmla="*/ 212 w 4049004"/>
              <a:gd name="connsiteY53" fmla="*/ 483088 h 483209"/>
              <a:gd name="connsiteX0" fmla="*/ 15668 w 4049004"/>
              <a:gd name="connsiteY0" fmla="*/ 157447 h 477644"/>
              <a:gd name="connsiteX1" fmla="*/ 217669 w 4049004"/>
              <a:gd name="connsiteY1" fmla="*/ 170566 h 477644"/>
              <a:gd name="connsiteX2" fmla="*/ 543676 w 4049004"/>
              <a:gd name="connsiteY2" fmla="*/ 141093 h 477644"/>
              <a:gd name="connsiteX3" fmla="*/ 1294174 w 4049004"/>
              <a:gd name="connsiteY3" fmla="*/ 149719 h 477644"/>
              <a:gd name="connsiteX4" fmla="*/ 1337306 w 4049004"/>
              <a:gd name="connsiteY4" fmla="*/ 158346 h 477644"/>
              <a:gd name="connsiteX5" fmla="*/ 1621978 w 4049004"/>
              <a:gd name="connsiteY5" fmla="*/ 175598 h 477644"/>
              <a:gd name="connsiteX6" fmla="*/ 1803133 w 4049004"/>
              <a:gd name="connsiteY6" fmla="*/ 192851 h 477644"/>
              <a:gd name="connsiteX7" fmla="*/ 2087804 w 4049004"/>
              <a:gd name="connsiteY7" fmla="*/ 184225 h 477644"/>
              <a:gd name="connsiteX8" fmla="*/ 2148189 w 4049004"/>
              <a:gd name="connsiteY8" fmla="*/ 166972 h 477644"/>
              <a:gd name="connsiteX9" fmla="*/ 2208574 w 4049004"/>
              <a:gd name="connsiteY9" fmla="*/ 149719 h 477644"/>
              <a:gd name="connsiteX10" fmla="*/ 2234453 w 4049004"/>
              <a:gd name="connsiteY10" fmla="*/ 132466 h 477644"/>
              <a:gd name="connsiteX11" fmla="*/ 2268959 w 4049004"/>
              <a:gd name="connsiteY11" fmla="*/ 123840 h 477644"/>
              <a:gd name="connsiteX12" fmla="*/ 2320718 w 4049004"/>
              <a:gd name="connsiteY12" fmla="*/ 106587 h 477644"/>
              <a:gd name="connsiteX13" fmla="*/ 2519125 w 4049004"/>
              <a:gd name="connsiteY13" fmla="*/ 89334 h 477644"/>
              <a:gd name="connsiteX14" fmla="*/ 2700280 w 4049004"/>
              <a:gd name="connsiteY14" fmla="*/ 72081 h 477644"/>
              <a:gd name="connsiteX15" fmla="*/ 2984952 w 4049004"/>
              <a:gd name="connsiteY15" fmla="*/ 46202 h 477644"/>
              <a:gd name="connsiteX16" fmla="*/ 3071216 w 4049004"/>
              <a:gd name="connsiteY16" fmla="*/ 28949 h 477644"/>
              <a:gd name="connsiteX17" fmla="*/ 3097095 w 4049004"/>
              <a:gd name="connsiteY17" fmla="*/ 20323 h 477644"/>
              <a:gd name="connsiteX18" fmla="*/ 3278250 w 4049004"/>
              <a:gd name="connsiteY18" fmla="*/ 3070 h 477644"/>
              <a:gd name="connsiteX19" fmla="*/ 3554295 w 4049004"/>
              <a:gd name="connsiteY19" fmla="*/ 11696 h 477644"/>
              <a:gd name="connsiteX20" fmla="*/ 4046001 w 4049004"/>
              <a:gd name="connsiteY20" fmla="*/ 28949 h 477644"/>
              <a:gd name="connsiteX21" fmla="*/ 4028748 w 4049004"/>
              <a:gd name="connsiteY21" fmla="*/ 54829 h 477644"/>
              <a:gd name="connsiteX22" fmla="*/ 3994242 w 4049004"/>
              <a:gd name="connsiteY22" fmla="*/ 63455 h 477644"/>
              <a:gd name="connsiteX23" fmla="*/ 3942484 w 4049004"/>
              <a:gd name="connsiteY23" fmla="*/ 89334 h 477644"/>
              <a:gd name="connsiteX24" fmla="*/ 3916604 w 4049004"/>
              <a:gd name="connsiteY24" fmla="*/ 106587 h 477644"/>
              <a:gd name="connsiteX25" fmla="*/ 3864846 w 4049004"/>
              <a:gd name="connsiteY25" fmla="*/ 115213 h 477644"/>
              <a:gd name="connsiteX26" fmla="*/ 3744076 w 4049004"/>
              <a:gd name="connsiteY26" fmla="*/ 132466 h 477644"/>
              <a:gd name="connsiteX27" fmla="*/ 3657812 w 4049004"/>
              <a:gd name="connsiteY27" fmla="*/ 141093 h 477644"/>
              <a:gd name="connsiteX28" fmla="*/ 3631933 w 4049004"/>
              <a:gd name="connsiteY28" fmla="*/ 149719 h 477644"/>
              <a:gd name="connsiteX29" fmla="*/ 3502536 w 4049004"/>
              <a:gd name="connsiteY29" fmla="*/ 166972 h 477644"/>
              <a:gd name="connsiteX30" fmla="*/ 3166106 w 4049004"/>
              <a:gd name="connsiteY30" fmla="*/ 192851 h 477644"/>
              <a:gd name="connsiteX31" fmla="*/ 3140227 w 4049004"/>
              <a:gd name="connsiteY31" fmla="*/ 201478 h 477644"/>
              <a:gd name="connsiteX32" fmla="*/ 3088468 w 4049004"/>
              <a:gd name="connsiteY32" fmla="*/ 210104 h 477644"/>
              <a:gd name="connsiteX33" fmla="*/ 3053963 w 4049004"/>
              <a:gd name="connsiteY33" fmla="*/ 235983 h 477644"/>
              <a:gd name="connsiteX34" fmla="*/ 3028084 w 4049004"/>
              <a:gd name="connsiteY34" fmla="*/ 244610 h 477644"/>
              <a:gd name="connsiteX35" fmla="*/ 2959072 w 4049004"/>
              <a:gd name="connsiteY35" fmla="*/ 270489 h 477644"/>
              <a:gd name="connsiteX36" fmla="*/ 1734121 w 4049004"/>
              <a:gd name="connsiteY36" fmla="*/ 279115 h 477644"/>
              <a:gd name="connsiteX37" fmla="*/ 1682363 w 4049004"/>
              <a:gd name="connsiteY37" fmla="*/ 287742 h 477644"/>
              <a:gd name="connsiteX38" fmla="*/ 1596099 w 4049004"/>
              <a:gd name="connsiteY38" fmla="*/ 296368 h 477644"/>
              <a:gd name="connsiteX39" fmla="*/ 1544340 w 4049004"/>
              <a:gd name="connsiteY39" fmla="*/ 313621 h 477644"/>
              <a:gd name="connsiteX40" fmla="*/ 1518461 w 4049004"/>
              <a:gd name="connsiteY40" fmla="*/ 322247 h 477644"/>
              <a:gd name="connsiteX41" fmla="*/ 1492582 w 4049004"/>
              <a:gd name="connsiteY41" fmla="*/ 339500 h 477644"/>
              <a:gd name="connsiteX42" fmla="*/ 1406318 w 4049004"/>
              <a:gd name="connsiteY42" fmla="*/ 365379 h 477644"/>
              <a:gd name="connsiteX43" fmla="*/ 1311427 w 4049004"/>
              <a:gd name="connsiteY43" fmla="*/ 374006 h 477644"/>
              <a:gd name="connsiteX44" fmla="*/ 1138899 w 4049004"/>
              <a:gd name="connsiteY44" fmla="*/ 399885 h 477644"/>
              <a:gd name="connsiteX45" fmla="*/ 1052635 w 4049004"/>
              <a:gd name="connsiteY45" fmla="*/ 417138 h 477644"/>
              <a:gd name="connsiteX46" fmla="*/ 914612 w 4049004"/>
              <a:gd name="connsiteY46" fmla="*/ 425764 h 477644"/>
              <a:gd name="connsiteX47" fmla="*/ 836974 w 4049004"/>
              <a:gd name="connsiteY47" fmla="*/ 443017 h 477644"/>
              <a:gd name="connsiteX48" fmla="*/ 802468 w 4049004"/>
              <a:gd name="connsiteY48" fmla="*/ 451644 h 477644"/>
              <a:gd name="connsiteX49" fmla="*/ 586808 w 4049004"/>
              <a:gd name="connsiteY49" fmla="*/ 468896 h 477644"/>
              <a:gd name="connsiteX50" fmla="*/ 198619 w 4049004"/>
              <a:gd name="connsiteY50" fmla="*/ 460270 h 477644"/>
              <a:gd name="connsiteX51" fmla="*/ 43344 w 4049004"/>
              <a:gd name="connsiteY51" fmla="*/ 468896 h 477644"/>
              <a:gd name="connsiteX52" fmla="*/ 212 w 4049004"/>
              <a:gd name="connsiteY52" fmla="*/ 477523 h 477644"/>
              <a:gd name="connsiteX0" fmla="*/ 15668 w 4049004"/>
              <a:gd name="connsiteY0" fmla="*/ 157447 h 477644"/>
              <a:gd name="connsiteX1" fmla="*/ 217669 w 4049004"/>
              <a:gd name="connsiteY1" fmla="*/ 170566 h 477644"/>
              <a:gd name="connsiteX2" fmla="*/ 543676 w 4049004"/>
              <a:gd name="connsiteY2" fmla="*/ 141093 h 477644"/>
              <a:gd name="connsiteX3" fmla="*/ 1294174 w 4049004"/>
              <a:gd name="connsiteY3" fmla="*/ 149719 h 477644"/>
              <a:gd name="connsiteX4" fmla="*/ 1337306 w 4049004"/>
              <a:gd name="connsiteY4" fmla="*/ 158346 h 477644"/>
              <a:gd name="connsiteX5" fmla="*/ 1621978 w 4049004"/>
              <a:gd name="connsiteY5" fmla="*/ 175598 h 477644"/>
              <a:gd name="connsiteX6" fmla="*/ 1803133 w 4049004"/>
              <a:gd name="connsiteY6" fmla="*/ 192851 h 477644"/>
              <a:gd name="connsiteX7" fmla="*/ 2087804 w 4049004"/>
              <a:gd name="connsiteY7" fmla="*/ 184225 h 477644"/>
              <a:gd name="connsiteX8" fmla="*/ 2148189 w 4049004"/>
              <a:gd name="connsiteY8" fmla="*/ 166972 h 477644"/>
              <a:gd name="connsiteX9" fmla="*/ 2208574 w 4049004"/>
              <a:gd name="connsiteY9" fmla="*/ 149719 h 477644"/>
              <a:gd name="connsiteX10" fmla="*/ 2234453 w 4049004"/>
              <a:gd name="connsiteY10" fmla="*/ 132466 h 477644"/>
              <a:gd name="connsiteX11" fmla="*/ 2268959 w 4049004"/>
              <a:gd name="connsiteY11" fmla="*/ 123840 h 477644"/>
              <a:gd name="connsiteX12" fmla="*/ 2320718 w 4049004"/>
              <a:gd name="connsiteY12" fmla="*/ 106587 h 477644"/>
              <a:gd name="connsiteX13" fmla="*/ 2519125 w 4049004"/>
              <a:gd name="connsiteY13" fmla="*/ 89334 h 477644"/>
              <a:gd name="connsiteX14" fmla="*/ 2700280 w 4049004"/>
              <a:gd name="connsiteY14" fmla="*/ 72081 h 477644"/>
              <a:gd name="connsiteX15" fmla="*/ 2984952 w 4049004"/>
              <a:gd name="connsiteY15" fmla="*/ 46202 h 477644"/>
              <a:gd name="connsiteX16" fmla="*/ 3071216 w 4049004"/>
              <a:gd name="connsiteY16" fmla="*/ 28949 h 477644"/>
              <a:gd name="connsiteX17" fmla="*/ 3278250 w 4049004"/>
              <a:gd name="connsiteY17" fmla="*/ 3070 h 477644"/>
              <a:gd name="connsiteX18" fmla="*/ 3554295 w 4049004"/>
              <a:gd name="connsiteY18" fmla="*/ 11696 h 477644"/>
              <a:gd name="connsiteX19" fmla="*/ 4046001 w 4049004"/>
              <a:gd name="connsiteY19" fmla="*/ 28949 h 477644"/>
              <a:gd name="connsiteX20" fmla="*/ 4028748 w 4049004"/>
              <a:gd name="connsiteY20" fmla="*/ 54829 h 477644"/>
              <a:gd name="connsiteX21" fmla="*/ 3994242 w 4049004"/>
              <a:gd name="connsiteY21" fmla="*/ 63455 h 477644"/>
              <a:gd name="connsiteX22" fmla="*/ 3942484 w 4049004"/>
              <a:gd name="connsiteY22" fmla="*/ 89334 h 477644"/>
              <a:gd name="connsiteX23" fmla="*/ 3916604 w 4049004"/>
              <a:gd name="connsiteY23" fmla="*/ 106587 h 477644"/>
              <a:gd name="connsiteX24" fmla="*/ 3864846 w 4049004"/>
              <a:gd name="connsiteY24" fmla="*/ 115213 h 477644"/>
              <a:gd name="connsiteX25" fmla="*/ 3744076 w 4049004"/>
              <a:gd name="connsiteY25" fmla="*/ 132466 h 477644"/>
              <a:gd name="connsiteX26" fmla="*/ 3657812 w 4049004"/>
              <a:gd name="connsiteY26" fmla="*/ 141093 h 477644"/>
              <a:gd name="connsiteX27" fmla="*/ 3631933 w 4049004"/>
              <a:gd name="connsiteY27" fmla="*/ 149719 h 477644"/>
              <a:gd name="connsiteX28" fmla="*/ 3502536 w 4049004"/>
              <a:gd name="connsiteY28" fmla="*/ 166972 h 477644"/>
              <a:gd name="connsiteX29" fmla="*/ 3166106 w 4049004"/>
              <a:gd name="connsiteY29" fmla="*/ 192851 h 477644"/>
              <a:gd name="connsiteX30" fmla="*/ 3140227 w 4049004"/>
              <a:gd name="connsiteY30" fmla="*/ 201478 h 477644"/>
              <a:gd name="connsiteX31" fmla="*/ 3088468 w 4049004"/>
              <a:gd name="connsiteY31" fmla="*/ 210104 h 477644"/>
              <a:gd name="connsiteX32" fmla="*/ 3053963 w 4049004"/>
              <a:gd name="connsiteY32" fmla="*/ 235983 h 477644"/>
              <a:gd name="connsiteX33" fmla="*/ 3028084 w 4049004"/>
              <a:gd name="connsiteY33" fmla="*/ 244610 h 477644"/>
              <a:gd name="connsiteX34" fmla="*/ 2959072 w 4049004"/>
              <a:gd name="connsiteY34" fmla="*/ 270489 h 477644"/>
              <a:gd name="connsiteX35" fmla="*/ 1734121 w 4049004"/>
              <a:gd name="connsiteY35" fmla="*/ 279115 h 477644"/>
              <a:gd name="connsiteX36" fmla="*/ 1682363 w 4049004"/>
              <a:gd name="connsiteY36" fmla="*/ 287742 h 477644"/>
              <a:gd name="connsiteX37" fmla="*/ 1596099 w 4049004"/>
              <a:gd name="connsiteY37" fmla="*/ 296368 h 477644"/>
              <a:gd name="connsiteX38" fmla="*/ 1544340 w 4049004"/>
              <a:gd name="connsiteY38" fmla="*/ 313621 h 477644"/>
              <a:gd name="connsiteX39" fmla="*/ 1518461 w 4049004"/>
              <a:gd name="connsiteY39" fmla="*/ 322247 h 477644"/>
              <a:gd name="connsiteX40" fmla="*/ 1492582 w 4049004"/>
              <a:gd name="connsiteY40" fmla="*/ 339500 h 477644"/>
              <a:gd name="connsiteX41" fmla="*/ 1406318 w 4049004"/>
              <a:gd name="connsiteY41" fmla="*/ 365379 h 477644"/>
              <a:gd name="connsiteX42" fmla="*/ 1311427 w 4049004"/>
              <a:gd name="connsiteY42" fmla="*/ 374006 h 477644"/>
              <a:gd name="connsiteX43" fmla="*/ 1138899 w 4049004"/>
              <a:gd name="connsiteY43" fmla="*/ 399885 h 477644"/>
              <a:gd name="connsiteX44" fmla="*/ 1052635 w 4049004"/>
              <a:gd name="connsiteY44" fmla="*/ 417138 h 477644"/>
              <a:gd name="connsiteX45" fmla="*/ 914612 w 4049004"/>
              <a:gd name="connsiteY45" fmla="*/ 425764 h 477644"/>
              <a:gd name="connsiteX46" fmla="*/ 836974 w 4049004"/>
              <a:gd name="connsiteY46" fmla="*/ 443017 h 477644"/>
              <a:gd name="connsiteX47" fmla="*/ 802468 w 4049004"/>
              <a:gd name="connsiteY47" fmla="*/ 451644 h 477644"/>
              <a:gd name="connsiteX48" fmla="*/ 586808 w 4049004"/>
              <a:gd name="connsiteY48" fmla="*/ 468896 h 477644"/>
              <a:gd name="connsiteX49" fmla="*/ 198619 w 4049004"/>
              <a:gd name="connsiteY49" fmla="*/ 460270 h 477644"/>
              <a:gd name="connsiteX50" fmla="*/ 43344 w 4049004"/>
              <a:gd name="connsiteY50" fmla="*/ 468896 h 477644"/>
              <a:gd name="connsiteX51" fmla="*/ 212 w 4049004"/>
              <a:gd name="connsiteY51" fmla="*/ 477523 h 477644"/>
              <a:gd name="connsiteX0" fmla="*/ 15668 w 4049004"/>
              <a:gd name="connsiteY0" fmla="*/ 157447 h 477644"/>
              <a:gd name="connsiteX1" fmla="*/ 217669 w 4049004"/>
              <a:gd name="connsiteY1" fmla="*/ 170566 h 477644"/>
              <a:gd name="connsiteX2" fmla="*/ 543676 w 4049004"/>
              <a:gd name="connsiteY2" fmla="*/ 141093 h 477644"/>
              <a:gd name="connsiteX3" fmla="*/ 1294174 w 4049004"/>
              <a:gd name="connsiteY3" fmla="*/ 149719 h 477644"/>
              <a:gd name="connsiteX4" fmla="*/ 1337306 w 4049004"/>
              <a:gd name="connsiteY4" fmla="*/ 158346 h 477644"/>
              <a:gd name="connsiteX5" fmla="*/ 1621978 w 4049004"/>
              <a:gd name="connsiteY5" fmla="*/ 175598 h 477644"/>
              <a:gd name="connsiteX6" fmla="*/ 1803133 w 4049004"/>
              <a:gd name="connsiteY6" fmla="*/ 192851 h 477644"/>
              <a:gd name="connsiteX7" fmla="*/ 2087804 w 4049004"/>
              <a:gd name="connsiteY7" fmla="*/ 184225 h 477644"/>
              <a:gd name="connsiteX8" fmla="*/ 2148189 w 4049004"/>
              <a:gd name="connsiteY8" fmla="*/ 166972 h 477644"/>
              <a:gd name="connsiteX9" fmla="*/ 2208574 w 4049004"/>
              <a:gd name="connsiteY9" fmla="*/ 149719 h 477644"/>
              <a:gd name="connsiteX10" fmla="*/ 2234453 w 4049004"/>
              <a:gd name="connsiteY10" fmla="*/ 132466 h 477644"/>
              <a:gd name="connsiteX11" fmla="*/ 2268959 w 4049004"/>
              <a:gd name="connsiteY11" fmla="*/ 123840 h 477644"/>
              <a:gd name="connsiteX12" fmla="*/ 2320718 w 4049004"/>
              <a:gd name="connsiteY12" fmla="*/ 106587 h 477644"/>
              <a:gd name="connsiteX13" fmla="*/ 2519125 w 4049004"/>
              <a:gd name="connsiteY13" fmla="*/ 89334 h 477644"/>
              <a:gd name="connsiteX14" fmla="*/ 2700280 w 4049004"/>
              <a:gd name="connsiteY14" fmla="*/ 72081 h 477644"/>
              <a:gd name="connsiteX15" fmla="*/ 2984952 w 4049004"/>
              <a:gd name="connsiteY15" fmla="*/ 46202 h 477644"/>
              <a:gd name="connsiteX16" fmla="*/ 3083916 w 4049004"/>
              <a:gd name="connsiteY16" fmla="*/ 47999 h 477644"/>
              <a:gd name="connsiteX17" fmla="*/ 3278250 w 4049004"/>
              <a:gd name="connsiteY17" fmla="*/ 3070 h 477644"/>
              <a:gd name="connsiteX18" fmla="*/ 3554295 w 4049004"/>
              <a:gd name="connsiteY18" fmla="*/ 11696 h 477644"/>
              <a:gd name="connsiteX19" fmla="*/ 4046001 w 4049004"/>
              <a:gd name="connsiteY19" fmla="*/ 28949 h 477644"/>
              <a:gd name="connsiteX20" fmla="*/ 4028748 w 4049004"/>
              <a:gd name="connsiteY20" fmla="*/ 54829 h 477644"/>
              <a:gd name="connsiteX21" fmla="*/ 3994242 w 4049004"/>
              <a:gd name="connsiteY21" fmla="*/ 63455 h 477644"/>
              <a:gd name="connsiteX22" fmla="*/ 3942484 w 4049004"/>
              <a:gd name="connsiteY22" fmla="*/ 89334 h 477644"/>
              <a:gd name="connsiteX23" fmla="*/ 3916604 w 4049004"/>
              <a:gd name="connsiteY23" fmla="*/ 106587 h 477644"/>
              <a:gd name="connsiteX24" fmla="*/ 3864846 w 4049004"/>
              <a:gd name="connsiteY24" fmla="*/ 115213 h 477644"/>
              <a:gd name="connsiteX25" fmla="*/ 3744076 w 4049004"/>
              <a:gd name="connsiteY25" fmla="*/ 132466 h 477644"/>
              <a:gd name="connsiteX26" fmla="*/ 3657812 w 4049004"/>
              <a:gd name="connsiteY26" fmla="*/ 141093 h 477644"/>
              <a:gd name="connsiteX27" fmla="*/ 3631933 w 4049004"/>
              <a:gd name="connsiteY27" fmla="*/ 149719 h 477644"/>
              <a:gd name="connsiteX28" fmla="*/ 3502536 w 4049004"/>
              <a:gd name="connsiteY28" fmla="*/ 166972 h 477644"/>
              <a:gd name="connsiteX29" fmla="*/ 3166106 w 4049004"/>
              <a:gd name="connsiteY29" fmla="*/ 192851 h 477644"/>
              <a:gd name="connsiteX30" fmla="*/ 3140227 w 4049004"/>
              <a:gd name="connsiteY30" fmla="*/ 201478 h 477644"/>
              <a:gd name="connsiteX31" fmla="*/ 3088468 w 4049004"/>
              <a:gd name="connsiteY31" fmla="*/ 210104 h 477644"/>
              <a:gd name="connsiteX32" fmla="*/ 3053963 w 4049004"/>
              <a:gd name="connsiteY32" fmla="*/ 235983 h 477644"/>
              <a:gd name="connsiteX33" fmla="*/ 3028084 w 4049004"/>
              <a:gd name="connsiteY33" fmla="*/ 244610 h 477644"/>
              <a:gd name="connsiteX34" fmla="*/ 2959072 w 4049004"/>
              <a:gd name="connsiteY34" fmla="*/ 270489 h 477644"/>
              <a:gd name="connsiteX35" fmla="*/ 1734121 w 4049004"/>
              <a:gd name="connsiteY35" fmla="*/ 279115 h 477644"/>
              <a:gd name="connsiteX36" fmla="*/ 1682363 w 4049004"/>
              <a:gd name="connsiteY36" fmla="*/ 287742 h 477644"/>
              <a:gd name="connsiteX37" fmla="*/ 1596099 w 4049004"/>
              <a:gd name="connsiteY37" fmla="*/ 296368 h 477644"/>
              <a:gd name="connsiteX38" fmla="*/ 1544340 w 4049004"/>
              <a:gd name="connsiteY38" fmla="*/ 313621 h 477644"/>
              <a:gd name="connsiteX39" fmla="*/ 1518461 w 4049004"/>
              <a:gd name="connsiteY39" fmla="*/ 322247 h 477644"/>
              <a:gd name="connsiteX40" fmla="*/ 1492582 w 4049004"/>
              <a:gd name="connsiteY40" fmla="*/ 339500 h 477644"/>
              <a:gd name="connsiteX41" fmla="*/ 1406318 w 4049004"/>
              <a:gd name="connsiteY41" fmla="*/ 365379 h 477644"/>
              <a:gd name="connsiteX42" fmla="*/ 1311427 w 4049004"/>
              <a:gd name="connsiteY42" fmla="*/ 374006 h 477644"/>
              <a:gd name="connsiteX43" fmla="*/ 1138899 w 4049004"/>
              <a:gd name="connsiteY43" fmla="*/ 399885 h 477644"/>
              <a:gd name="connsiteX44" fmla="*/ 1052635 w 4049004"/>
              <a:gd name="connsiteY44" fmla="*/ 417138 h 477644"/>
              <a:gd name="connsiteX45" fmla="*/ 914612 w 4049004"/>
              <a:gd name="connsiteY45" fmla="*/ 425764 h 477644"/>
              <a:gd name="connsiteX46" fmla="*/ 836974 w 4049004"/>
              <a:gd name="connsiteY46" fmla="*/ 443017 h 477644"/>
              <a:gd name="connsiteX47" fmla="*/ 802468 w 4049004"/>
              <a:gd name="connsiteY47" fmla="*/ 451644 h 477644"/>
              <a:gd name="connsiteX48" fmla="*/ 586808 w 4049004"/>
              <a:gd name="connsiteY48" fmla="*/ 468896 h 477644"/>
              <a:gd name="connsiteX49" fmla="*/ 198619 w 4049004"/>
              <a:gd name="connsiteY49" fmla="*/ 460270 h 477644"/>
              <a:gd name="connsiteX50" fmla="*/ 43344 w 4049004"/>
              <a:gd name="connsiteY50" fmla="*/ 468896 h 477644"/>
              <a:gd name="connsiteX51" fmla="*/ 212 w 4049004"/>
              <a:gd name="connsiteY51" fmla="*/ 477523 h 477644"/>
              <a:gd name="connsiteX0" fmla="*/ 15668 w 4049004"/>
              <a:gd name="connsiteY0" fmla="*/ 159701 h 479898"/>
              <a:gd name="connsiteX1" fmla="*/ 217669 w 4049004"/>
              <a:gd name="connsiteY1" fmla="*/ 172820 h 479898"/>
              <a:gd name="connsiteX2" fmla="*/ 543676 w 4049004"/>
              <a:gd name="connsiteY2" fmla="*/ 143347 h 479898"/>
              <a:gd name="connsiteX3" fmla="*/ 1294174 w 4049004"/>
              <a:gd name="connsiteY3" fmla="*/ 151973 h 479898"/>
              <a:gd name="connsiteX4" fmla="*/ 1337306 w 4049004"/>
              <a:gd name="connsiteY4" fmla="*/ 160600 h 479898"/>
              <a:gd name="connsiteX5" fmla="*/ 1621978 w 4049004"/>
              <a:gd name="connsiteY5" fmla="*/ 177852 h 479898"/>
              <a:gd name="connsiteX6" fmla="*/ 1803133 w 4049004"/>
              <a:gd name="connsiteY6" fmla="*/ 195105 h 479898"/>
              <a:gd name="connsiteX7" fmla="*/ 2087804 w 4049004"/>
              <a:gd name="connsiteY7" fmla="*/ 186479 h 479898"/>
              <a:gd name="connsiteX8" fmla="*/ 2148189 w 4049004"/>
              <a:gd name="connsiteY8" fmla="*/ 169226 h 479898"/>
              <a:gd name="connsiteX9" fmla="*/ 2208574 w 4049004"/>
              <a:gd name="connsiteY9" fmla="*/ 151973 h 479898"/>
              <a:gd name="connsiteX10" fmla="*/ 2234453 w 4049004"/>
              <a:gd name="connsiteY10" fmla="*/ 134720 h 479898"/>
              <a:gd name="connsiteX11" fmla="*/ 2268959 w 4049004"/>
              <a:gd name="connsiteY11" fmla="*/ 126094 h 479898"/>
              <a:gd name="connsiteX12" fmla="*/ 2320718 w 4049004"/>
              <a:gd name="connsiteY12" fmla="*/ 108841 h 479898"/>
              <a:gd name="connsiteX13" fmla="*/ 2519125 w 4049004"/>
              <a:gd name="connsiteY13" fmla="*/ 91588 h 479898"/>
              <a:gd name="connsiteX14" fmla="*/ 2700280 w 4049004"/>
              <a:gd name="connsiteY14" fmla="*/ 74335 h 479898"/>
              <a:gd name="connsiteX15" fmla="*/ 2984952 w 4049004"/>
              <a:gd name="connsiteY15" fmla="*/ 48456 h 479898"/>
              <a:gd name="connsiteX16" fmla="*/ 3083916 w 4049004"/>
              <a:gd name="connsiteY16" fmla="*/ 50253 h 479898"/>
              <a:gd name="connsiteX17" fmla="*/ 3284600 w 4049004"/>
              <a:gd name="connsiteY17" fmla="*/ 49774 h 479898"/>
              <a:gd name="connsiteX18" fmla="*/ 3554295 w 4049004"/>
              <a:gd name="connsiteY18" fmla="*/ 13950 h 479898"/>
              <a:gd name="connsiteX19" fmla="*/ 4046001 w 4049004"/>
              <a:gd name="connsiteY19" fmla="*/ 31203 h 479898"/>
              <a:gd name="connsiteX20" fmla="*/ 4028748 w 4049004"/>
              <a:gd name="connsiteY20" fmla="*/ 57083 h 479898"/>
              <a:gd name="connsiteX21" fmla="*/ 3994242 w 4049004"/>
              <a:gd name="connsiteY21" fmla="*/ 65709 h 479898"/>
              <a:gd name="connsiteX22" fmla="*/ 3942484 w 4049004"/>
              <a:gd name="connsiteY22" fmla="*/ 91588 h 479898"/>
              <a:gd name="connsiteX23" fmla="*/ 3916604 w 4049004"/>
              <a:gd name="connsiteY23" fmla="*/ 108841 h 479898"/>
              <a:gd name="connsiteX24" fmla="*/ 3864846 w 4049004"/>
              <a:gd name="connsiteY24" fmla="*/ 117467 h 479898"/>
              <a:gd name="connsiteX25" fmla="*/ 3744076 w 4049004"/>
              <a:gd name="connsiteY25" fmla="*/ 134720 h 479898"/>
              <a:gd name="connsiteX26" fmla="*/ 3657812 w 4049004"/>
              <a:gd name="connsiteY26" fmla="*/ 143347 h 479898"/>
              <a:gd name="connsiteX27" fmla="*/ 3631933 w 4049004"/>
              <a:gd name="connsiteY27" fmla="*/ 151973 h 479898"/>
              <a:gd name="connsiteX28" fmla="*/ 3502536 w 4049004"/>
              <a:gd name="connsiteY28" fmla="*/ 169226 h 479898"/>
              <a:gd name="connsiteX29" fmla="*/ 3166106 w 4049004"/>
              <a:gd name="connsiteY29" fmla="*/ 195105 h 479898"/>
              <a:gd name="connsiteX30" fmla="*/ 3140227 w 4049004"/>
              <a:gd name="connsiteY30" fmla="*/ 203732 h 479898"/>
              <a:gd name="connsiteX31" fmla="*/ 3088468 w 4049004"/>
              <a:gd name="connsiteY31" fmla="*/ 212358 h 479898"/>
              <a:gd name="connsiteX32" fmla="*/ 3053963 w 4049004"/>
              <a:gd name="connsiteY32" fmla="*/ 238237 h 479898"/>
              <a:gd name="connsiteX33" fmla="*/ 3028084 w 4049004"/>
              <a:gd name="connsiteY33" fmla="*/ 246864 h 479898"/>
              <a:gd name="connsiteX34" fmla="*/ 2959072 w 4049004"/>
              <a:gd name="connsiteY34" fmla="*/ 272743 h 479898"/>
              <a:gd name="connsiteX35" fmla="*/ 1734121 w 4049004"/>
              <a:gd name="connsiteY35" fmla="*/ 281369 h 479898"/>
              <a:gd name="connsiteX36" fmla="*/ 1682363 w 4049004"/>
              <a:gd name="connsiteY36" fmla="*/ 289996 h 479898"/>
              <a:gd name="connsiteX37" fmla="*/ 1596099 w 4049004"/>
              <a:gd name="connsiteY37" fmla="*/ 298622 h 479898"/>
              <a:gd name="connsiteX38" fmla="*/ 1544340 w 4049004"/>
              <a:gd name="connsiteY38" fmla="*/ 315875 h 479898"/>
              <a:gd name="connsiteX39" fmla="*/ 1518461 w 4049004"/>
              <a:gd name="connsiteY39" fmla="*/ 324501 h 479898"/>
              <a:gd name="connsiteX40" fmla="*/ 1492582 w 4049004"/>
              <a:gd name="connsiteY40" fmla="*/ 341754 h 479898"/>
              <a:gd name="connsiteX41" fmla="*/ 1406318 w 4049004"/>
              <a:gd name="connsiteY41" fmla="*/ 367633 h 479898"/>
              <a:gd name="connsiteX42" fmla="*/ 1311427 w 4049004"/>
              <a:gd name="connsiteY42" fmla="*/ 376260 h 479898"/>
              <a:gd name="connsiteX43" fmla="*/ 1138899 w 4049004"/>
              <a:gd name="connsiteY43" fmla="*/ 402139 h 479898"/>
              <a:gd name="connsiteX44" fmla="*/ 1052635 w 4049004"/>
              <a:gd name="connsiteY44" fmla="*/ 419392 h 479898"/>
              <a:gd name="connsiteX45" fmla="*/ 914612 w 4049004"/>
              <a:gd name="connsiteY45" fmla="*/ 428018 h 479898"/>
              <a:gd name="connsiteX46" fmla="*/ 836974 w 4049004"/>
              <a:gd name="connsiteY46" fmla="*/ 445271 h 479898"/>
              <a:gd name="connsiteX47" fmla="*/ 802468 w 4049004"/>
              <a:gd name="connsiteY47" fmla="*/ 453898 h 479898"/>
              <a:gd name="connsiteX48" fmla="*/ 586808 w 4049004"/>
              <a:gd name="connsiteY48" fmla="*/ 471150 h 479898"/>
              <a:gd name="connsiteX49" fmla="*/ 198619 w 4049004"/>
              <a:gd name="connsiteY49" fmla="*/ 462524 h 479898"/>
              <a:gd name="connsiteX50" fmla="*/ 43344 w 4049004"/>
              <a:gd name="connsiteY50" fmla="*/ 471150 h 479898"/>
              <a:gd name="connsiteX51" fmla="*/ 212 w 4049004"/>
              <a:gd name="connsiteY51" fmla="*/ 479777 h 479898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66106 w 4079489"/>
              <a:gd name="connsiteY29" fmla="*/ 165917 h 450710"/>
              <a:gd name="connsiteX30" fmla="*/ 3140227 w 4079489"/>
              <a:gd name="connsiteY30" fmla="*/ 174544 h 450710"/>
              <a:gd name="connsiteX31" fmla="*/ 3088468 w 4079489"/>
              <a:gd name="connsiteY31" fmla="*/ 183170 h 450710"/>
              <a:gd name="connsiteX32" fmla="*/ 3053963 w 4079489"/>
              <a:gd name="connsiteY32" fmla="*/ 209049 h 450710"/>
              <a:gd name="connsiteX33" fmla="*/ 3028084 w 4079489"/>
              <a:gd name="connsiteY33" fmla="*/ 217676 h 450710"/>
              <a:gd name="connsiteX34" fmla="*/ 2959072 w 4079489"/>
              <a:gd name="connsiteY34" fmla="*/ 243555 h 450710"/>
              <a:gd name="connsiteX35" fmla="*/ 1734121 w 4079489"/>
              <a:gd name="connsiteY35" fmla="*/ 252181 h 450710"/>
              <a:gd name="connsiteX36" fmla="*/ 1682363 w 4079489"/>
              <a:gd name="connsiteY36" fmla="*/ 260808 h 450710"/>
              <a:gd name="connsiteX37" fmla="*/ 1596099 w 4079489"/>
              <a:gd name="connsiteY37" fmla="*/ 269434 h 450710"/>
              <a:gd name="connsiteX38" fmla="*/ 1544340 w 4079489"/>
              <a:gd name="connsiteY38" fmla="*/ 286687 h 450710"/>
              <a:gd name="connsiteX39" fmla="*/ 1518461 w 4079489"/>
              <a:gd name="connsiteY39" fmla="*/ 295313 h 450710"/>
              <a:gd name="connsiteX40" fmla="*/ 1492582 w 4079489"/>
              <a:gd name="connsiteY40" fmla="*/ 312566 h 450710"/>
              <a:gd name="connsiteX41" fmla="*/ 1406318 w 4079489"/>
              <a:gd name="connsiteY41" fmla="*/ 338445 h 450710"/>
              <a:gd name="connsiteX42" fmla="*/ 1311427 w 4079489"/>
              <a:gd name="connsiteY42" fmla="*/ 347072 h 450710"/>
              <a:gd name="connsiteX43" fmla="*/ 1138899 w 4079489"/>
              <a:gd name="connsiteY43" fmla="*/ 372951 h 450710"/>
              <a:gd name="connsiteX44" fmla="*/ 1052635 w 4079489"/>
              <a:gd name="connsiteY44" fmla="*/ 390204 h 450710"/>
              <a:gd name="connsiteX45" fmla="*/ 914612 w 4079489"/>
              <a:gd name="connsiteY45" fmla="*/ 398830 h 450710"/>
              <a:gd name="connsiteX46" fmla="*/ 836974 w 4079489"/>
              <a:gd name="connsiteY46" fmla="*/ 416083 h 450710"/>
              <a:gd name="connsiteX47" fmla="*/ 802468 w 4079489"/>
              <a:gd name="connsiteY47" fmla="*/ 424710 h 450710"/>
              <a:gd name="connsiteX48" fmla="*/ 586808 w 4079489"/>
              <a:gd name="connsiteY48" fmla="*/ 441962 h 450710"/>
              <a:gd name="connsiteX49" fmla="*/ 198619 w 4079489"/>
              <a:gd name="connsiteY49" fmla="*/ 433336 h 450710"/>
              <a:gd name="connsiteX50" fmla="*/ 43344 w 4079489"/>
              <a:gd name="connsiteY50" fmla="*/ 441962 h 450710"/>
              <a:gd name="connsiteX51" fmla="*/ 212 w 4079489"/>
              <a:gd name="connsiteY51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40227 w 4079489"/>
              <a:gd name="connsiteY29" fmla="*/ 174544 h 450710"/>
              <a:gd name="connsiteX30" fmla="*/ 3088468 w 4079489"/>
              <a:gd name="connsiteY30" fmla="*/ 183170 h 450710"/>
              <a:gd name="connsiteX31" fmla="*/ 3053963 w 4079489"/>
              <a:gd name="connsiteY31" fmla="*/ 209049 h 450710"/>
              <a:gd name="connsiteX32" fmla="*/ 3028084 w 4079489"/>
              <a:gd name="connsiteY32" fmla="*/ 217676 h 450710"/>
              <a:gd name="connsiteX33" fmla="*/ 2959072 w 4079489"/>
              <a:gd name="connsiteY33" fmla="*/ 243555 h 450710"/>
              <a:gd name="connsiteX34" fmla="*/ 1734121 w 4079489"/>
              <a:gd name="connsiteY34" fmla="*/ 252181 h 450710"/>
              <a:gd name="connsiteX35" fmla="*/ 1682363 w 4079489"/>
              <a:gd name="connsiteY35" fmla="*/ 260808 h 450710"/>
              <a:gd name="connsiteX36" fmla="*/ 1596099 w 4079489"/>
              <a:gd name="connsiteY36" fmla="*/ 269434 h 450710"/>
              <a:gd name="connsiteX37" fmla="*/ 1544340 w 4079489"/>
              <a:gd name="connsiteY37" fmla="*/ 286687 h 450710"/>
              <a:gd name="connsiteX38" fmla="*/ 1518461 w 4079489"/>
              <a:gd name="connsiteY38" fmla="*/ 295313 h 450710"/>
              <a:gd name="connsiteX39" fmla="*/ 1492582 w 4079489"/>
              <a:gd name="connsiteY39" fmla="*/ 312566 h 450710"/>
              <a:gd name="connsiteX40" fmla="*/ 1406318 w 4079489"/>
              <a:gd name="connsiteY40" fmla="*/ 338445 h 450710"/>
              <a:gd name="connsiteX41" fmla="*/ 1311427 w 4079489"/>
              <a:gd name="connsiteY41" fmla="*/ 347072 h 450710"/>
              <a:gd name="connsiteX42" fmla="*/ 1138899 w 4079489"/>
              <a:gd name="connsiteY42" fmla="*/ 372951 h 450710"/>
              <a:gd name="connsiteX43" fmla="*/ 1052635 w 4079489"/>
              <a:gd name="connsiteY43" fmla="*/ 390204 h 450710"/>
              <a:gd name="connsiteX44" fmla="*/ 914612 w 4079489"/>
              <a:gd name="connsiteY44" fmla="*/ 398830 h 450710"/>
              <a:gd name="connsiteX45" fmla="*/ 836974 w 4079489"/>
              <a:gd name="connsiteY45" fmla="*/ 416083 h 450710"/>
              <a:gd name="connsiteX46" fmla="*/ 802468 w 4079489"/>
              <a:gd name="connsiteY46" fmla="*/ 424710 h 450710"/>
              <a:gd name="connsiteX47" fmla="*/ 586808 w 4079489"/>
              <a:gd name="connsiteY47" fmla="*/ 441962 h 450710"/>
              <a:gd name="connsiteX48" fmla="*/ 198619 w 4079489"/>
              <a:gd name="connsiteY48" fmla="*/ 433336 h 450710"/>
              <a:gd name="connsiteX49" fmla="*/ 43344 w 4079489"/>
              <a:gd name="connsiteY49" fmla="*/ 441962 h 450710"/>
              <a:gd name="connsiteX50" fmla="*/ 212 w 4079489"/>
              <a:gd name="connsiteY50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40227 w 4079489"/>
              <a:gd name="connsiteY29" fmla="*/ 174544 h 450710"/>
              <a:gd name="connsiteX30" fmla="*/ 3088468 w 4079489"/>
              <a:gd name="connsiteY30" fmla="*/ 1831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34121 w 4079489"/>
              <a:gd name="connsiteY33" fmla="*/ 252181 h 450710"/>
              <a:gd name="connsiteX34" fmla="*/ 1682363 w 4079489"/>
              <a:gd name="connsiteY34" fmla="*/ 260808 h 450710"/>
              <a:gd name="connsiteX35" fmla="*/ 1596099 w 4079489"/>
              <a:gd name="connsiteY35" fmla="*/ 269434 h 450710"/>
              <a:gd name="connsiteX36" fmla="*/ 1544340 w 4079489"/>
              <a:gd name="connsiteY36" fmla="*/ 286687 h 450710"/>
              <a:gd name="connsiteX37" fmla="*/ 1518461 w 4079489"/>
              <a:gd name="connsiteY37" fmla="*/ 295313 h 450710"/>
              <a:gd name="connsiteX38" fmla="*/ 1492582 w 4079489"/>
              <a:gd name="connsiteY38" fmla="*/ 312566 h 450710"/>
              <a:gd name="connsiteX39" fmla="*/ 1406318 w 4079489"/>
              <a:gd name="connsiteY39" fmla="*/ 338445 h 450710"/>
              <a:gd name="connsiteX40" fmla="*/ 1311427 w 4079489"/>
              <a:gd name="connsiteY40" fmla="*/ 347072 h 450710"/>
              <a:gd name="connsiteX41" fmla="*/ 1138899 w 4079489"/>
              <a:gd name="connsiteY41" fmla="*/ 372951 h 450710"/>
              <a:gd name="connsiteX42" fmla="*/ 1052635 w 4079489"/>
              <a:gd name="connsiteY42" fmla="*/ 390204 h 450710"/>
              <a:gd name="connsiteX43" fmla="*/ 914612 w 4079489"/>
              <a:gd name="connsiteY43" fmla="*/ 398830 h 450710"/>
              <a:gd name="connsiteX44" fmla="*/ 836974 w 4079489"/>
              <a:gd name="connsiteY44" fmla="*/ 416083 h 450710"/>
              <a:gd name="connsiteX45" fmla="*/ 802468 w 4079489"/>
              <a:gd name="connsiteY45" fmla="*/ 424710 h 450710"/>
              <a:gd name="connsiteX46" fmla="*/ 586808 w 4079489"/>
              <a:gd name="connsiteY46" fmla="*/ 441962 h 450710"/>
              <a:gd name="connsiteX47" fmla="*/ 198619 w 4079489"/>
              <a:gd name="connsiteY47" fmla="*/ 433336 h 450710"/>
              <a:gd name="connsiteX48" fmla="*/ 43344 w 4079489"/>
              <a:gd name="connsiteY48" fmla="*/ 441962 h 450710"/>
              <a:gd name="connsiteX49" fmla="*/ 212 w 4079489"/>
              <a:gd name="connsiteY49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831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34121 w 4079489"/>
              <a:gd name="connsiteY33" fmla="*/ 252181 h 450710"/>
              <a:gd name="connsiteX34" fmla="*/ 1682363 w 4079489"/>
              <a:gd name="connsiteY34" fmla="*/ 260808 h 450710"/>
              <a:gd name="connsiteX35" fmla="*/ 1596099 w 4079489"/>
              <a:gd name="connsiteY35" fmla="*/ 269434 h 450710"/>
              <a:gd name="connsiteX36" fmla="*/ 1544340 w 4079489"/>
              <a:gd name="connsiteY36" fmla="*/ 286687 h 450710"/>
              <a:gd name="connsiteX37" fmla="*/ 1518461 w 4079489"/>
              <a:gd name="connsiteY37" fmla="*/ 295313 h 450710"/>
              <a:gd name="connsiteX38" fmla="*/ 1492582 w 4079489"/>
              <a:gd name="connsiteY38" fmla="*/ 312566 h 450710"/>
              <a:gd name="connsiteX39" fmla="*/ 1406318 w 4079489"/>
              <a:gd name="connsiteY39" fmla="*/ 338445 h 450710"/>
              <a:gd name="connsiteX40" fmla="*/ 1311427 w 4079489"/>
              <a:gd name="connsiteY40" fmla="*/ 347072 h 450710"/>
              <a:gd name="connsiteX41" fmla="*/ 1138899 w 4079489"/>
              <a:gd name="connsiteY41" fmla="*/ 372951 h 450710"/>
              <a:gd name="connsiteX42" fmla="*/ 1052635 w 4079489"/>
              <a:gd name="connsiteY42" fmla="*/ 390204 h 450710"/>
              <a:gd name="connsiteX43" fmla="*/ 914612 w 4079489"/>
              <a:gd name="connsiteY43" fmla="*/ 398830 h 450710"/>
              <a:gd name="connsiteX44" fmla="*/ 836974 w 4079489"/>
              <a:gd name="connsiteY44" fmla="*/ 416083 h 450710"/>
              <a:gd name="connsiteX45" fmla="*/ 802468 w 4079489"/>
              <a:gd name="connsiteY45" fmla="*/ 424710 h 450710"/>
              <a:gd name="connsiteX46" fmla="*/ 586808 w 4079489"/>
              <a:gd name="connsiteY46" fmla="*/ 441962 h 450710"/>
              <a:gd name="connsiteX47" fmla="*/ 198619 w 4079489"/>
              <a:gd name="connsiteY47" fmla="*/ 433336 h 450710"/>
              <a:gd name="connsiteX48" fmla="*/ 43344 w 4079489"/>
              <a:gd name="connsiteY48" fmla="*/ 441962 h 450710"/>
              <a:gd name="connsiteX49" fmla="*/ 212 w 4079489"/>
              <a:gd name="connsiteY49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958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34121 w 4079489"/>
              <a:gd name="connsiteY33" fmla="*/ 252181 h 450710"/>
              <a:gd name="connsiteX34" fmla="*/ 1682363 w 4079489"/>
              <a:gd name="connsiteY34" fmla="*/ 260808 h 450710"/>
              <a:gd name="connsiteX35" fmla="*/ 1596099 w 4079489"/>
              <a:gd name="connsiteY35" fmla="*/ 269434 h 450710"/>
              <a:gd name="connsiteX36" fmla="*/ 1544340 w 4079489"/>
              <a:gd name="connsiteY36" fmla="*/ 286687 h 450710"/>
              <a:gd name="connsiteX37" fmla="*/ 1518461 w 4079489"/>
              <a:gd name="connsiteY37" fmla="*/ 295313 h 450710"/>
              <a:gd name="connsiteX38" fmla="*/ 1492582 w 4079489"/>
              <a:gd name="connsiteY38" fmla="*/ 312566 h 450710"/>
              <a:gd name="connsiteX39" fmla="*/ 1406318 w 4079489"/>
              <a:gd name="connsiteY39" fmla="*/ 338445 h 450710"/>
              <a:gd name="connsiteX40" fmla="*/ 1311427 w 4079489"/>
              <a:gd name="connsiteY40" fmla="*/ 347072 h 450710"/>
              <a:gd name="connsiteX41" fmla="*/ 1138899 w 4079489"/>
              <a:gd name="connsiteY41" fmla="*/ 372951 h 450710"/>
              <a:gd name="connsiteX42" fmla="*/ 1052635 w 4079489"/>
              <a:gd name="connsiteY42" fmla="*/ 390204 h 450710"/>
              <a:gd name="connsiteX43" fmla="*/ 914612 w 4079489"/>
              <a:gd name="connsiteY43" fmla="*/ 398830 h 450710"/>
              <a:gd name="connsiteX44" fmla="*/ 836974 w 4079489"/>
              <a:gd name="connsiteY44" fmla="*/ 416083 h 450710"/>
              <a:gd name="connsiteX45" fmla="*/ 802468 w 4079489"/>
              <a:gd name="connsiteY45" fmla="*/ 424710 h 450710"/>
              <a:gd name="connsiteX46" fmla="*/ 586808 w 4079489"/>
              <a:gd name="connsiteY46" fmla="*/ 441962 h 450710"/>
              <a:gd name="connsiteX47" fmla="*/ 198619 w 4079489"/>
              <a:gd name="connsiteY47" fmla="*/ 433336 h 450710"/>
              <a:gd name="connsiteX48" fmla="*/ 43344 w 4079489"/>
              <a:gd name="connsiteY48" fmla="*/ 441962 h 450710"/>
              <a:gd name="connsiteX49" fmla="*/ 212 w 4079489"/>
              <a:gd name="connsiteY49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958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34121 w 4079489"/>
              <a:gd name="connsiteY33" fmla="*/ 252181 h 450710"/>
              <a:gd name="connsiteX34" fmla="*/ 1596099 w 4079489"/>
              <a:gd name="connsiteY34" fmla="*/ 269434 h 450710"/>
              <a:gd name="connsiteX35" fmla="*/ 1544340 w 4079489"/>
              <a:gd name="connsiteY35" fmla="*/ 286687 h 450710"/>
              <a:gd name="connsiteX36" fmla="*/ 1518461 w 4079489"/>
              <a:gd name="connsiteY36" fmla="*/ 295313 h 450710"/>
              <a:gd name="connsiteX37" fmla="*/ 1492582 w 4079489"/>
              <a:gd name="connsiteY37" fmla="*/ 312566 h 450710"/>
              <a:gd name="connsiteX38" fmla="*/ 1406318 w 4079489"/>
              <a:gd name="connsiteY38" fmla="*/ 338445 h 450710"/>
              <a:gd name="connsiteX39" fmla="*/ 1311427 w 4079489"/>
              <a:gd name="connsiteY39" fmla="*/ 347072 h 450710"/>
              <a:gd name="connsiteX40" fmla="*/ 1138899 w 4079489"/>
              <a:gd name="connsiteY40" fmla="*/ 372951 h 450710"/>
              <a:gd name="connsiteX41" fmla="*/ 1052635 w 4079489"/>
              <a:gd name="connsiteY41" fmla="*/ 390204 h 450710"/>
              <a:gd name="connsiteX42" fmla="*/ 914612 w 4079489"/>
              <a:gd name="connsiteY42" fmla="*/ 398830 h 450710"/>
              <a:gd name="connsiteX43" fmla="*/ 836974 w 4079489"/>
              <a:gd name="connsiteY43" fmla="*/ 416083 h 450710"/>
              <a:gd name="connsiteX44" fmla="*/ 802468 w 4079489"/>
              <a:gd name="connsiteY44" fmla="*/ 424710 h 450710"/>
              <a:gd name="connsiteX45" fmla="*/ 586808 w 4079489"/>
              <a:gd name="connsiteY45" fmla="*/ 441962 h 450710"/>
              <a:gd name="connsiteX46" fmla="*/ 198619 w 4079489"/>
              <a:gd name="connsiteY46" fmla="*/ 433336 h 450710"/>
              <a:gd name="connsiteX47" fmla="*/ 43344 w 4079489"/>
              <a:gd name="connsiteY47" fmla="*/ 441962 h 450710"/>
              <a:gd name="connsiteX48" fmla="*/ 212 w 4079489"/>
              <a:gd name="connsiteY48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958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34121 w 4079489"/>
              <a:gd name="connsiteY33" fmla="*/ 252181 h 450710"/>
              <a:gd name="connsiteX34" fmla="*/ 1596099 w 4079489"/>
              <a:gd name="connsiteY34" fmla="*/ 269434 h 450710"/>
              <a:gd name="connsiteX35" fmla="*/ 1544340 w 4079489"/>
              <a:gd name="connsiteY35" fmla="*/ 286687 h 450710"/>
              <a:gd name="connsiteX36" fmla="*/ 1492582 w 4079489"/>
              <a:gd name="connsiteY36" fmla="*/ 312566 h 450710"/>
              <a:gd name="connsiteX37" fmla="*/ 1406318 w 4079489"/>
              <a:gd name="connsiteY37" fmla="*/ 338445 h 450710"/>
              <a:gd name="connsiteX38" fmla="*/ 1311427 w 4079489"/>
              <a:gd name="connsiteY38" fmla="*/ 347072 h 450710"/>
              <a:gd name="connsiteX39" fmla="*/ 1138899 w 4079489"/>
              <a:gd name="connsiteY39" fmla="*/ 372951 h 450710"/>
              <a:gd name="connsiteX40" fmla="*/ 1052635 w 4079489"/>
              <a:gd name="connsiteY40" fmla="*/ 390204 h 450710"/>
              <a:gd name="connsiteX41" fmla="*/ 914612 w 4079489"/>
              <a:gd name="connsiteY41" fmla="*/ 398830 h 450710"/>
              <a:gd name="connsiteX42" fmla="*/ 836974 w 4079489"/>
              <a:gd name="connsiteY42" fmla="*/ 416083 h 450710"/>
              <a:gd name="connsiteX43" fmla="*/ 802468 w 4079489"/>
              <a:gd name="connsiteY43" fmla="*/ 424710 h 450710"/>
              <a:gd name="connsiteX44" fmla="*/ 586808 w 4079489"/>
              <a:gd name="connsiteY44" fmla="*/ 441962 h 450710"/>
              <a:gd name="connsiteX45" fmla="*/ 198619 w 4079489"/>
              <a:gd name="connsiteY45" fmla="*/ 433336 h 450710"/>
              <a:gd name="connsiteX46" fmla="*/ 43344 w 4079489"/>
              <a:gd name="connsiteY46" fmla="*/ 441962 h 450710"/>
              <a:gd name="connsiteX47" fmla="*/ 212 w 4079489"/>
              <a:gd name="connsiteY47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958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34121 w 4079489"/>
              <a:gd name="connsiteY33" fmla="*/ 252181 h 450710"/>
              <a:gd name="connsiteX34" fmla="*/ 1596099 w 4079489"/>
              <a:gd name="connsiteY34" fmla="*/ 269434 h 450710"/>
              <a:gd name="connsiteX35" fmla="*/ 1492582 w 4079489"/>
              <a:gd name="connsiteY35" fmla="*/ 312566 h 450710"/>
              <a:gd name="connsiteX36" fmla="*/ 1406318 w 4079489"/>
              <a:gd name="connsiteY36" fmla="*/ 338445 h 450710"/>
              <a:gd name="connsiteX37" fmla="*/ 1311427 w 4079489"/>
              <a:gd name="connsiteY37" fmla="*/ 347072 h 450710"/>
              <a:gd name="connsiteX38" fmla="*/ 1138899 w 4079489"/>
              <a:gd name="connsiteY38" fmla="*/ 372951 h 450710"/>
              <a:gd name="connsiteX39" fmla="*/ 1052635 w 4079489"/>
              <a:gd name="connsiteY39" fmla="*/ 390204 h 450710"/>
              <a:gd name="connsiteX40" fmla="*/ 914612 w 4079489"/>
              <a:gd name="connsiteY40" fmla="*/ 398830 h 450710"/>
              <a:gd name="connsiteX41" fmla="*/ 836974 w 4079489"/>
              <a:gd name="connsiteY41" fmla="*/ 416083 h 450710"/>
              <a:gd name="connsiteX42" fmla="*/ 802468 w 4079489"/>
              <a:gd name="connsiteY42" fmla="*/ 424710 h 450710"/>
              <a:gd name="connsiteX43" fmla="*/ 586808 w 4079489"/>
              <a:gd name="connsiteY43" fmla="*/ 441962 h 450710"/>
              <a:gd name="connsiteX44" fmla="*/ 198619 w 4079489"/>
              <a:gd name="connsiteY44" fmla="*/ 433336 h 450710"/>
              <a:gd name="connsiteX45" fmla="*/ 43344 w 4079489"/>
              <a:gd name="connsiteY45" fmla="*/ 441962 h 450710"/>
              <a:gd name="connsiteX46" fmla="*/ 212 w 4079489"/>
              <a:gd name="connsiteY46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958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34121 w 4079489"/>
              <a:gd name="connsiteY33" fmla="*/ 252181 h 450710"/>
              <a:gd name="connsiteX34" fmla="*/ 1596099 w 4079489"/>
              <a:gd name="connsiteY34" fmla="*/ 269434 h 450710"/>
              <a:gd name="connsiteX35" fmla="*/ 1492582 w 4079489"/>
              <a:gd name="connsiteY35" fmla="*/ 312566 h 450710"/>
              <a:gd name="connsiteX36" fmla="*/ 1311427 w 4079489"/>
              <a:gd name="connsiteY36" fmla="*/ 347072 h 450710"/>
              <a:gd name="connsiteX37" fmla="*/ 1138899 w 4079489"/>
              <a:gd name="connsiteY37" fmla="*/ 372951 h 450710"/>
              <a:gd name="connsiteX38" fmla="*/ 1052635 w 4079489"/>
              <a:gd name="connsiteY38" fmla="*/ 390204 h 450710"/>
              <a:gd name="connsiteX39" fmla="*/ 914612 w 4079489"/>
              <a:gd name="connsiteY39" fmla="*/ 398830 h 450710"/>
              <a:gd name="connsiteX40" fmla="*/ 836974 w 4079489"/>
              <a:gd name="connsiteY40" fmla="*/ 416083 h 450710"/>
              <a:gd name="connsiteX41" fmla="*/ 802468 w 4079489"/>
              <a:gd name="connsiteY41" fmla="*/ 424710 h 450710"/>
              <a:gd name="connsiteX42" fmla="*/ 586808 w 4079489"/>
              <a:gd name="connsiteY42" fmla="*/ 441962 h 450710"/>
              <a:gd name="connsiteX43" fmla="*/ 198619 w 4079489"/>
              <a:gd name="connsiteY43" fmla="*/ 433336 h 450710"/>
              <a:gd name="connsiteX44" fmla="*/ 43344 w 4079489"/>
              <a:gd name="connsiteY44" fmla="*/ 441962 h 450710"/>
              <a:gd name="connsiteX45" fmla="*/ 212 w 4079489"/>
              <a:gd name="connsiteY45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958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62696 w 4079489"/>
              <a:gd name="connsiteY33" fmla="*/ 277581 h 450710"/>
              <a:gd name="connsiteX34" fmla="*/ 1596099 w 4079489"/>
              <a:gd name="connsiteY34" fmla="*/ 269434 h 450710"/>
              <a:gd name="connsiteX35" fmla="*/ 1492582 w 4079489"/>
              <a:gd name="connsiteY35" fmla="*/ 312566 h 450710"/>
              <a:gd name="connsiteX36" fmla="*/ 1311427 w 4079489"/>
              <a:gd name="connsiteY36" fmla="*/ 347072 h 450710"/>
              <a:gd name="connsiteX37" fmla="*/ 1138899 w 4079489"/>
              <a:gd name="connsiteY37" fmla="*/ 372951 h 450710"/>
              <a:gd name="connsiteX38" fmla="*/ 1052635 w 4079489"/>
              <a:gd name="connsiteY38" fmla="*/ 390204 h 450710"/>
              <a:gd name="connsiteX39" fmla="*/ 914612 w 4079489"/>
              <a:gd name="connsiteY39" fmla="*/ 398830 h 450710"/>
              <a:gd name="connsiteX40" fmla="*/ 836974 w 4079489"/>
              <a:gd name="connsiteY40" fmla="*/ 416083 h 450710"/>
              <a:gd name="connsiteX41" fmla="*/ 802468 w 4079489"/>
              <a:gd name="connsiteY41" fmla="*/ 424710 h 450710"/>
              <a:gd name="connsiteX42" fmla="*/ 586808 w 4079489"/>
              <a:gd name="connsiteY42" fmla="*/ 441962 h 450710"/>
              <a:gd name="connsiteX43" fmla="*/ 198619 w 4079489"/>
              <a:gd name="connsiteY43" fmla="*/ 433336 h 450710"/>
              <a:gd name="connsiteX44" fmla="*/ 43344 w 4079489"/>
              <a:gd name="connsiteY44" fmla="*/ 441962 h 450710"/>
              <a:gd name="connsiteX45" fmla="*/ 212 w 4079489"/>
              <a:gd name="connsiteY45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958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62696 w 4079489"/>
              <a:gd name="connsiteY33" fmla="*/ 277581 h 450710"/>
              <a:gd name="connsiteX34" fmla="*/ 1596099 w 4079489"/>
              <a:gd name="connsiteY34" fmla="*/ 288484 h 450710"/>
              <a:gd name="connsiteX35" fmla="*/ 1492582 w 4079489"/>
              <a:gd name="connsiteY35" fmla="*/ 312566 h 450710"/>
              <a:gd name="connsiteX36" fmla="*/ 1311427 w 4079489"/>
              <a:gd name="connsiteY36" fmla="*/ 347072 h 450710"/>
              <a:gd name="connsiteX37" fmla="*/ 1138899 w 4079489"/>
              <a:gd name="connsiteY37" fmla="*/ 372951 h 450710"/>
              <a:gd name="connsiteX38" fmla="*/ 1052635 w 4079489"/>
              <a:gd name="connsiteY38" fmla="*/ 390204 h 450710"/>
              <a:gd name="connsiteX39" fmla="*/ 914612 w 4079489"/>
              <a:gd name="connsiteY39" fmla="*/ 398830 h 450710"/>
              <a:gd name="connsiteX40" fmla="*/ 836974 w 4079489"/>
              <a:gd name="connsiteY40" fmla="*/ 416083 h 450710"/>
              <a:gd name="connsiteX41" fmla="*/ 802468 w 4079489"/>
              <a:gd name="connsiteY41" fmla="*/ 424710 h 450710"/>
              <a:gd name="connsiteX42" fmla="*/ 586808 w 4079489"/>
              <a:gd name="connsiteY42" fmla="*/ 441962 h 450710"/>
              <a:gd name="connsiteX43" fmla="*/ 198619 w 4079489"/>
              <a:gd name="connsiteY43" fmla="*/ 433336 h 450710"/>
              <a:gd name="connsiteX44" fmla="*/ 43344 w 4079489"/>
              <a:gd name="connsiteY44" fmla="*/ 441962 h 450710"/>
              <a:gd name="connsiteX45" fmla="*/ 212 w 4079489"/>
              <a:gd name="connsiteY45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95870 h 450710"/>
              <a:gd name="connsiteX31" fmla="*/ 2959072 w 4079489"/>
              <a:gd name="connsiteY31" fmla="*/ 243555 h 450710"/>
              <a:gd name="connsiteX32" fmla="*/ 1762696 w 4079489"/>
              <a:gd name="connsiteY32" fmla="*/ 277581 h 450710"/>
              <a:gd name="connsiteX33" fmla="*/ 1596099 w 4079489"/>
              <a:gd name="connsiteY33" fmla="*/ 288484 h 450710"/>
              <a:gd name="connsiteX34" fmla="*/ 1492582 w 4079489"/>
              <a:gd name="connsiteY34" fmla="*/ 312566 h 450710"/>
              <a:gd name="connsiteX35" fmla="*/ 1311427 w 4079489"/>
              <a:gd name="connsiteY35" fmla="*/ 347072 h 450710"/>
              <a:gd name="connsiteX36" fmla="*/ 1138899 w 4079489"/>
              <a:gd name="connsiteY36" fmla="*/ 372951 h 450710"/>
              <a:gd name="connsiteX37" fmla="*/ 1052635 w 4079489"/>
              <a:gd name="connsiteY37" fmla="*/ 390204 h 450710"/>
              <a:gd name="connsiteX38" fmla="*/ 914612 w 4079489"/>
              <a:gd name="connsiteY38" fmla="*/ 398830 h 450710"/>
              <a:gd name="connsiteX39" fmla="*/ 836974 w 4079489"/>
              <a:gd name="connsiteY39" fmla="*/ 416083 h 450710"/>
              <a:gd name="connsiteX40" fmla="*/ 802468 w 4079489"/>
              <a:gd name="connsiteY40" fmla="*/ 424710 h 450710"/>
              <a:gd name="connsiteX41" fmla="*/ 586808 w 4079489"/>
              <a:gd name="connsiteY41" fmla="*/ 441962 h 450710"/>
              <a:gd name="connsiteX42" fmla="*/ 198619 w 4079489"/>
              <a:gd name="connsiteY42" fmla="*/ 433336 h 450710"/>
              <a:gd name="connsiteX43" fmla="*/ 43344 w 4079489"/>
              <a:gd name="connsiteY43" fmla="*/ 441962 h 450710"/>
              <a:gd name="connsiteX44" fmla="*/ 212 w 4079489"/>
              <a:gd name="connsiteY44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2959072 w 4079489"/>
              <a:gd name="connsiteY30" fmla="*/ 243555 h 450710"/>
              <a:gd name="connsiteX31" fmla="*/ 1762696 w 4079489"/>
              <a:gd name="connsiteY31" fmla="*/ 277581 h 450710"/>
              <a:gd name="connsiteX32" fmla="*/ 1596099 w 4079489"/>
              <a:gd name="connsiteY32" fmla="*/ 288484 h 450710"/>
              <a:gd name="connsiteX33" fmla="*/ 1492582 w 4079489"/>
              <a:gd name="connsiteY33" fmla="*/ 312566 h 450710"/>
              <a:gd name="connsiteX34" fmla="*/ 1311427 w 4079489"/>
              <a:gd name="connsiteY34" fmla="*/ 347072 h 450710"/>
              <a:gd name="connsiteX35" fmla="*/ 1138899 w 4079489"/>
              <a:gd name="connsiteY35" fmla="*/ 372951 h 450710"/>
              <a:gd name="connsiteX36" fmla="*/ 1052635 w 4079489"/>
              <a:gd name="connsiteY36" fmla="*/ 390204 h 450710"/>
              <a:gd name="connsiteX37" fmla="*/ 914612 w 4079489"/>
              <a:gd name="connsiteY37" fmla="*/ 398830 h 450710"/>
              <a:gd name="connsiteX38" fmla="*/ 836974 w 4079489"/>
              <a:gd name="connsiteY38" fmla="*/ 416083 h 450710"/>
              <a:gd name="connsiteX39" fmla="*/ 802468 w 4079489"/>
              <a:gd name="connsiteY39" fmla="*/ 424710 h 450710"/>
              <a:gd name="connsiteX40" fmla="*/ 586808 w 4079489"/>
              <a:gd name="connsiteY40" fmla="*/ 441962 h 450710"/>
              <a:gd name="connsiteX41" fmla="*/ 198619 w 4079489"/>
              <a:gd name="connsiteY41" fmla="*/ 433336 h 450710"/>
              <a:gd name="connsiteX42" fmla="*/ 43344 w 4079489"/>
              <a:gd name="connsiteY42" fmla="*/ 441962 h 450710"/>
              <a:gd name="connsiteX43" fmla="*/ 212 w 4079489"/>
              <a:gd name="connsiteY43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2959072 w 4079489"/>
              <a:gd name="connsiteY30" fmla="*/ 243555 h 450710"/>
              <a:gd name="connsiteX31" fmla="*/ 1762696 w 4079489"/>
              <a:gd name="connsiteY31" fmla="*/ 277581 h 450710"/>
              <a:gd name="connsiteX32" fmla="*/ 1596099 w 4079489"/>
              <a:gd name="connsiteY32" fmla="*/ 288484 h 450710"/>
              <a:gd name="connsiteX33" fmla="*/ 1492582 w 4079489"/>
              <a:gd name="connsiteY33" fmla="*/ 312566 h 450710"/>
              <a:gd name="connsiteX34" fmla="*/ 1311427 w 4079489"/>
              <a:gd name="connsiteY34" fmla="*/ 347072 h 450710"/>
              <a:gd name="connsiteX35" fmla="*/ 1138899 w 4079489"/>
              <a:gd name="connsiteY35" fmla="*/ 372951 h 450710"/>
              <a:gd name="connsiteX36" fmla="*/ 1052635 w 4079489"/>
              <a:gd name="connsiteY36" fmla="*/ 390204 h 450710"/>
              <a:gd name="connsiteX37" fmla="*/ 914612 w 4079489"/>
              <a:gd name="connsiteY37" fmla="*/ 398830 h 450710"/>
              <a:gd name="connsiteX38" fmla="*/ 836974 w 4079489"/>
              <a:gd name="connsiteY38" fmla="*/ 416083 h 450710"/>
              <a:gd name="connsiteX39" fmla="*/ 802468 w 4079489"/>
              <a:gd name="connsiteY39" fmla="*/ 424710 h 450710"/>
              <a:gd name="connsiteX40" fmla="*/ 586808 w 4079489"/>
              <a:gd name="connsiteY40" fmla="*/ 441962 h 450710"/>
              <a:gd name="connsiteX41" fmla="*/ 198619 w 4079489"/>
              <a:gd name="connsiteY41" fmla="*/ 433336 h 450710"/>
              <a:gd name="connsiteX42" fmla="*/ 43344 w 4079489"/>
              <a:gd name="connsiteY42" fmla="*/ 441962 h 450710"/>
              <a:gd name="connsiteX43" fmla="*/ 212 w 4079489"/>
              <a:gd name="connsiteY43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2959072 w 4079489"/>
              <a:gd name="connsiteY30" fmla="*/ 243555 h 450710"/>
              <a:gd name="connsiteX31" fmla="*/ 1762696 w 4079489"/>
              <a:gd name="connsiteY31" fmla="*/ 277581 h 450710"/>
              <a:gd name="connsiteX32" fmla="*/ 1596099 w 4079489"/>
              <a:gd name="connsiteY32" fmla="*/ 288484 h 450710"/>
              <a:gd name="connsiteX33" fmla="*/ 1492582 w 4079489"/>
              <a:gd name="connsiteY33" fmla="*/ 312566 h 450710"/>
              <a:gd name="connsiteX34" fmla="*/ 1311427 w 4079489"/>
              <a:gd name="connsiteY34" fmla="*/ 347072 h 450710"/>
              <a:gd name="connsiteX35" fmla="*/ 1138899 w 4079489"/>
              <a:gd name="connsiteY35" fmla="*/ 372951 h 450710"/>
              <a:gd name="connsiteX36" fmla="*/ 1052635 w 4079489"/>
              <a:gd name="connsiteY36" fmla="*/ 390204 h 450710"/>
              <a:gd name="connsiteX37" fmla="*/ 914612 w 4079489"/>
              <a:gd name="connsiteY37" fmla="*/ 398830 h 450710"/>
              <a:gd name="connsiteX38" fmla="*/ 836974 w 4079489"/>
              <a:gd name="connsiteY38" fmla="*/ 416083 h 450710"/>
              <a:gd name="connsiteX39" fmla="*/ 802468 w 4079489"/>
              <a:gd name="connsiteY39" fmla="*/ 424710 h 450710"/>
              <a:gd name="connsiteX40" fmla="*/ 586808 w 4079489"/>
              <a:gd name="connsiteY40" fmla="*/ 441962 h 450710"/>
              <a:gd name="connsiteX41" fmla="*/ 198619 w 4079489"/>
              <a:gd name="connsiteY41" fmla="*/ 433336 h 450710"/>
              <a:gd name="connsiteX42" fmla="*/ 43344 w 4079489"/>
              <a:gd name="connsiteY42" fmla="*/ 441962 h 450710"/>
              <a:gd name="connsiteX43" fmla="*/ 212 w 4079489"/>
              <a:gd name="connsiteY43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2898747 w 4079489"/>
              <a:gd name="connsiteY30" fmla="*/ 243555 h 450710"/>
              <a:gd name="connsiteX31" fmla="*/ 1762696 w 4079489"/>
              <a:gd name="connsiteY31" fmla="*/ 277581 h 450710"/>
              <a:gd name="connsiteX32" fmla="*/ 1596099 w 4079489"/>
              <a:gd name="connsiteY32" fmla="*/ 288484 h 450710"/>
              <a:gd name="connsiteX33" fmla="*/ 1492582 w 4079489"/>
              <a:gd name="connsiteY33" fmla="*/ 312566 h 450710"/>
              <a:gd name="connsiteX34" fmla="*/ 1311427 w 4079489"/>
              <a:gd name="connsiteY34" fmla="*/ 347072 h 450710"/>
              <a:gd name="connsiteX35" fmla="*/ 1138899 w 4079489"/>
              <a:gd name="connsiteY35" fmla="*/ 372951 h 450710"/>
              <a:gd name="connsiteX36" fmla="*/ 1052635 w 4079489"/>
              <a:gd name="connsiteY36" fmla="*/ 390204 h 450710"/>
              <a:gd name="connsiteX37" fmla="*/ 914612 w 4079489"/>
              <a:gd name="connsiteY37" fmla="*/ 398830 h 450710"/>
              <a:gd name="connsiteX38" fmla="*/ 836974 w 4079489"/>
              <a:gd name="connsiteY38" fmla="*/ 416083 h 450710"/>
              <a:gd name="connsiteX39" fmla="*/ 802468 w 4079489"/>
              <a:gd name="connsiteY39" fmla="*/ 424710 h 450710"/>
              <a:gd name="connsiteX40" fmla="*/ 586808 w 4079489"/>
              <a:gd name="connsiteY40" fmla="*/ 441962 h 450710"/>
              <a:gd name="connsiteX41" fmla="*/ 198619 w 4079489"/>
              <a:gd name="connsiteY41" fmla="*/ 433336 h 450710"/>
              <a:gd name="connsiteX42" fmla="*/ 43344 w 4079489"/>
              <a:gd name="connsiteY42" fmla="*/ 441962 h 450710"/>
              <a:gd name="connsiteX43" fmla="*/ 212 w 4079489"/>
              <a:gd name="connsiteY43" fmla="*/ 450589 h 450710"/>
              <a:gd name="connsiteX0" fmla="*/ 0 w 4063821"/>
              <a:gd name="connsiteY0" fmla="*/ 130513 h 441962"/>
              <a:gd name="connsiteX1" fmla="*/ 202001 w 4063821"/>
              <a:gd name="connsiteY1" fmla="*/ 143632 h 441962"/>
              <a:gd name="connsiteX2" fmla="*/ 528008 w 4063821"/>
              <a:gd name="connsiteY2" fmla="*/ 114159 h 441962"/>
              <a:gd name="connsiteX3" fmla="*/ 1278506 w 4063821"/>
              <a:gd name="connsiteY3" fmla="*/ 122785 h 441962"/>
              <a:gd name="connsiteX4" fmla="*/ 1321638 w 4063821"/>
              <a:gd name="connsiteY4" fmla="*/ 131412 h 441962"/>
              <a:gd name="connsiteX5" fmla="*/ 1606310 w 4063821"/>
              <a:gd name="connsiteY5" fmla="*/ 148664 h 441962"/>
              <a:gd name="connsiteX6" fmla="*/ 1787465 w 4063821"/>
              <a:gd name="connsiteY6" fmla="*/ 165917 h 441962"/>
              <a:gd name="connsiteX7" fmla="*/ 2072136 w 4063821"/>
              <a:gd name="connsiteY7" fmla="*/ 157291 h 441962"/>
              <a:gd name="connsiteX8" fmla="*/ 2132521 w 4063821"/>
              <a:gd name="connsiteY8" fmla="*/ 140038 h 441962"/>
              <a:gd name="connsiteX9" fmla="*/ 2192906 w 4063821"/>
              <a:gd name="connsiteY9" fmla="*/ 122785 h 441962"/>
              <a:gd name="connsiteX10" fmla="*/ 2218785 w 4063821"/>
              <a:gd name="connsiteY10" fmla="*/ 105532 h 441962"/>
              <a:gd name="connsiteX11" fmla="*/ 2253291 w 4063821"/>
              <a:gd name="connsiteY11" fmla="*/ 96906 h 441962"/>
              <a:gd name="connsiteX12" fmla="*/ 2305050 w 4063821"/>
              <a:gd name="connsiteY12" fmla="*/ 79653 h 441962"/>
              <a:gd name="connsiteX13" fmla="*/ 2503457 w 4063821"/>
              <a:gd name="connsiteY13" fmla="*/ 62400 h 441962"/>
              <a:gd name="connsiteX14" fmla="*/ 2684612 w 4063821"/>
              <a:gd name="connsiteY14" fmla="*/ 45147 h 441962"/>
              <a:gd name="connsiteX15" fmla="*/ 2969284 w 4063821"/>
              <a:gd name="connsiteY15" fmla="*/ 19268 h 441962"/>
              <a:gd name="connsiteX16" fmla="*/ 3068248 w 4063821"/>
              <a:gd name="connsiteY16" fmla="*/ 21065 h 441962"/>
              <a:gd name="connsiteX17" fmla="*/ 3268932 w 4063821"/>
              <a:gd name="connsiteY17" fmla="*/ 20586 h 441962"/>
              <a:gd name="connsiteX18" fmla="*/ 3529102 w 4063821"/>
              <a:gd name="connsiteY18" fmla="*/ 3812 h 441962"/>
              <a:gd name="connsiteX19" fmla="*/ 4030333 w 4063821"/>
              <a:gd name="connsiteY19" fmla="*/ 2015 h 441962"/>
              <a:gd name="connsiteX20" fmla="*/ 4013080 w 4063821"/>
              <a:gd name="connsiteY20" fmla="*/ 27895 h 441962"/>
              <a:gd name="connsiteX21" fmla="*/ 3978574 w 4063821"/>
              <a:gd name="connsiteY21" fmla="*/ 36521 h 441962"/>
              <a:gd name="connsiteX22" fmla="*/ 3926816 w 4063821"/>
              <a:gd name="connsiteY22" fmla="*/ 62400 h 441962"/>
              <a:gd name="connsiteX23" fmla="*/ 3900936 w 4063821"/>
              <a:gd name="connsiteY23" fmla="*/ 79653 h 441962"/>
              <a:gd name="connsiteX24" fmla="*/ 3849178 w 4063821"/>
              <a:gd name="connsiteY24" fmla="*/ 88279 h 441962"/>
              <a:gd name="connsiteX25" fmla="*/ 3728408 w 4063821"/>
              <a:gd name="connsiteY25" fmla="*/ 105532 h 441962"/>
              <a:gd name="connsiteX26" fmla="*/ 3642144 w 4063821"/>
              <a:gd name="connsiteY26" fmla="*/ 114159 h 441962"/>
              <a:gd name="connsiteX27" fmla="*/ 3616265 w 4063821"/>
              <a:gd name="connsiteY27" fmla="*/ 122785 h 441962"/>
              <a:gd name="connsiteX28" fmla="*/ 3486868 w 4063821"/>
              <a:gd name="connsiteY28" fmla="*/ 140038 h 441962"/>
              <a:gd name="connsiteX29" fmla="*/ 3143609 w 4063821"/>
              <a:gd name="connsiteY29" fmla="*/ 184069 h 441962"/>
              <a:gd name="connsiteX30" fmla="*/ 2883079 w 4063821"/>
              <a:gd name="connsiteY30" fmla="*/ 243555 h 441962"/>
              <a:gd name="connsiteX31" fmla="*/ 1747028 w 4063821"/>
              <a:gd name="connsiteY31" fmla="*/ 277581 h 441962"/>
              <a:gd name="connsiteX32" fmla="*/ 1580431 w 4063821"/>
              <a:gd name="connsiteY32" fmla="*/ 288484 h 441962"/>
              <a:gd name="connsiteX33" fmla="*/ 1476914 w 4063821"/>
              <a:gd name="connsiteY33" fmla="*/ 312566 h 441962"/>
              <a:gd name="connsiteX34" fmla="*/ 1295759 w 4063821"/>
              <a:gd name="connsiteY34" fmla="*/ 347072 h 441962"/>
              <a:gd name="connsiteX35" fmla="*/ 1123231 w 4063821"/>
              <a:gd name="connsiteY35" fmla="*/ 372951 h 441962"/>
              <a:gd name="connsiteX36" fmla="*/ 1036967 w 4063821"/>
              <a:gd name="connsiteY36" fmla="*/ 390204 h 441962"/>
              <a:gd name="connsiteX37" fmla="*/ 898944 w 4063821"/>
              <a:gd name="connsiteY37" fmla="*/ 398830 h 441962"/>
              <a:gd name="connsiteX38" fmla="*/ 821306 w 4063821"/>
              <a:gd name="connsiteY38" fmla="*/ 416083 h 441962"/>
              <a:gd name="connsiteX39" fmla="*/ 786800 w 4063821"/>
              <a:gd name="connsiteY39" fmla="*/ 424710 h 441962"/>
              <a:gd name="connsiteX40" fmla="*/ 571140 w 4063821"/>
              <a:gd name="connsiteY40" fmla="*/ 441962 h 441962"/>
              <a:gd name="connsiteX41" fmla="*/ 182951 w 4063821"/>
              <a:gd name="connsiteY41" fmla="*/ 433336 h 441962"/>
              <a:gd name="connsiteX42" fmla="*/ 27676 w 4063821"/>
              <a:gd name="connsiteY42" fmla="*/ 441962 h 441962"/>
              <a:gd name="connsiteX0" fmla="*/ 7249 w 4071070"/>
              <a:gd name="connsiteY0" fmla="*/ 130513 h 451487"/>
              <a:gd name="connsiteX1" fmla="*/ 209250 w 4071070"/>
              <a:gd name="connsiteY1" fmla="*/ 143632 h 451487"/>
              <a:gd name="connsiteX2" fmla="*/ 535257 w 4071070"/>
              <a:gd name="connsiteY2" fmla="*/ 114159 h 451487"/>
              <a:gd name="connsiteX3" fmla="*/ 1285755 w 4071070"/>
              <a:gd name="connsiteY3" fmla="*/ 122785 h 451487"/>
              <a:gd name="connsiteX4" fmla="*/ 1328887 w 4071070"/>
              <a:gd name="connsiteY4" fmla="*/ 131412 h 451487"/>
              <a:gd name="connsiteX5" fmla="*/ 1613559 w 4071070"/>
              <a:gd name="connsiteY5" fmla="*/ 148664 h 451487"/>
              <a:gd name="connsiteX6" fmla="*/ 1794714 w 4071070"/>
              <a:gd name="connsiteY6" fmla="*/ 165917 h 451487"/>
              <a:gd name="connsiteX7" fmla="*/ 2079385 w 4071070"/>
              <a:gd name="connsiteY7" fmla="*/ 157291 h 451487"/>
              <a:gd name="connsiteX8" fmla="*/ 2139770 w 4071070"/>
              <a:gd name="connsiteY8" fmla="*/ 140038 h 451487"/>
              <a:gd name="connsiteX9" fmla="*/ 2200155 w 4071070"/>
              <a:gd name="connsiteY9" fmla="*/ 122785 h 451487"/>
              <a:gd name="connsiteX10" fmla="*/ 2226034 w 4071070"/>
              <a:gd name="connsiteY10" fmla="*/ 105532 h 451487"/>
              <a:gd name="connsiteX11" fmla="*/ 2260540 w 4071070"/>
              <a:gd name="connsiteY11" fmla="*/ 96906 h 451487"/>
              <a:gd name="connsiteX12" fmla="*/ 2312299 w 4071070"/>
              <a:gd name="connsiteY12" fmla="*/ 79653 h 451487"/>
              <a:gd name="connsiteX13" fmla="*/ 2510706 w 4071070"/>
              <a:gd name="connsiteY13" fmla="*/ 62400 h 451487"/>
              <a:gd name="connsiteX14" fmla="*/ 2691861 w 4071070"/>
              <a:gd name="connsiteY14" fmla="*/ 45147 h 451487"/>
              <a:gd name="connsiteX15" fmla="*/ 2976533 w 4071070"/>
              <a:gd name="connsiteY15" fmla="*/ 19268 h 451487"/>
              <a:gd name="connsiteX16" fmla="*/ 3075497 w 4071070"/>
              <a:gd name="connsiteY16" fmla="*/ 21065 h 451487"/>
              <a:gd name="connsiteX17" fmla="*/ 3276181 w 4071070"/>
              <a:gd name="connsiteY17" fmla="*/ 20586 h 451487"/>
              <a:gd name="connsiteX18" fmla="*/ 3536351 w 4071070"/>
              <a:gd name="connsiteY18" fmla="*/ 3812 h 451487"/>
              <a:gd name="connsiteX19" fmla="*/ 4037582 w 4071070"/>
              <a:gd name="connsiteY19" fmla="*/ 2015 h 451487"/>
              <a:gd name="connsiteX20" fmla="*/ 4020329 w 4071070"/>
              <a:gd name="connsiteY20" fmla="*/ 27895 h 451487"/>
              <a:gd name="connsiteX21" fmla="*/ 3985823 w 4071070"/>
              <a:gd name="connsiteY21" fmla="*/ 36521 h 451487"/>
              <a:gd name="connsiteX22" fmla="*/ 3934065 w 4071070"/>
              <a:gd name="connsiteY22" fmla="*/ 62400 h 451487"/>
              <a:gd name="connsiteX23" fmla="*/ 3908185 w 4071070"/>
              <a:gd name="connsiteY23" fmla="*/ 79653 h 451487"/>
              <a:gd name="connsiteX24" fmla="*/ 3856427 w 4071070"/>
              <a:gd name="connsiteY24" fmla="*/ 88279 h 451487"/>
              <a:gd name="connsiteX25" fmla="*/ 3735657 w 4071070"/>
              <a:gd name="connsiteY25" fmla="*/ 105532 h 451487"/>
              <a:gd name="connsiteX26" fmla="*/ 3649393 w 4071070"/>
              <a:gd name="connsiteY26" fmla="*/ 114159 h 451487"/>
              <a:gd name="connsiteX27" fmla="*/ 3623514 w 4071070"/>
              <a:gd name="connsiteY27" fmla="*/ 122785 h 451487"/>
              <a:gd name="connsiteX28" fmla="*/ 3494117 w 4071070"/>
              <a:gd name="connsiteY28" fmla="*/ 140038 h 451487"/>
              <a:gd name="connsiteX29" fmla="*/ 3150858 w 4071070"/>
              <a:gd name="connsiteY29" fmla="*/ 184069 h 451487"/>
              <a:gd name="connsiteX30" fmla="*/ 2890328 w 4071070"/>
              <a:gd name="connsiteY30" fmla="*/ 243555 h 451487"/>
              <a:gd name="connsiteX31" fmla="*/ 1754277 w 4071070"/>
              <a:gd name="connsiteY31" fmla="*/ 277581 h 451487"/>
              <a:gd name="connsiteX32" fmla="*/ 1587680 w 4071070"/>
              <a:gd name="connsiteY32" fmla="*/ 288484 h 451487"/>
              <a:gd name="connsiteX33" fmla="*/ 1484163 w 4071070"/>
              <a:gd name="connsiteY33" fmla="*/ 312566 h 451487"/>
              <a:gd name="connsiteX34" fmla="*/ 1303008 w 4071070"/>
              <a:gd name="connsiteY34" fmla="*/ 347072 h 451487"/>
              <a:gd name="connsiteX35" fmla="*/ 1130480 w 4071070"/>
              <a:gd name="connsiteY35" fmla="*/ 372951 h 451487"/>
              <a:gd name="connsiteX36" fmla="*/ 1044216 w 4071070"/>
              <a:gd name="connsiteY36" fmla="*/ 390204 h 451487"/>
              <a:gd name="connsiteX37" fmla="*/ 906193 w 4071070"/>
              <a:gd name="connsiteY37" fmla="*/ 398830 h 451487"/>
              <a:gd name="connsiteX38" fmla="*/ 828555 w 4071070"/>
              <a:gd name="connsiteY38" fmla="*/ 416083 h 451487"/>
              <a:gd name="connsiteX39" fmla="*/ 794049 w 4071070"/>
              <a:gd name="connsiteY39" fmla="*/ 424710 h 451487"/>
              <a:gd name="connsiteX40" fmla="*/ 578389 w 4071070"/>
              <a:gd name="connsiteY40" fmla="*/ 441962 h 451487"/>
              <a:gd name="connsiteX41" fmla="*/ 190200 w 4071070"/>
              <a:gd name="connsiteY41" fmla="*/ 433336 h 451487"/>
              <a:gd name="connsiteX42" fmla="*/ 0 w 4071070"/>
              <a:gd name="connsiteY42" fmla="*/ 451487 h 45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071070" h="451487">
                <a:moveTo>
                  <a:pt x="7249" y="130513"/>
                </a:moveTo>
                <a:cubicBezTo>
                  <a:pt x="49333" y="133246"/>
                  <a:pt x="121249" y="146358"/>
                  <a:pt x="209250" y="143632"/>
                </a:cubicBezTo>
                <a:cubicBezTo>
                  <a:pt x="297251" y="140906"/>
                  <a:pt x="355840" y="117634"/>
                  <a:pt x="535257" y="114159"/>
                </a:cubicBezTo>
                <a:lnTo>
                  <a:pt x="1285755" y="122785"/>
                </a:lnTo>
                <a:cubicBezTo>
                  <a:pt x="1300132" y="125661"/>
                  <a:pt x="1314372" y="129338"/>
                  <a:pt x="1328887" y="131412"/>
                </a:cubicBezTo>
                <a:cubicBezTo>
                  <a:pt x="1429271" y="145753"/>
                  <a:pt x="1502272" y="144027"/>
                  <a:pt x="1613559" y="148664"/>
                </a:cubicBezTo>
                <a:cubicBezTo>
                  <a:pt x="1684193" y="160437"/>
                  <a:pt x="1706597" y="165917"/>
                  <a:pt x="1794714" y="165917"/>
                </a:cubicBezTo>
                <a:cubicBezTo>
                  <a:pt x="1889648" y="165917"/>
                  <a:pt x="1984495" y="160166"/>
                  <a:pt x="2079385" y="157291"/>
                </a:cubicBezTo>
                <a:cubicBezTo>
                  <a:pt x="2187311" y="130308"/>
                  <a:pt x="2053100" y="164800"/>
                  <a:pt x="2139770" y="140038"/>
                </a:cubicBezTo>
                <a:cubicBezTo>
                  <a:pt x="2152675" y="136351"/>
                  <a:pt x="2186361" y="129682"/>
                  <a:pt x="2200155" y="122785"/>
                </a:cubicBezTo>
                <a:cubicBezTo>
                  <a:pt x="2209428" y="118148"/>
                  <a:pt x="2216505" y="109616"/>
                  <a:pt x="2226034" y="105532"/>
                </a:cubicBezTo>
                <a:cubicBezTo>
                  <a:pt x="2236931" y="100862"/>
                  <a:pt x="2249184" y="100313"/>
                  <a:pt x="2260540" y="96906"/>
                </a:cubicBezTo>
                <a:cubicBezTo>
                  <a:pt x="2277959" y="91680"/>
                  <a:pt x="2294203" y="81463"/>
                  <a:pt x="2312299" y="79653"/>
                </a:cubicBezTo>
                <a:cubicBezTo>
                  <a:pt x="2435868" y="67297"/>
                  <a:pt x="2369750" y="73244"/>
                  <a:pt x="2510706" y="62400"/>
                </a:cubicBezTo>
                <a:cubicBezTo>
                  <a:pt x="2589607" y="36101"/>
                  <a:pt x="2505594" y="61582"/>
                  <a:pt x="2691861" y="45147"/>
                </a:cubicBezTo>
                <a:cubicBezTo>
                  <a:pt x="3111743" y="8099"/>
                  <a:pt x="2537234" y="45111"/>
                  <a:pt x="2976533" y="19268"/>
                </a:cubicBezTo>
                <a:cubicBezTo>
                  <a:pt x="3035000" y="-220"/>
                  <a:pt x="3025556" y="20845"/>
                  <a:pt x="3075497" y="21065"/>
                </a:cubicBezTo>
                <a:cubicBezTo>
                  <a:pt x="3125438" y="21285"/>
                  <a:pt x="3199372" y="23461"/>
                  <a:pt x="3276181" y="20586"/>
                </a:cubicBezTo>
                <a:cubicBezTo>
                  <a:pt x="3352990" y="17711"/>
                  <a:pt x="3409451" y="6907"/>
                  <a:pt x="3536351" y="3812"/>
                </a:cubicBezTo>
                <a:cubicBezTo>
                  <a:pt x="3663251" y="717"/>
                  <a:pt x="3956919" y="-1999"/>
                  <a:pt x="4037582" y="2015"/>
                </a:cubicBezTo>
                <a:cubicBezTo>
                  <a:pt x="4118245" y="6029"/>
                  <a:pt x="4028956" y="22144"/>
                  <a:pt x="4020329" y="27895"/>
                </a:cubicBezTo>
                <a:cubicBezTo>
                  <a:pt x="4010464" y="34471"/>
                  <a:pt x="3997325" y="33646"/>
                  <a:pt x="3985823" y="36521"/>
                </a:cubicBezTo>
                <a:cubicBezTo>
                  <a:pt x="3911662" y="85963"/>
                  <a:pt x="4005490" y="26688"/>
                  <a:pt x="3934065" y="62400"/>
                </a:cubicBezTo>
                <a:cubicBezTo>
                  <a:pt x="3924792" y="67037"/>
                  <a:pt x="3918021" y="76374"/>
                  <a:pt x="3908185" y="79653"/>
                </a:cubicBezTo>
                <a:cubicBezTo>
                  <a:pt x="3891592" y="85184"/>
                  <a:pt x="3873680" y="85404"/>
                  <a:pt x="3856427" y="88279"/>
                </a:cubicBezTo>
                <a:cubicBezTo>
                  <a:pt x="3799876" y="107131"/>
                  <a:pt x="3841496" y="95452"/>
                  <a:pt x="3735657" y="105532"/>
                </a:cubicBezTo>
                <a:lnTo>
                  <a:pt x="3649393" y="114159"/>
                </a:lnTo>
                <a:cubicBezTo>
                  <a:pt x="3640767" y="117034"/>
                  <a:pt x="3632390" y="120812"/>
                  <a:pt x="3623514" y="122785"/>
                </a:cubicBezTo>
                <a:cubicBezTo>
                  <a:pt x="3566517" y="135451"/>
                  <a:pt x="3572893" y="129824"/>
                  <a:pt x="3494117" y="140038"/>
                </a:cubicBezTo>
                <a:cubicBezTo>
                  <a:pt x="3379697" y="154715"/>
                  <a:pt x="3251490" y="166816"/>
                  <a:pt x="3150858" y="184069"/>
                </a:cubicBezTo>
                <a:cubicBezTo>
                  <a:pt x="3050227" y="201322"/>
                  <a:pt x="3021491" y="227970"/>
                  <a:pt x="2890328" y="243555"/>
                </a:cubicBezTo>
                <a:cubicBezTo>
                  <a:pt x="2658673" y="271081"/>
                  <a:pt x="2153069" y="266239"/>
                  <a:pt x="1754277" y="277581"/>
                </a:cubicBezTo>
                <a:cubicBezTo>
                  <a:pt x="1527115" y="281894"/>
                  <a:pt x="1632699" y="282653"/>
                  <a:pt x="1587680" y="288484"/>
                </a:cubicBezTo>
                <a:cubicBezTo>
                  <a:pt x="1542661" y="294315"/>
                  <a:pt x="1531608" y="302801"/>
                  <a:pt x="1484163" y="312566"/>
                </a:cubicBezTo>
                <a:cubicBezTo>
                  <a:pt x="1436718" y="322331"/>
                  <a:pt x="1361955" y="337008"/>
                  <a:pt x="1303008" y="347072"/>
                </a:cubicBezTo>
                <a:cubicBezTo>
                  <a:pt x="1146039" y="381954"/>
                  <a:pt x="1309668" y="349059"/>
                  <a:pt x="1130480" y="372951"/>
                </a:cubicBezTo>
                <a:cubicBezTo>
                  <a:pt x="1014248" y="388449"/>
                  <a:pt x="1203202" y="375751"/>
                  <a:pt x="1044216" y="390204"/>
                </a:cubicBezTo>
                <a:cubicBezTo>
                  <a:pt x="998308" y="394377"/>
                  <a:pt x="952201" y="395955"/>
                  <a:pt x="906193" y="398830"/>
                </a:cubicBezTo>
                <a:cubicBezTo>
                  <a:pt x="822040" y="419870"/>
                  <a:pt x="927120" y="394180"/>
                  <a:pt x="828555" y="416083"/>
                </a:cubicBezTo>
                <a:cubicBezTo>
                  <a:pt x="816981" y="418655"/>
                  <a:pt x="805842" y="423490"/>
                  <a:pt x="794049" y="424710"/>
                </a:cubicBezTo>
                <a:cubicBezTo>
                  <a:pt x="722315" y="432131"/>
                  <a:pt x="578389" y="441962"/>
                  <a:pt x="578389" y="441962"/>
                </a:cubicBezTo>
                <a:cubicBezTo>
                  <a:pt x="448993" y="439087"/>
                  <a:pt x="286598" y="431749"/>
                  <a:pt x="190200" y="433336"/>
                </a:cubicBezTo>
                <a:cubicBezTo>
                  <a:pt x="93802" y="434923"/>
                  <a:pt x="51605" y="446572"/>
                  <a:pt x="0" y="451487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9986" name="Picture 2" descr="data:image/png;base64,iVBORw0KGgoAAAANSUhEUgAAAQ4AAAC0CAMAAABSSTIwAAAADFBMVEXYIBD4+PhgYGDokIgHae98AAABcUlEQVR4nO3dsQ3DMBAEQVrsv2c7ErghZYBKZiq43wZ+XCzGNbjJEXKEHCFHyBFyhBwhR8gRcoQcIUfIEXKEHCFHyBFyhBwhR8gRcoQcIUfIEXKEHCFHyBFyhBwhR5zO8dl2dJ4cIUfIEXKEHCFHyBFyhBwhR8gRcoQcIUfIEXKEHCFHyBFyhBwhR8gRcoQcIUfIEXKEHCFHyBFyhBwhR8gRcoQcIUc8yjH3j3rDlGMlR8gRcoQcIUfIEXKEHCFHyBFyhBwhR8gRcoQcIUfIEXKEHCFHyBFyhBwhR8gRcoQcIUfIEXKEHHEqxx/2jzo6T46QI+QIOUKOkCPkCDlCjpAj5Ag5Qo6QI+QIOUKOkCPkCDlCjpAj5Ag5Qo6QI+QIOUKOkCPkCDlCjpAj5Ag5Qo6QI7znDTlCjpAj5Ag5Qo6QI+QIOUKOkCPkCDlCjpAj5Ag5Qo6QI+QIOUKOkCPkCDlCjpAj5Ag5Qo6QI+SIXw4WX3m8LRVszDZjAAAAAElFTkSuQmCC">
            <a:extLst>
              <a:ext uri="{FF2B5EF4-FFF2-40B4-BE49-F238E27FC236}">
                <a16:creationId xmlns:a16="http://schemas.microsoft.com/office/drawing/2014/main" id="{6E9BE942-A1D3-499C-91C5-387C81930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508" y="3501008"/>
            <a:ext cx="512946" cy="34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FF8836AD-4348-4BB4-AABB-8FA56A3E2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774" y="3917369"/>
            <a:ext cx="512946" cy="342648"/>
          </a:xfrm>
          <a:prstGeom prst="rect">
            <a:avLst/>
          </a:prstGeom>
        </p:spPr>
      </p:pic>
      <p:cxnSp>
        <p:nvCxnSpPr>
          <p:cNvPr id="27" name="Összekötő: szögletes 26">
            <a:extLst>
              <a:ext uri="{FF2B5EF4-FFF2-40B4-BE49-F238E27FC236}">
                <a16:creationId xmlns:a16="http://schemas.microsoft.com/office/drawing/2014/main" id="{2ABD53A2-50EF-41A3-980C-5A91F97A298B}"/>
              </a:ext>
            </a:extLst>
          </p:cNvPr>
          <p:cNvCxnSpPr>
            <a:cxnSpLocks/>
          </p:cNvCxnSpPr>
          <p:nvPr/>
        </p:nvCxnSpPr>
        <p:spPr>
          <a:xfrm>
            <a:off x="1538774" y="2209001"/>
            <a:ext cx="4440257" cy="576064"/>
          </a:xfrm>
          <a:prstGeom prst="bentConnector3">
            <a:avLst>
              <a:gd name="adj1" fmla="val 99767"/>
            </a:avLst>
          </a:prstGeom>
          <a:ln w="57150">
            <a:solidFill>
              <a:srgbClr val="C00000"/>
            </a:solidFill>
            <a:tailEnd type="triangle"/>
          </a:ln>
          <a:effectLst>
            <a:outerShdw blurRad="25400" dist="25400" dir="2700000" algn="tl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Összekötő: szögletes 32">
            <a:extLst>
              <a:ext uri="{FF2B5EF4-FFF2-40B4-BE49-F238E27FC236}">
                <a16:creationId xmlns:a16="http://schemas.microsoft.com/office/drawing/2014/main" id="{B79BC5F6-E416-4B71-9031-4D0A24179969}"/>
              </a:ext>
            </a:extLst>
          </p:cNvPr>
          <p:cNvCxnSpPr>
            <a:cxnSpLocks/>
          </p:cNvCxnSpPr>
          <p:nvPr/>
        </p:nvCxnSpPr>
        <p:spPr>
          <a:xfrm flipV="1">
            <a:off x="1538773" y="3961241"/>
            <a:ext cx="6201579" cy="1109758"/>
          </a:xfrm>
          <a:prstGeom prst="bentConnector3">
            <a:avLst>
              <a:gd name="adj1" fmla="val 99937"/>
            </a:avLst>
          </a:prstGeom>
          <a:ln w="57150">
            <a:solidFill>
              <a:srgbClr val="C00000"/>
            </a:solidFill>
            <a:tailEnd type="triangle"/>
          </a:ln>
          <a:effectLst>
            <a:outerShdw blurRad="25400" dist="25400" dir="2700000" algn="tl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D3A93C1-D023-4DAD-B988-8BE7D542C6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17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994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hu-HU" sz="4400" dirty="0"/>
              <a:t>Az LHC számokban</a:t>
            </a:r>
            <a:endParaRPr lang="en-US" sz="4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4"/>
            <a:ext cx="5220072" cy="5112345"/>
          </a:xfrm>
        </p:spPr>
        <p:txBody>
          <a:bodyPr/>
          <a:lstStyle/>
          <a:p>
            <a:pPr>
              <a:lnSpc>
                <a:spcPts val="2900"/>
              </a:lnSpc>
            </a:pPr>
            <a:r>
              <a:rPr lang="hu-HU" sz="2000" dirty="0"/>
              <a:t>2x27</a:t>
            </a:r>
            <a:r>
              <a:rPr lang="en-US" sz="2000" dirty="0"/>
              <a:t> km</a:t>
            </a:r>
            <a:r>
              <a:rPr lang="hu-HU" sz="2000" dirty="0"/>
              <a:t>, 150-200 m mélyen</a:t>
            </a:r>
            <a:endParaRPr lang="en-US" sz="2000" dirty="0"/>
          </a:p>
          <a:p>
            <a:pPr>
              <a:lnSpc>
                <a:spcPts val="2900"/>
              </a:lnSpc>
            </a:pPr>
            <a:r>
              <a:rPr lang="hu-HU" sz="2000" dirty="0"/>
              <a:t>Ütközések: 4 metszéspont</a:t>
            </a:r>
            <a:endParaRPr lang="en-US" sz="2000" dirty="0"/>
          </a:p>
          <a:p>
            <a:pPr>
              <a:lnSpc>
                <a:spcPts val="2900"/>
              </a:lnSpc>
            </a:pPr>
            <a:r>
              <a:rPr lang="hu-HU" sz="2000" dirty="0"/>
              <a:t>~3000 atommagcsomag</a:t>
            </a:r>
          </a:p>
          <a:p>
            <a:pPr>
              <a:lnSpc>
                <a:spcPts val="2900"/>
              </a:lnSpc>
            </a:pPr>
            <a:r>
              <a:rPr lang="hu-HU" sz="2000" dirty="0"/>
              <a:t>99,9999991%</a:t>
            </a:r>
            <a:r>
              <a:rPr lang="en-US" sz="2000" dirty="0"/>
              <a:t> </a:t>
            </a:r>
            <a:r>
              <a:rPr lang="hu-HU" sz="2000" dirty="0"/>
              <a:t>fénysebesség</a:t>
            </a:r>
          </a:p>
          <a:p>
            <a:pPr>
              <a:lnSpc>
                <a:spcPts val="2900"/>
              </a:lnSpc>
            </a:pPr>
            <a:r>
              <a:rPr lang="hu-HU" sz="2000" dirty="0"/>
              <a:t>10000-szer körbeér / mp</a:t>
            </a:r>
          </a:p>
          <a:p>
            <a:pPr>
              <a:lnSpc>
                <a:spcPts val="2900"/>
              </a:lnSpc>
            </a:pPr>
            <a:r>
              <a:rPr lang="hu-HU" sz="2000" dirty="0"/>
              <a:t>600 millió ütközés / mp</a:t>
            </a:r>
          </a:p>
          <a:p>
            <a:pPr>
              <a:lnSpc>
                <a:spcPts val="2900"/>
              </a:lnSpc>
            </a:pPr>
            <a:r>
              <a:rPr lang="hu-HU" sz="2000" dirty="0"/>
              <a:t>10000 szupravezető mágnes</a:t>
            </a:r>
            <a:endParaRPr lang="en-US" sz="2000" dirty="0"/>
          </a:p>
          <a:p>
            <a:pPr>
              <a:lnSpc>
                <a:spcPts val="2900"/>
              </a:lnSpc>
            </a:pPr>
            <a:r>
              <a:rPr lang="hu-HU" sz="2000" dirty="0"/>
              <a:t>10000 tonna folyékony N: 80 K</a:t>
            </a:r>
          </a:p>
          <a:p>
            <a:pPr>
              <a:lnSpc>
                <a:spcPts val="2900"/>
              </a:lnSpc>
            </a:pPr>
            <a:r>
              <a:rPr lang="hu-HU" sz="2000" dirty="0"/>
              <a:t>120 tonna folyékony He: 2 K</a:t>
            </a:r>
            <a:endParaRPr lang="en-US" sz="2000" dirty="0"/>
          </a:p>
          <a:p>
            <a:pPr>
              <a:lnSpc>
                <a:spcPts val="2900"/>
              </a:lnSpc>
            </a:pPr>
            <a:r>
              <a:rPr lang="en-US" sz="2000" dirty="0"/>
              <a:t>1</a:t>
            </a:r>
            <a:r>
              <a:rPr lang="hu-HU" sz="2000" dirty="0"/>
              <a:t>20</a:t>
            </a:r>
            <a:r>
              <a:rPr lang="en-US" sz="2000" dirty="0"/>
              <a:t> MW </a:t>
            </a:r>
            <a:r>
              <a:rPr lang="hu-HU" sz="2000" dirty="0"/>
              <a:t>fogyasztás: nagyváros</a:t>
            </a:r>
          </a:p>
          <a:p>
            <a:pPr>
              <a:lnSpc>
                <a:spcPts val="2900"/>
              </a:lnSpc>
            </a:pPr>
            <a:r>
              <a:rPr lang="hu-HU" sz="2000" dirty="0">
                <a:sym typeface="Symbol" pitchFamily="18" charset="2"/>
              </a:rPr>
              <a:t>10 év alatt hat </a:t>
            </a:r>
            <a:r>
              <a:rPr lang="hu-HU" sz="2300" dirty="0">
                <a:latin typeface="Symbol" pitchFamily="18" charset="2"/>
                <a:sym typeface="Symbol" pitchFamily="18" charset="2"/>
              </a:rPr>
              <a:t>m</a:t>
            </a:r>
            <a:r>
              <a:rPr lang="hu-HU" sz="2000" dirty="0">
                <a:sym typeface="Symbol" pitchFamily="18" charset="2"/>
              </a:rPr>
              <a:t>g H</a:t>
            </a:r>
            <a:r>
              <a:rPr lang="hu-HU" sz="2000" baseline="30000" dirty="0">
                <a:sym typeface="Symbol" pitchFamily="18" charset="2"/>
              </a:rPr>
              <a:t>+</a:t>
            </a:r>
            <a:endParaRPr lang="hu-HU" sz="2000" dirty="0">
              <a:sym typeface="Symbol" pitchFamily="18" charset="2"/>
            </a:endParaRPr>
          </a:p>
          <a:p>
            <a:pPr>
              <a:lnSpc>
                <a:spcPts val="2900"/>
              </a:lnSpc>
            </a:pPr>
            <a:r>
              <a:rPr lang="hu-HU" sz="2000" dirty="0">
                <a:sym typeface="Symbol" pitchFamily="18" charset="2"/>
              </a:rPr>
              <a:t>Évente 15000 </a:t>
            </a:r>
            <a:r>
              <a:rPr lang="hu-HU" sz="2000" dirty="0" err="1">
                <a:sym typeface="Symbol" pitchFamily="18" charset="2"/>
              </a:rPr>
              <a:t>terabyte</a:t>
            </a:r>
            <a:r>
              <a:rPr lang="hu-HU" sz="2000" dirty="0">
                <a:sym typeface="Symbol" pitchFamily="18" charset="2"/>
              </a:rPr>
              <a:t> adat</a:t>
            </a:r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0720" y="4216717"/>
            <a:ext cx="2627784" cy="2641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3" name="Picture 7" descr="http://4.bp.blogspot.com/-Utt_m8JRRSc/T5XxbJyombI/AAAAAAAAFR0/bQ9yTKPnmPE/s1600/Cross-Section-of-an-LHC-Dipole-in-the-CERN-Tunn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268760"/>
            <a:ext cx="4572000" cy="2952328"/>
          </a:xfrm>
          <a:prstGeom prst="rect">
            <a:avLst/>
          </a:prstGeom>
          <a:noFill/>
        </p:spPr>
      </p:pic>
      <p:pic>
        <p:nvPicPr>
          <p:cNvPr id="96265" name="Picture 9" descr="http://www.cosmosmagazine.com/files/imagecache/news/files/news/20080922_LH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221088"/>
            <a:ext cx="1964499" cy="2636912"/>
          </a:xfrm>
          <a:prstGeom prst="rect">
            <a:avLst/>
          </a:prstGeom>
          <a:noFill/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9A95CF7-B235-4582-9F92-3E90FAA3BB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18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18186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6475"/>
          </a:xfrm>
        </p:spPr>
        <p:txBody>
          <a:bodyPr/>
          <a:lstStyle/>
          <a:p>
            <a:r>
              <a:rPr lang="hu-HU" sz="4400" dirty="0"/>
              <a:t>A gyorsítástól az ütközésig</a:t>
            </a:r>
            <a:endParaRPr lang="en-US" sz="4400" dirty="0"/>
          </a:p>
        </p:txBody>
      </p:sp>
      <p:pic>
        <p:nvPicPr>
          <p:cNvPr id="3" name="LHC_movie_ATLAS_ev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93006"/>
            <a:ext cx="9144000" cy="5143500"/>
          </a:xfrm>
          <a:prstGeom prst="rect">
            <a:avLst/>
          </a:prstGeom>
        </p:spPr>
      </p:pic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F85AF78-88A2-4227-8C02-9F2D862BCE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19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68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1272819"/>
            <a:ext cx="4099716" cy="3077865"/>
          </a:xfrm>
          <a:prstGeom prst="rect">
            <a:avLst/>
          </a:prstGeom>
        </p:spPr>
      </p:pic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/>
          <a:lstStyle/>
          <a:p>
            <a:r>
              <a:rPr lang="hu-HU" sz="3600" dirty="0"/>
              <a:t>„Új természeti törvények felfedezéséről”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1238490"/>
            <a:ext cx="4320604" cy="3312715"/>
          </a:xfrm>
        </p:spPr>
        <p:txBody>
          <a:bodyPr/>
          <a:lstStyle/>
          <a:p>
            <a:pPr marL="0" indent="0">
              <a:lnSpc>
                <a:spcPct val="110000"/>
              </a:lnSpc>
              <a:buFontTx/>
              <a:buNone/>
            </a:pPr>
            <a:r>
              <a:rPr lang="hu-HU" sz="1600" dirty="0"/>
              <a:t>„Általában az alábbi módon keressük az új természeti törvényeket.</a:t>
            </a:r>
          </a:p>
          <a:p>
            <a:pPr marL="0" indent="0">
              <a:lnSpc>
                <a:spcPct val="110000"/>
              </a:lnSpc>
              <a:buFontTx/>
              <a:buNone/>
            </a:pPr>
            <a:r>
              <a:rPr lang="hu-HU" sz="1600" dirty="0"/>
              <a:t>Első lépésben felteszünk egy elméletet. </a:t>
            </a:r>
          </a:p>
          <a:p>
            <a:pPr marL="0" indent="0">
              <a:lnSpc>
                <a:spcPct val="110000"/>
              </a:lnSpc>
              <a:buFontTx/>
              <a:buNone/>
            </a:pPr>
            <a:r>
              <a:rPr lang="hu-HU" sz="1600" dirty="0"/>
              <a:t>Aztán megvizsgáljuk a feltételezésünk következményeit, hogy lássuk, mit jelentene, ha az elméletünk igaz lenne.</a:t>
            </a:r>
          </a:p>
          <a:p>
            <a:pPr marL="0" indent="0">
              <a:lnSpc>
                <a:spcPct val="110000"/>
              </a:lnSpc>
              <a:buFontTx/>
              <a:buNone/>
            </a:pPr>
            <a:r>
              <a:rPr lang="hu-HU" sz="1600" dirty="0"/>
              <a:t>Majd a számítások eredményeit összehasonlítjuk a Természettel, közvetlenül a megfigyelésekkel, kísérlet vagy tapasztalat által, hogy lássuk, működik-e.</a:t>
            </a:r>
          </a:p>
        </p:txBody>
      </p:sp>
      <p:pic>
        <p:nvPicPr>
          <p:cNvPr id="6" name="Kép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300" y="4688824"/>
            <a:ext cx="1047750" cy="4667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5496" y="4673212"/>
            <a:ext cx="8856984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buFontTx/>
              <a:buNone/>
            </a:pPr>
            <a:r>
              <a:rPr lang="hu-HU" sz="1600" b="1" dirty="0">
                <a:solidFill>
                  <a:srgbClr val="546366"/>
                </a:solidFill>
                <a:latin typeface="+mn-lt"/>
              </a:rPr>
              <a:t>Ha ellentmond a kísérleteknek, akkor az elméletünk hibás.</a:t>
            </a:r>
          </a:p>
          <a:p>
            <a:pPr marL="0" indent="0">
              <a:lnSpc>
                <a:spcPct val="110000"/>
              </a:lnSpc>
              <a:buFontTx/>
              <a:buNone/>
            </a:pPr>
            <a:endParaRPr lang="hu-HU" sz="1600" dirty="0">
              <a:solidFill>
                <a:srgbClr val="546366"/>
              </a:solidFill>
              <a:latin typeface="+mn-lt"/>
            </a:endParaRPr>
          </a:p>
          <a:p>
            <a:pPr marL="0" indent="0">
              <a:lnSpc>
                <a:spcPct val="110000"/>
              </a:lnSpc>
              <a:buFontTx/>
              <a:buNone/>
            </a:pPr>
            <a:r>
              <a:rPr lang="hu-HU" sz="1600" b="1" dirty="0">
                <a:solidFill>
                  <a:srgbClr val="546366"/>
                </a:solidFill>
                <a:latin typeface="+mn-lt"/>
              </a:rPr>
              <a:t>Ebben az egyszerű állításban van a tudomány kulcsa.</a:t>
            </a:r>
          </a:p>
          <a:p>
            <a:pPr marL="0" indent="0">
              <a:lnSpc>
                <a:spcPct val="110000"/>
              </a:lnSpc>
              <a:buFontTx/>
              <a:buNone/>
            </a:pPr>
            <a:r>
              <a:rPr lang="hu-HU" sz="1600" dirty="0">
                <a:solidFill>
                  <a:srgbClr val="546366"/>
                </a:solidFill>
                <a:latin typeface="+mn-lt"/>
              </a:rPr>
              <a:t>Nem számít, milyen szép az elméletünk, nem számít, milyen okosak vagyunk, hogy ki találta ki az elméletet, hogy őt hogy hívják —  ha ellentmond a kísérleteknek, akkor hibás.” 				/Richard P. </a:t>
            </a:r>
            <a:r>
              <a:rPr lang="hu-HU" sz="1600" dirty="0" err="1">
                <a:solidFill>
                  <a:srgbClr val="546366"/>
                </a:solidFill>
                <a:latin typeface="+mn-lt"/>
              </a:rPr>
              <a:t>Feynman</a:t>
            </a:r>
            <a:r>
              <a:rPr lang="hu-HU" sz="1600" dirty="0">
                <a:solidFill>
                  <a:srgbClr val="546366"/>
                </a:solidFill>
                <a:latin typeface="+mn-lt"/>
              </a:rPr>
              <a:t>/ </a:t>
            </a:r>
            <a:endParaRPr lang="en-US" sz="1600" dirty="0">
              <a:solidFill>
                <a:srgbClr val="546366"/>
              </a:solidFill>
              <a:latin typeface="+mn-lt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092280" y="4149080"/>
            <a:ext cx="20161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z="1400" dirty="0"/>
              <a:t>R. P. </a:t>
            </a:r>
            <a:r>
              <a:rPr lang="hu-HU" sz="1400" dirty="0" err="1"/>
              <a:t>Feynman</a:t>
            </a:r>
            <a:r>
              <a:rPr lang="hu-HU" sz="1400" dirty="0"/>
              <a:t>, 1964</a:t>
            </a:r>
            <a:endParaRPr lang="en-US" sz="1400" dirty="0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BA1E526A-6DB6-4672-9C82-91CF06EA91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066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hu-HU" sz="4400" dirty="0"/>
              <a:t>A CMS detektor 3D rajza</a:t>
            </a:r>
            <a:endParaRPr lang="en-US" sz="4400" dirty="0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3789040"/>
            <a:ext cx="4572000" cy="2735584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hu-HU" dirty="0"/>
              <a:t>Ütközések</a:t>
            </a:r>
            <a:br>
              <a:rPr lang="hu-HU" dirty="0"/>
            </a:br>
            <a:r>
              <a:rPr lang="hu-HU" dirty="0"/>
              <a:t>a középpontban</a:t>
            </a:r>
          </a:p>
          <a:p>
            <a:pPr>
              <a:lnSpc>
                <a:spcPct val="140000"/>
              </a:lnSpc>
            </a:pPr>
            <a:r>
              <a:rPr lang="hu-HU" dirty="0"/>
              <a:t>Sokféle detektor</a:t>
            </a:r>
          </a:p>
          <a:p>
            <a:pPr>
              <a:lnSpc>
                <a:spcPct val="140000"/>
              </a:lnSpc>
            </a:pPr>
            <a:r>
              <a:rPr lang="hu-HU" dirty="0"/>
              <a:t>Hagymahéj szerkezet</a:t>
            </a:r>
          </a:p>
          <a:p>
            <a:pPr>
              <a:lnSpc>
                <a:spcPct val="140000"/>
              </a:lnSpc>
            </a:pPr>
            <a:r>
              <a:rPr lang="hu-HU" dirty="0"/>
              <a:t>Többemeletes ház mérete</a:t>
            </a:r>
            <a:endParaRPr lang="en-US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DE367FC-90CB-483B-9DBB-E0C66D90ED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47" y="1196752"/>
            <a:ext cx="7826103" cy="506804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9AF343CB-2252-41DE-B935-43CAF0772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68" y="1340767"/>
            <a:ext cx="8713319" cy="4483729"/>
          </a:xfrm>
          <a:prstGeom prst="rect">
            <a:avLst/>
          </a:prstGeom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CC111C5-7564-42DD-BF57-4331E44BC8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20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726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Au+Au</a:t>
            </a:r>
            <a:r>
              <a:rPr lang="hu-HU" dirty="0"/>
              <a:t> ütközések a RHIC-</a:t>
            </a:r>
            <a:r>
              <a:rPr lang="hu-HU" dirty="0" err="1"/>
              <a:t>nél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ELTE-s részvétel mindkét nagy kísérletben</a:t>
            </a:r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8" y="1844824"/>
            <a:ext cx="4429993" cy="442999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7"/>
          <a:stretch/>
        </p:blipFill>
        <p:spPr>
          <a:xfrm>
            <a:off x="4710568" y="1844824"/>
            <a:ext cx="4464656" cy="4429993"/>
          </a:xfrm>
          <a:prstGeom prst="rect">
            <a:avLst/>
          </a:prstGeom>
        </p:spPr>
      </p:pic>
      <p:sp>
        <p:nvSpPr>
          <p:cNvPr id="9" name="Élőláb helye 8">
            <a:extLst>
              <a:ext uri="{FF2B5EF4-FFF2-40B4-BE49-F238E27FC236}">
                <a16:creationId xmlns:a16="http://schemas.microsoft.com/office/drawing/2014/main" id="{17F53FC0-61DA-4DB2-A8D3-A7DE7C452A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21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647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8676456" cy="1006475"/>
          </a:xfrm>
        </p:spPr>
        <p:txBody>
          <a:bodyPr/>
          <a:lstStyle/>
          <a:p>
            <a:r>
              <a:rPr lang="hu-HU" dirty="0"/>
              <a:t>Mi történik a Kis Bumm során?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388" y="1284037"/>
            <a:ext cx="8856662" cy="4767316"/>
          </a:xfrm>
        </p:spPr>
        <p:txBody>
          <a:bodyPr/>
          <a:lstStyle/>
          <a:p>
            <a:r>
              <a:rPr lang="hu-HU" dirty="0"/>
              <a:t>Kezdetben extrém magas hőmérséklet</a:t>
            </a:r>
          </a:p>
          <a:p>
            <a:r>
              <a:rPr lang="hu-HU" dirty="0"/>
              <a:t>Protonok, neutronok megolvadnak</a:t>
            </a:r>
          </a:p>
          <a:p>
            <a:r>
              <a:rPr lang="hu-HU" dirty="0"/>
              <a:t>Ősrobbanás utáni állapot jöhet újra létre</a:t>
            </a:r>
          </a:p>
          <a:p>
            <a:r>
              <a:rPr lang="hu-HU" dirty="0"/>
              <a:t>Kvarkanyag kiszabadul, </a:t>
            </a:r>
            <a:r>
              <a:rPr lang="hu-HU" dirty="0" err="1"/>
              <a:t>kvark-gluon-plazma</a:t>
            </a:r>
            <a:r>
              <a:rPr lang="hu-HU" dirty="0"/>
              <a:t> formájában</a:t>
            </a:r>
          </a:p>
          <a:p>
            <a:r>
              <a:rPr lang="hu-HU" dirty="0"/>
              <a:t>Ahogy lehűl, „</a:t>
            </a:r>
            <a:r>
              <a:rPr lang="hu-HU" dirty="0" err="1"/>
              <a:t>hadronokká</a:t>
            </a:r>
            <a:r>
              <a:rPr lang="hu-HU" dirty="0"/>
              <a:t> fagy” igen rövid idő alatt</a:t>
            </a:r>
          </a:p>
          <a:p>
            <a:r>
              <a:rPr lang="hu-HU" dirty="0"/>
              <a:t>A „kifagyott” részecskéket észleljük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820" y="3811836"/>
            <a:ext cx="6752608" cy="2525503"/>
          </a:xfrm>
          <a:prstGeom prst="rect">
            <a:avLst/>
          </a:prstGeom>
        </p:spPr>
      </p:pic>
      <p:sp>
        <p:nvSpPr>
          <p:cNvPr id="7" name="Élőláb helye 6">
            <a:extLst>
              <a:ext uri="{FF2B5EF4-FFF2-40B4-BE49-F238E27FC236}">
                <a16:creationId xmlns:a16="http://schemas.microsoft.com/office/drawing/2014/main" id="{D60220A8-FD2F-450A-B5BC-48D42550B4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22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133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hu-HU" dirty="0"/>
              <a:t>Hogy képzeljünk el egy ütközést?</a:t>
            </a:r>
            <a:endParaRPr lang="en-US" sz="4400" dirty="0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5496" y="1268413"/>
            <a:ext cx="3456384" cy="5040907"/>
          </a:xfrm>
        </p:spPr>
        <p:txBody>
          <a:bodyPr/>
          <a:lstStyle/>
          <a:p>
            <a:r>
              <a:rPr lang="hu-HU" dirty="0"/>
              <a:t>Ütközés előtt: </a:t>
            </a:r>
            <a:r>
              <a:rPr lang="hu-HU" dirty="0">
                <a:solidFill>
                  <a:srgbClr val="013EEB"/>
                </a:solidFill>
              </a:rPr>
              <a:t>atommagok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Ütközés után: </a:t>
            </a:r>
            <a:r>
              <a:rPr lang="hu-HU" dirty="0">
                <a:solidFill>
                  <a:srgbClr val="FF0707"/>
                </a:solidFill>
              </a:rPr>
              <a:t>kvarkanyag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(10</a:t>
            </a:r>
            <a:r>
              <a:rPr lang="hu-HU" baseline="30000" dirty="0"/>
              <a:t>-22</a:t>
            </a:r>
            <a:r>
              <a:rPr lang="hu-HU" dirty="0"/>
              <a:t> mp-ig)</a:t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>majd észlelhető részecskék</a:t>
            </a:r>
            <a:br>
              <a:rPr lang="hu-HU" dirty="0"/>
            </a:br>
            <a:r>
              <a:rPr lang="hu-HU" dirty="0"/>
              <a:t>„felhője”</a:t>
            </a:r>
          </a:p>
        </p:txBody>
      </p:sp>
      <p:pic>
        <p:nvPicPr>
          <p:cNvPr id="2" name="heavy_ion_ev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3888" y="1196752"/>
            <a:ext cx="5451698" cy="5258146"/>
          </a:xfrm>
          <a:prstGeom prst="rect">
            <a:avLst/>
          </a:prstGeom>
        </p:spPr>
      </p:pic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2B0593E-E452-4C01-853E-64DE25131F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2B79076-DCE6-4EAE-8040-B9307A3EEA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1667" y1="21311" x2="23333" y2="76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5434" y="1252573"/>
            <a:ext cx="571580" cy="116221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65155AE8-92CD-40F8-9218-79BEABE949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4487" y="2791219"/>
            <a:ext cx="552527" cy="1257475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73BE312E-39E2-4938-8050-AD853378CC6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91" b="95949" l="9620" r="89933">
                        <a14:foregroundMark x1="23266" y1="13859" x2="23266" y2="13859"/>
                        <a14:foregroundMark x1="51454" y1="7036" x2="51454" y2="7036"/>
                        <a14:foregroundMark x1="63758" y1="5330" x2="63758" y2="5330"/>
                        <a14:foregroundMark x1="51454" y1="90832" x2="51454" y2="90832"/>
                        <a14:foregroundMark x1="58389" y1="91471" x2="58389" y2="91471"/>
                        <a14:foregroundMark x1="37136" y1="95949" x2="37136" y2="95949"/>
                        <a14:foregroundMark x1="19016" y1="83582" x2="19016" y2="83582"/>
                        <a14:foregroundMark x1="12304" y1="78678" x2="12304" y2="78678"/>
                        <a14:foregroundMark x1="61745" y1="90832" x2="61745" y2="90832"/>
                        <a14:backgroundMark x1="29306" y1="60981" x2="29306" y2="60981"/>
                        <a14:backgroundMark x1="36018" y1="67591" x2="36018" y2="675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8800" y="4928666"/>
            <a:ext cx="1429084" cy="1499419"/>
          </a:xfrm>
          <a:prstGeom prst="rect">
            <a:avLst/>
          </a:prstGeom>
        </p:spPr>
      </p:pic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id="{3BDFF7CD-AFBE-4692-B2BE-6171EBEF4076}"/>
              </a:ext>
            </a:extLst>
          </p:cNvPr>
          <p:cNvCxnSpPr/>
          <p:nvPr/>
        </p:nvCxnSpPr>
        <p:spPr>
          <a:xfrm>
            <a:off x="2339752" y="1833679"/>
            <a:ext cx="288032" cy="0"/>
          </a:xfrm>
          <a:prstGeom prst="straightConnector1">
            <a:avLst/>
          </a:prstGeom>
          <a:ln w="38100">
            <a:solidFill>
              <a:srgbClr val="013E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id="{5A30072B-8309-48EC-B6D2-ED7C584B4E0F}"/>
              </a:ext>
            </a:extLst>
          </p:cNvPr>
          <p:cNvCxnSpPr>
            <a:cxnSpLocks/>
          </p:cNvCxnSpPr>
          <p:nvPr/>
        </p:nvCxnSpPr>
        <p:spPr>
          <a:xfrm flipH="1">
            <a:off x="3059832" y="1792800"/>
            <a:ext cx="275873" cy="0"/>
          </a:xfrm>
          <a:prstGeom prst="straightConnector1">
            <a:avLst/>
          </a:prstGeom>
          <a:ln w="38100">
            <a:solidFill>
              <a:srgbClr val="013E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>
            <a:extLst>
              <a:ext uri="{FF2B5EF4-FFF2-40B4-BE49-F238E27FC236}">
                <a16:creationId xmlns:a16="http://schemas.microsoft.com/office/drawing/2014/main" id="{EB8D13A9-7122-4E4F-BBE8-35A5741C3751}"/>
              </a:ext>
            </a:extLst>
          </p:cNvPr>
          <p:cNvCxnSpPr>
            <a:cxnSpLocks/>
          </p:cNvCxnSpPr>
          <p:nvPr/>
        </p:nvCxnSpPr>
        <p:spPr>
          <a:xfrm>
            <a:off x="2951664" y="3429000"/>
            <a:ext cx="381851" cy="0"/>
          </a:xfrm>
          <a:prstGeom prst="straightConnector1">
            <a:avLst/>
          </a:prstGeom>
          <a:ln w="38100">
            <a:solidFill>
              <a:srgbClr val="FF05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id="{8973D0D6-582D-4314-8F27-F2108D4989CE}"/>
              </a:ext>
            </a:extLst>
          </p:cNvPr>
          <p:cNvCxnSpPr>
            <a:cxnSpLocks/>
          </p:cNvCxnSpPr>
          <p:nvPr/>
        </p:nvCxnSpPr>
        <p:spPr>
          <a:xfrm flipH="1">
            <a:off x="2408925" y="3429000"/>
            <a:ext cx="311814" cy="0"/>
          </a:xfrm>
          <a:prstGeom prst="straightConnector1">
            <a:avLst/>
          </a:prstGeom>
          <a:ln w="38100">
            <a:solidFill>
              <a:srgbClr val="FF05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>
            <a:extLst>
              <a:ext uri="{FF2B5EF4-FFF2-40B4-BE49-F238E27FC236}">
                <a16:creationId xmlns:a16="http://schemas.microsoft.com/office/drawing/2014/main" id="{36233EEF-D109-4FD6-BAB2-ECBB6965E9B1}"/>
              </a:ext>
            </a:extLst>
          </p:cNvPr>
          <p:cNvCxnSpPr>
            <a:cxnSpLocks/>
          </p:cNvCxnSpPr>
          <p:nvPr/>
        </p:nvCxnSpPr>
        <p:spPr>
          <a:xfrm flipV="1">
            <a:off x="2935639" y="2886526"/>
            <a:ext cx="309625" cy="204976"/>
          </a:xfrm>
          <a:prstGeom prst="straightConnector1">
            <a:avLst/>
          </a:prstGeom>
          <a:ln w="38100">
            <a:solidFill>
              <a:srgbClr val="FF05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>
            <a:extLst>
              <a:ext uri="{FF2B5EF4-FFF2-40B4-BE49-F238E27FC236}">
                <a16:creationId xmlns:a16="http://schemas.microsoft.com/office/drawing/2014/main" id="{31D862BF-09C7-4FED-A7D1-0F1AC1A22C1D}"/>
              </a:ext>
            </a:extLst>
          </p:cNvPr>
          <p:cNvCxnSpPr>
            <a:cxnSpLocks/>
          </p:cNvCxnSpPr>
          <p:nvPr/>
        </p:nvCxnSpPr>
        <p:spPr>
          <a:xfrm>
            <a:off x="2958182" y="3797619"/>
            <a:ext cx="264537" cy="185098"/>
          </a:xfrm>
          <a:prstGeom prst="straightConnector1">
            <a:avLst/>
          </a:prstGeom>
          <a:ln w="38100">
            <a:solidFill>
              <a:srgbClr val="FF05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>
            <a:extLst>
              <a:ext uri="{FF2B5EF4-FFF2-40B4-BE49-F238E27FC236}">
                <a16:creationId xmlns:a16="http://schemas.microsoft.com/office/drawing/2014/main" id="{563DA841-B631-4996-81F0-BCA04130F002}"/>
              </a:ext>
            </a:extLst>
          </p:cNvPr>
          <p:cNvCxnSpPr>
            <a:cxnSpLocks/>
          </p:cNvCxnSpPr>
          <p:nvPr/>
        </p:nvCxnSpPr>
        <p:spPr>
          <a:xfrm flipH="1" flipV="1">
            <a:off x="2492670" y="2886526"/>
            <a:ext cx="320672" cy="233680"/>
          </a:xfrm>
          <a:prstGeom prst="straightConnector1">
            <a:avLst/>
          </a:prstGeom>
          <a:ln w="38100">
            <a:solidFill>
              <a:srgbClr val="FF05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>
            <a:extLst>
              <a:ext uri="{FF2B5EF4-FFF2-40B4-BE49-F238E27FC236}">
                <a16:creationId xmlns:a16="http://schemas.microsoft.com/office/drawing/2014/main" id="{8BCAF295-8EB2-43DA-8773-A6C087C46D30}"/>
              </a:ext>
            </a:extLst>
          </p:cNvPr>
          <p:cNvCxnSpPr>
            <a:cxnSpLocks/>
          </p:cNvCxnSpPr>
          <p:nvPr/>
        </p:nvCxnSpPr>
        <p:spPr>
          <a:xfrm flipH="1">
            <a:off x="2484237" y="3767720"/>
            <a:ext cx="327290" cy="244895"/>
          </a:xfrm>
          <a:prstGeom prst="straightConnector1">
            <a:avLst/>
          </a:prstGeom>
          <a:ln w="38100">
            <a:solidFill>
              <a:srgbClr val="FF05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23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0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hu-HU" dirty="0"/>
              <a:t>Mit észlelünk egy ütközésben?</a:t>
            </a:r>
            <a:endParaRPr lang="en-US" sz="4400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404" name="Picture 4" descr="ev2_s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95375"/>
            <a:ext cx="9144000" cy="5762625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3657600"/>
            <a:ext cx="8991600" cy="0"/>
            <a:chOff x="96" y="2304"/>
            <a:chExt cx="5664" cy="0"/>
          </a:xfrm>
        </p:grpSpPr>
        <p:sp>
          <p:nvSpPr>
            <p:cNvPr id="102406" name="Line 6"/>
            <p:cNvSpPr>
              <a:spLocks noChangeShapeType="1"/>
            </p:cNvSpPr>
            <p:nvPr/>
          </p:nvSpPr>
          <p:spPr bwMode="auto">
            <a:xfrm>
              <a:off x="96" y="2304"/>
              <a:ext cx="5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02407" name="Line 7"/>
            <p:cNvSpPr>
              <a:spLocks noChangeShapeType="1"/>
            </p:cNvSpPr>
            <p:nvPr/>
          </p:nvSpPr>
          <p:spPr bwMode="auto">
            <a:xfrm flipH="1">
              <a:off x="5088" y="2304"/>
              <a:ext cx="67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02408" name="Oval 8"/>
          <p:cNvSpPr>
            <a:spLocks noChangeArrowheads="1"/>
          </p:cNvSpPr>
          <p:nvPr/>
        </p:nvSpPr>
        <p:spPr bwMode="auto">
          <a:xfrm>
            <a:off x="8893175" y="3500438"/>
            <a:ext cx="250825" cy="3603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02409" name="Oval 9"/>
          <p:cNvSpPr>
            <a:spLocks noChangeArrowheads="1"/>
          </p:cNvSpPr>
          <p:nvPr/>
        </p:nvSpPr>
        <p:spPr bwMode="auto">
          <a:xfrm>
            <a:off x="0" y="3500438"/>
            <a:ext cx="250825" cy="3603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140200" y="3429000"/>
            <a:ext cx="719138" cy="504825"/>
            <a:chOff x="2608" y="2160"/>
            <a:chExt cx="453" cy="318"/>
          </a:xfrm>
        </p:grpSpPr>
        <p:sp>
          <p:nvSpPr>
            <p:cNvPr id="102411" name="Oval 11"/>
            <p:cNvSpPr>
              <a:spLocks noChangeArrowheads="1"/>
            </p:cNvSpPr>
            <p:nvPr/>
          </p:nvSpPr>
          <p:spPr bwMode="auto">
            <a:xfrm>
              <a:off x="2744" y="2160"/>
              <a:ext cx="90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12" name="Oval 12"/>
            <p:cNvSpPr>
              <a:spLocks noChangeArrowheads="1"/>
            </p:cNvSpPr>
            <p:nvPr/>
          </p:nvSpPr>
          <p:spPr bwMode="auto">
            <a:xfrm>
              <a:off x="2835" y="2160"/>
              <a:ext cx="90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13" name="Oval 13"/>
            <p:cNvSpPr>
              <a:spLocks noChangeArrowheads="1"/>
            </p:cNvSpPr>
            <p:nvPr/>
          </p:nvSpPr>
          <p:spPr bwMode="auto">
            <a:xfrm>
              <a:off x="2971" y="2296"/>
              <a:ext cx="90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14" name="Oval 14"/>
            <p:cNvSpPr>
              <a:spLocks noChangeArrowheads="1"/>
            </p:cNvSpPr>
            <p:nvPr/>
          </p:nvSpPr>
          <p:spPr bwMode="auto">
            <a:xfrm>
              <a:off x="2880" y="2341"/>
              <a:ext cx="90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15" name="Oval 15"/>
            <p:cNvSpPr>
              <a:spLocks noChangeArrowheads="1"/>
            </p:cNvSpPr>
            <p:nvPr/>
          </p:nvSpPr>
          <p:spPr bwMode="auto">
            <a:xfrm>
              <a:off x="2925" y="2251"/>
              <a:ext cx="90" cy="91"/>
            </a:xfrm>
            <a:prstGeom prst="ellipse">
              <a:avLst/>
            </a:prstGeom>
            <a:solidFill>
              <a:srgbClr val="002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16" name="Oval 16"/>
            <p:cNvSpPr>
              <a:spLocks noChangeArrowheads="1"/>
            </p:cNvSpPr>
            <p:nvPr/>
          </p:nvSpPr>
          <p:spPr bwMode="auto">
            <a:xfrm>
              <a:off x="2835" y="2296"/>
              <a:ext cx="90" cy="91"/>
            </a:xfrm>
            <a:prstGeom prst="ellipse">
              <a:avLst/>
            </a:prstGeom>
            <a:solidFill>
              <a:srgbClr val="002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17" name="Oval 17"/>
            <p:cNvSpPr>
              <a:spLocks noChangeArrowheads="1"/>
            </p:cNvSpPr>
            <p:nvPr/>
          </p:nvSpPr>
          <p:spPr bwMode="auto">
            <a:xfrm>
              <a:off x="2789" y="2296"/>
              <a:ext cx="90" cy="91"/>
            </a:xfrm>
            <a:prstGeom prst="ellipse">
              <a:avLst/>
            </a:prstGeom>
            <a:solidFill>
              <a:srgbClr val="002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18" name="Oval 18"/>
            <p:cNvSpPr>
              <a:spLocks noChangeArrowheads="1"/>
            </p:cNvSpPr>
            <p:nvPr/>
          </p:nvSpPr>
          <p:spPr bwMode="auto">
            <a:xfrm>
              <a:off x="2880" y="2341"/>
              <a:ext cx="90" cy="91"/>
            </a:xfrm>
            <a:prstGeom prst="ellipse">
              <a:avLst/>
            </a:prstGeom>
            <a:solidFill>
              <a:srgbClr val="002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19" name="Oval 19"/>
            <p:cNvSpPr>
              <a:spLocks noChangeArrowheads="1"/>
            </p:cNvSpPr>
            <p:nvPr/>
          </p:nvSpPr>
          <p:spPr bwMode="auto">
            <a:xfrm>
              <a:off x="2971" y="2296"/>
              <a:ext cx="90" cy="9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0" name="Oval 20"/>
            <p:cNvSpPr>
              <a:spLocks noChangeArrowheads="1"/>
            </p:cNvSpPr>
            <p:nvPr/>
          </p:nvSpPr>
          <p:spPr bwMode="auto">
            <a:xfrm>
              <a:off x="2925" y="2387"/>
              <a:ext cx="90" cy="9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1" name="Oval 21"/>
            <p:cNvSpPr>
              <a:spLocks noChangeArrowheads="1"/>
            </p:cNvSpPr>
            <p:nvPr/>
          </p:nvSpPr>
          <p:spPr bwMode="auto">
            <a:xfrm>
              <a:off x="2835" y="2296"/>
              <a:ext cx="90" cy="9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2" name="Oval 22"/>
            <p:cNvSpPr>
              <a:spLocks noChangeArrowheads="1"/>
            </p:cNvSpPr>
            <p:nvPr/>
          </p:nvSpPr>
          <p:spPr bwMode="auto">
            <a:xfrm>
              <a:off x="2835" y="2341"/>
              <a:ext cx="90" cy="9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3" name="Oval 23"/>
            <p:cNvSpPr>
              <a:spLocks noChangeArrowheads="1"/>
            </p:cNvSpPr>
            <p:nvPr/>
          </p:nvSpPr>
          <p:spPr bwMode="auto">
            <a:xfrm>
              <a:off x="2925" y="2341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4" name="Oval 24"/>
            <p:cNvSpPr>
              <a:spLocks noChangeArrowheads="1"/>
            </p:cNvSpPr>
            <p:nvPr/>
          </p:nvSpPr>
          <p:spPr bwMode="auto">
            <a:xfrm>
              <a:off x="2744" y="2341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5" name="Oval 25"/>
            <p:cNvSpPr>
              <a:spLocks noChangeArrowheads="1"/>
            </p:cNvSpPr>
            <p:nvPr/>
          </p:nvSpPr>
          <p:spPr bwMode="auto">
            <a:xfrm>
              <a:off x="2699" y="2341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6" name="Oval 26"/>
            <p:cNvSpPr>
              <a:spLocks noChangeArrowheads="1"/>
            </p:cNvSpPr>
            <p:nvPr/>
          </p:nvSpPr>
          <p:spPr bwMode="auto">
            <a:xfrm>
              <a:off x="2789" y="2341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7" name="Oval 27"/>
            <p:cNvSpPr>
              <a:spLocks noChangeArrowheads="1"/>
            </p:cNvSpPr>
            <p:nvPr/>
          </p:nvSpPr>
          <p:spPr bwMode="auto">
            <a:xfrm>
              <a:off x="2880" y="2205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8" name="Oval 28"/>
            <p:cNvSpPr>
              <a:spLocks noChangeArrowheads="1"/>
            </p:cNvSpPr>
            <p:nvPr/>
          </p:nvSpPr>
          <p:spPr bwMode="auto">
            <a:xfrm>
              <a:off x="2744" y="2205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9" name="Oval 29"/>
            <p:cNvSpPr>
              <a:spLocks noChangeArrowheads="1"/>
            </p:cNvSpPr>
            <p:nvPr/>
          </p:nvSpPr>
          <p:spPr bwMode="auto">
            <a:xfrm>
              <a:off x="2608" y="2251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30" name="Oval 30"/>
            <p:cNvSpPr>
              <a:spLocks noChangeArrowheads="1"/>
            </p:cNvSpPr>
            <p:nvPr/>
          </p:nvSpPr>
          <p:spPr bwMode="auto">
            <a:xfrm>
              <a:off x="2744" y="2296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31" name="Oval 31"/>
            <p:cNvSpPr>
              <a:spLocks noChangeArrowheads="1"/>
            </p:cNvSpPr>
            <p:nvPr/>
          </p:nvSpPr>
          <p:spPr bwMode="auto">
            <a:xfrm>
              <a:off x="2835" y="2387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32" name="Oval 32"/>
            <p:cNvSpPr>
              <a:spLocks noChangeArrowheads="1"/>
            </p:cNvSpPr>
            <p:nvPr/>
          </p:nvSpPr>
          <p:spPr bwMode="auto">
            <a:xfrm>
              <a:off x="2880" y="2387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33" name="Oval 33"/>
            <p:cNvSpPr>
              <a:spLocks noChangeArrowheads="1"/>
            </p:cNvSpPr>
            <p:nvPr/>
          </p:nvSpPr>
          <p:spPr bwMode="auto">
            <a:xfrm>
              <a:off x="2835" y="2251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61784FB-E999-48EC-83EE-44DA9F87EB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24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65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48148E-6 L 0.47847 -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48148E-6 L -0.48819 -1.48148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8" grpId="0" animBg="1"/>
      <p:bldP spid="102408" grpId="1" animBg="1"/>
      <p:bldP spid="102409" grpId="0" animBg="1"/>
      <p:bldP spid="10240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08504" cy="1006475"/>
          </a:xfrm>
        </p:spPr>
        <p:txBody>
          <a:bodyPr/>
          <a:lstStyle/>
          <a:p>
            <a:r>
              <a:rPr lang="hu-HU" dirty="0" smtClean="0"/>
              <a:t>Mit és hogyan mérünk?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438274"/>
            <a:ext cx="8964488" cy="4871046"/>
          </a:xfrm>
        </p:spPr>
        <p:txBody>
          <a:bodyPr/>
          <a:lstStyle/>
          <a:p>
            <a:r>
              <a:rPr lang="hu-HU" dirty="0" smtClean="0"/>
              <a:t>A kirepülő részecskéket észleljük</a:t>
            </a:r>
          </a:p>
          <a:p>
            <a:r>
              <a:rPr lang="hu-HU" dirty="0" smtClean="0"/>
              <a:t>Eloszlásaikat tudjuk mérni</a:t>
            </a:r>
          </a:p>
          <a:p>
            <a:r>
              <a:rPr lang="hu-HU" dirty="0" smtClean="0"/>
              <a:t>Feltehető kérdések például: </a:t>
            </a:r>
          </a:p>
          <a:p>
            <a:pPr lvl="1"/>
            <a:r>
              <a:rPr lang="hu-HU" dirty="0"/>
              <a:t>H</a:t>
            </a:r>
            <a:r>
              <a:rPr lang="hu-HU" dirty="0" smtClean="0"/>
              <a:t>ány nagyimpulzusú </a:t>
            </a:r>
            <a:r>
              <a:rPr lang="hu-HU" dirty="0" err="1" smtClean="0"/>
              <a:t>pion</a:t>
            </a:r>
            <a:r>
              <a:rPr lang="hu-HU" dirty="0" smtClean="0"/>
              <a:t> keletkezik?</a:t>
            </a:r>
          </a:p>
          <a:p>
            <a:pPr lvl="1"/>
            <a:r>
              <a:rPr lang="hu-HU" dirty="0" smtClean="0"/>
              <a:t>Milyen a részecskék szögeloszlása?</a:t>
            </a:r>
          </a:p>
          <a:p>
            <a:pPr lvl="1"/>
            <a:r>
              <a:rPr lang="hu-HU" dirty="0" smtClean="0"/>
              <a:t>Mennyire hasonlít egy mag-mag</a:t>
            </a:r>
            <a:br>
              <a:rPr lang="hu-HU" dirty="0" smtClean="0"/>
            </a:br>
            <a:r>
              <a:rPr lang="hu-HU" dirty="0" smtClean="0"/>
              <a:t>és egy proton-proton ütközés?</a:t>
            </a:r>
          </a:p>
          <a:p>
            <a:r>
              <a:rPr lang="hu-HU" dirty="0" smtClean="0"/>
              <a:t>Fontos mennyiségek például:</a:t>
            </a:r>
          </a:p>
          <a:p>
            <a:pPr lvl="1"/>
            <a:r>
              <a:rPr lang="hu-HU" dirty="0" smtClean="0"/>
              <a:t>Impulzuseloszlások meredeksége: hőmérséklet!</a:t>
            </a:r>
          </a:p>
          <a:p>
            <a:pPr lvl="1"/>
            <a:r>
              <a:rPr lang="hu-HU" dirty="0" smtClean="0"/>
              <a:t>Elliptikus folyás: a szögeloszlás 2. Fourier-együtthatója, azaz hogy mennyire „elliptikus” a részecskék kirepülése </a:t>
            </a:r>
          </a:p>
          <a:p>
            <a:r>
              <a:rPr lang="hu-HU" dirty="0" smtClean="0"/>
              <a:t>Tekintsük át, hogy ezek alapján mit tudtunk meg!</a:t>
            </a:r>
            <a:endParaRPr lang="en-US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 −  cms.elte.hu  −  phenix.elte.hu  −  star.elte.hu</a:t>
            </a:r>
            <a:endParaRPr lang="en-US" dirty="0"/>
          </a:p>
        </p:txBody>
      </p:sp>
      <p:pic>
        <p:nvPicPr>
          <p:cNvPr id="6" name="Picture 4" descr="ev2_side"/>
          <p:cNvPicPr>
            <a:picLocks noChangeAspect="1" noChangeArrowheads="1"/>
          </p:cNvPicPr>
          <p:nvPr/>
        </p:nvPicPr>
        <p:blipFill rotWithShape="1">
          <a:blip r:embed="rId2" cstate="print"/>
          <a:srcRect l="7475" t="3009" r="7475" b="12020"/>
          <a:stretch/>
        </p:blipFill>
        <p:spPr bwMode="auto">
          <a:xfrm>
            <a:off x="5677535" y="1268760"/>
            <a:ext cx="3430969" cy="2160240"/>
          </a:xfrm>
          <a:prstGeom prst="octagon">
            <a:avLst>
              <a:gd name="adj" fmla="val 0"/>
            </a:avLst>
          </a:prstGeom>
          <a:noFill/>
        </p:spPr>
      </p:pic>
      <p:sp>
        <p:nvSpPr>
          <p:cNvPr id="7" name="Dia számának hely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25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9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hu-HU" sz="4400"/>
              <a:t>Nem minden ütközés azonos!</a:t>
            </a:r>
            <a:endParaRPr lang="en-US" sz="4400"/>
          </a:p>
        </p:txBody>
      </p:sp>
      <p:pic>
        <p:nvPicPr>
          <p:cNvPr id="72725" name="Picture 21" descr="screenshot_06232k_side_r1175046_ev34"/>
          <p:cNvPicPr>
            <a:picLocks noChangeAspect="1" noChangeArrowheads="1"/>
          </p:cNvPicPr>
          <p:nvPr/>
        </p:nvPicPr>
        <p:blipFill>
          <a:blip r:embed="rId3" cstate="print"/>
          <a:srcRect l="4698" t="5074" r="3915" b="5074"/>
          <a:stretch>
            <a:fillRect/>
          </a:stretch>
        </p:blipFill>
        <p:spPr bwMode="auto">
          <a:xfrm>
            <a:off x="0" y="3388628"/>
            <a:ext cx="2971800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26" name="Picture 22" descr="screenshot_06232k_side_r1175046_ev10"/>
          <p:cNvPicPr>
            <a:picLocks noChangeAspect="1" noChangeArrowheads="1"/>
          </p:cNvPicPr>
          <p:nvPr/>
        </p:nvPicPr>
        <p:blipFill>
          <a:blip r:embed="rId4" cstate="print"/>
          <a:srcRect l="3915" t="5074" r="4698" b="5074"/>
          <a:stretch>
            <a:fillRect/>
          </a:stretch>
        </p:blipFill>
        <p:spPr bwMode="auto">
          <a:xfrm>
            <a:off x="3111030" y="3388628"/>
            <a:ext cx="2971800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27" name="Picture 23" descr="screenshot_06252k_side_r1177002_t25_ev9"/>
          <p:cNvPicPr>
            <a:picLocks noChangeAspect="1" noChangeArrowheads="1"/>
          </p:cNvPicPr>
          <p:nvPr/>
        </p:nvPicPr>
        <p:blipFill>
          <a:blip r:embed="rId5" cstate="print"/>
          <a:srcRect l="6264" t="6088" r="6264" b="6088"/>
          <a:stretch>
            <a:fillRect/>
          </a:stretch>
        </p:blipFill>
        <p:spPr bwMode="auto">
          <a:xfrm>
            <a:off x="6215063" y="3389141"/>
            <a:ext cx="2928937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28" name="Text Box 24"/>
          <p:cNvSpPr txBox="1">
            <a:spLocks noChangeArrowheads="1"/>
          </p:cNvSpPr>
          <p:nvPr/>
        </p:nvSpPr>
        <p:spPr bwMode="auto">
          <a:xfrm>
            <a:off x="96716" y="2615753"/>
            <a:ext cx="1728787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hu-HU" sz="2000" b="1" dirty="0" smtClean="0">
                <a:solidFill>
                  <a:schemeClr val="accent2"/>
                </a:solidFill>
              </a:rPr>
              <a:t>periférikus </a:t>
            </a:r>
            <a:r>
              <a:rPr lang="hu-HU" sz="2000" b="1" dirty="0">
                <a:solidFill>
                  <a:schemeClr val="accent2"/>
                </a:solidFill>
              </a:rPr>
              <a:t>(</a:t>
            </a:r>
            <a:r>
              <a:rPr lang="hu-HU" sz="2000" b="1" dirty="0" err="1">
                <a:solidFill>
                  <a:schemeClr val="accent2"/>
                </a:solidFill>
              </a:rPr>
              <a:t>pl</a:t>
            </a:r>
            <a:r>
              <a:rPr lang="hu-HU" sz="2000" b="1" dirty="0">
                <a:solidFill>
                  <a:schemeClr val="accent2"/>
                </a:solidFill>
              </a:rPr>
              <a:t> 80-90</a:t>
            </a:r>
            <a:r>
              <a:rPr lang="hu-HU" sz="2000" b="1" dirty="0" smtClean="0">
                <a:solidFill>
                  <a:schemeClr val="accent2"/>
                </a:solidFill>
              </a:rPr>
              <a:t>%)</a:t>
            </a:r>
          </a:p>
        </p:txBody>
      </p:sp>
      <p:sp>
        <p:nvSpPr>
          <p:cNvPr id="72729" name="Text Box 25"/>
          <p:cNvSpPr txBox="1">
            <a:spLocks noChangeArrowheads="1"/>
          </p:cNvSpPr>
          <p:nvPr/>
        </p:nvSpPr>
        <p:spPr bwMode="auto">
          <a:xfrm>
            <a:off x="6709359" y="2530436"/>
            <a:ext cx="1576388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hu-HU" sz="2000" b="1" dirty="0" smtClean="0">
                <a:solidFill>
                  <a:schemeClr val="accent2"/>
                </a:solidFill>
              </a:rPr>
              <a:t>centrális </a:t>
            </a:r>
            <a:r>
              <a:rPr lang="hu-HU" sz="2000" b="1" dirty="0">
                <a:solidFill>
                  <a:schemeClr val="accent2"/>
                </a:solidFill>
              </a:rPr>
              <a:t>(</a:t>
            </a:r>
            <a:r>
              <a:rPr lang="hu-HU" sz="2000" b="1" dirty="0" err="1">
                <a:solidFill>
                  <a:schemeClr val="accent2"/>
                </a:solidFill>
              </a:rPr>
              <a:t>pl</a:t>
            </a:r>
            <a:r>
              <a:rPr lang="hu-HU" sz="2000" b="1" dirty="0">
                <a:solidFill>
                  <a:schemeClr val="accent2"/>
                </a:solidFill>
              </a:rPr>
              <a:t> 0-5%)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0871E80E-A15B-440D-8620-AE48DF5F8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078" y="2208084"/>
            <a:ext cx="608921" cy="186871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7">
            <a:extLst>
              <a:ext uri="{FF2B5EF4-FFF2-40B4-BE49-F238E27FC236}">
                <a16:creationId xmlns:a16="http://schemas.microsoft.com/office/drawing/2014/main" id="{339635F9-7EEF-4C88-B3DF-8DDCDA629B74}"/>
              </a:ext>
            </a:extLst>
          </p:cNvPr>
          <p:cNvSpPr>
            <a:spLocks noChangeShapeType="1"/>
          </p:cNvSpPr>
          <p:nvPr/>
        </p:nvSpPr>
        <p:spPr bwMode="auto">
          <a:xfrm>
            <a:off x="1358869" y="2198351"/>
            <a:ext cx="594825" cy="292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8">
            <a:extLst>
              <a:ext uri="{FF2B5EF4-FFF2-40B4-BE49-F238E27FC236}">
                <a16:creationId xmlns:a16="http://schemas.microsoft.com/office/drawing/2014/main" id="{BBE173D1-49C9-4EF9-A49A-13F62E7BCE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8259" y="2412474"/>
            <a:ext cx="556768" cy="97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Oval 6">
            <a:extLst>
              <a:ext uri="{FF2B5EF4-FFF2-40B4-BE49-F238E27FC236}">
                <a16:creationId xmlns:a16="http://schemas.microsoft.com/office/drawing/2014/main" id="{2C7C0A45-E5B0-40A2-AE87-B606231D7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2340" y="2208084"/>
            <a:ext cx="202974" cy="1074510"/>
          </a:xfrm>
          <a:prstGeom prst="ellipse">
            <a:avLst/>
          </a:prstGeom>
          <a:solidFill>
            <a:srgbClr val="FFC000"/>
          </a:solidFill>
          <a:ln w="381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Oval 5">
            <a:extLst>
              <a:ext uri="{FF2B5EF4-FFF2-40B4-BE49-F238E27FC236}">
                <a16:creationId xmlns:a16="http://schemas.microsoft.com/office/drawing/2014/main" id="{88B9FC77-B4C5-40D1-8EFD-6453997B4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591" y="1346724"/>
            <a:ext cx="187469" cy="1092029"/>
          </a:xfrm>
          <a:prstGeom prst="ellipse">
            <a:avLst/>
          </a:prstGeom>
          <a:solidFill>
            <a:srgbClr val="FFC000"/>
          </a:solidFill>
          <a:ln w="381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7068318" y="1433815"/>
            <a:ext cx="820855" cy="1096621"/>
            <a:chOff x="6980190" y="2044347"/>
            <a:chExt cx="820855" cy="1096621"/>
          </a:xfrm>
        </p:grpSpPr>
        <p:sp>
          <p:nvSpPr>
            <p:cNvPr id="37" name="Rectangle 16">
              <a:extLst>
                <a:ext uri="{FF2B5EF4-FFF2-40B4-BE49-F238E27FC236}">
                  <a16:creationId xmlns:a16="http://schemas.microsoft.com/office/drawing/2014/main" id="{F2FF9A7A-597E-40E1-B092-24AB05CC4D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2280" y="2044347"/>
              <a:ext cx="608920" cy="1074737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19">
              <a:extLst>
                <a:ext uri="{FF2B5EF4-FFF2-40B4-BE49-F238E27FC236}">
                  <a16:creationId xmlns:a16="http://schemas.microsoft.com/office/drawing/2014/main" id="{E56FD995-B437-4B6E-AB87-372F3F2309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78889" y="2051359"/>
              <a:ext cx="63000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20">
              <a:extLst>
                <a:ext uri="{FF2B5EF4-FFF2-40B4-BE49-F238E27FC236}">
                  <a16:creationId xmlns:a16="http://schemas.microsoft.com/office/drawing/2014/main" id="{06B389F0-4977-42DD-B1C0-8E2144C78B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68318" y="3130532"/>
              <a:ext cx="63288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18">
              <a:extLst>
                <a:ext uri="{FF2B5EF4-FFF2-40B4-BE49-F238E27FC236}">
                  <a16:creationId xmlns:a16="http://schemas.microsoft.com/office/drawing/2014/main" id="{5735E09C-4799-4299-810E-6A5741CF9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6733" y="2044347"/>
              <a:ext cx="184312" cy="1096621"/>
            </a:xfrm>
            <a:prstGeom prst="ellipse">
              <a:avLst/>
            </a:prstGeom>
            <a:solidFill>
              <a:srgbClr val="FFC000"/>
            </a:solidFill>
            <a:ln w="381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17">
              <a:extLst>
                <a:ext uri="{FF2B5EF4-FFF2-40B4-BE49-F238E27FC236}">
                  <a16:creationId xmlns:a16="http://schemas.microsoft.com/office/drawing/2014/main" id="{ED85B574-4A47-4AE3-82E6-1D3039CD33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0190" y="2044347"/>
              <a:ext cx="214251" cy="1096621"/>
            </a:xfrm>
            <a:prstGeom prst="ellipse">
              <a:avLst/>
            </a:prstGeom>
            <a:solidFill>
              <a:srgbClr val="FFC000"/>
            </a:solidFill>
            <a:ln w="381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Csoportba foglalás 4"/>
          <p:cNvGrpSpPr/>
          <p:nvPr/>
        </p:nvGrpSpPr>
        <p:grpSpPr>
          <a:xfrm>
            <a:off x="4053068" y="1346724"/>
            <a:ext cx="810543" cy="1702909"/>
            <a:chOff x="4028293" y="1528199"/>
            <a:chExt cx="810543" cy="1702909"/>
          </a:xfrm>
        </p:grpSpPr>
        <p:sp>
          <p:nvSpPr>
            <p:cNvPr id="34" name="Rectangle 10">
              <a:extLst>
                <a:ext uri="{FF2B5EF4-FFF2-40B4-BE49-F238E27FC236}">
                  <a16:creationId xmlns:a16="http://schemas.microsoft.com/office/drawing/2014/main" id="{6E8D1777-C9FF-4D26-840E-953E173F9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0479" y="2165083"/>
              <a:ext cx="608920" cy="420516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5" name="Line 13">
              <a:extLst>
                <a:ext uri="{FF2B5EF4-FFF2-40B4-BE49-F238E27FC236}">
                  <a16:creationId xmlns:a16="http://schemas.microsoft.com/office/drawing/2014/main" id="{51FBB9F6-6880-4C30-A92B-219A44A55E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09279" y="2168003"/>
              <a:ext cx="525757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14">
              <a:extLst>
                <a:ext uri="{FF2B5EF4-FFF2-40B4-BE49-F238E27FC236}">
                  <a16:creationId xmlns:a16="http://schemas.microsoft.com/office/drawing/2014/main" id="{53E0D86A-85D3-4012-B046-8FBFD56D33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707" y="2587545"/>
              <a:ext cx="532805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12">
              <a:extLst>
                <a:ext uri="{FF2B5EF4-FFF2-40B4-BE49-F238E27FC236}">
                  <a16:creationId xmlns:a16="http://schemas.microsoft.com/office/drawing/2014/main" id="{A58B6464-D257-4955-9AEB-07CF6B530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5863" y="2156457"/>
              <a:ext cx="202973" cy="1074651"/>
            </a:xfrm>
            <a:prstGeom prst="ellipse">
              <a:avLst/>
            </a:prstGeom>
            <a:solidFill>
              <a:srgbClr val="FFC000"/>
            </a:solidFill>
            <a:ln w="381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11">
              <a:extLst>
                <a:ext uri="{FF2B5EF4-FFF2-40B4-BE49-F238E27FC236}">
                  <a16:creationId xmlns:a16="http://schemas.microsoft.com/office/drawing/2014/main" id="{6B57DB40-B82B-48FF-8F3F-A74970FE9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8293" y="1528199"/>
              <a:ext cx="202973" cy="1074651"/>
            </a:xfrm>
            <a:prstGeom prst="ellipse">
              <a:avLst/>
            </a:prstGeom>
            <a:solidFill>
              <a:srgbClr val="FFC000"/>
            </a:solidFill>
            <a:ln w="381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970C87E-FED4-449D-9D78-4FD227D6A5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0" y="5644979"/>
            <a:ext cx="29718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hu-HU" sz="2000" b="1" dirty="0" smtClean="0">
                <a:solidFill>
                  <a:schemeClr val="accent2"/>
                </a:solidFill>
              </a:rPr>
              <a:t>kevés részecske</a:t>
            </a:r>
            <a:br>
              <a:rPr lang="hu-HU" sz="2000" b="1" dirty="0" smtClean="0">
                <a:solidFill>
                  <a:schemeClr val="accent2"/>
                </a:solidFill>
              </a:rPr>
            </a:br>
            <a:r>
              <a:rPr lang="hu-HU" sz="2000" b="1" dirty="0" smtClean="0">
                <a:solidFill>
                  <a:schemeClr val="accent2"/>
                </a:solidFill>
              </a:rPr>
              <a:t>kis rendszerméret</a:t>
            </a: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6215063" y="5632330"/>
            <a:ext cx="2928937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hu-HU" sz="2000" b="1" dirty="0" smtClean="0">
                <a:solidFill>
                  <a:schemeClr val="accent2"/>
                </a:solidFill>
              </a:rPr>
              <a:t>sok részecske</a:t>
            </a:r>
            <a:br>
              <a:rPr lang="hu-HU" sz="2000" b="1" dirty="0" smtClean="0">
                <a:solidFill>
                  <a:schemeClr val="accent2"/>
                </a:solidFill>
              </a:rPr>
            </a:br>
            <a:r>
              <a:rPr lang="hu-HU" sz="2000" b="1" dirty="0" smtClean="0">
                <a:solidFill>
                  <a:schemeClr val="accent2"/>
                </a:solidFill>
              </a:rPr>
              <a:t>nagy rendszerméret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26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7146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hu-HU" sz="4000" smtClean="0"/>
              <a:t>Mag-módosulási </a:t>
            </a:r>
            <a:r>
              <a:rPr lang="hu-HU" sz="4000" dirty="0"/>
              <a:t>faktor</a:t>
            </a:r>
            <a:endParaRPr lang="en-US" sz="40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248872" y="1556792"/>
            <a:ext cx="990600" cy="1752600"/>
            <a:chOff x="4176" y="2352"/>
            <a:chExt cx="624" cy="1104"/>
          </a:xfrm>
        </p:grpSpPr>
        <p:sp>
          <p:nvSpPr>
            <p:cNvPr id="74756" name="Rectangle 4"/>
            <p:cNvSpPr>
              <a:spLocks noChangeArrowheads="1"/>
            </p:cNvSpPr>
            <p:nvPr/>
          </p:nvSpPr>
          <p:spPr bwMode="auto">
            <a:xfrm>
              <a:off x="4272" y="2367"/>
              <a:ext cx="432" cy="1074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4760" name="Line 8"/>
            <p:cNvSpPr>
              <a:spLocks noChangeShapeType="1"/>
            </p:cNvSpPr>
            <p:nvPr/>
          </p:nvSpPr>
          <p:spPr bwMode="auto">
            <a:xfrm>
              <a:off x="4244" y="3441"/>
              <a:ext cx="481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4759" name="Line 7"/>
            <p:cNvSpPr>
              <a:spLocks noChangeShapeType="1"/>
            </p:cNvSpPr>
            <p:nvPr/>
          </p:nvSpPr>
          <p:spPr bwMode="auto">
            <a:xfrm>
              <a:off x="4244" y="2367"/>
              <a:ext cx="476" cy="2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4757" name="Oval 5"/>
            <p:cNvSpPr>
              <a:spLocks noChangeArrowheads="1"/>
            </p:cNvSpPr>
            <p:nvPr/>
          </p:nvSpPr>
          <p:spPr bwMode="auto">
            <a:xfrm>
              <a:off x="4176" y="2352"/>
              <a:ext cx="144" cy="1104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4758" name="Oval 6"/>
            <p:cNvSpPr>
              <a:spLocks noChangeArrowheads="1"/>
            </p:cNvSpPr>
            <p:nvPr/>
          </p:nvSpPr>
          <p:spPr bwMode="auto">
            <a:xfrm>
              <a:off x="4656" y="2352"/>
              <a:ext cx="144" cy="1104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611188" y="1557338"/>
            <a:ext cx="19558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chemeClr val="accent2"/>
                </a:solidFill>
              </a:rPr>
              <a:t>Proton</a:t>
            </a:r>
            <a:r>
              <a:rPr lang="hu-HU" sz="2000" b="1" dirty="0">
                <a:solidFill>
                  <a:schemeClr val="accent2"/>
                </a:solidFill>
              </a:rPr>
              <a:t>+</a:t>
            </a:r>
            <a:r>
              <a:rPr lang="en-US" sz="2000" b="1" dirty="0">
                <a:solidFill>
                  <a:schemeClr val="accent2"/>
                </a:solidFill>
              </a:rPr>
              <a:t>proton</a:t>
            </a:r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6877050" y="1125538"/>
            <a:ext cx="17303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hu-HU" sz="2000" b="1">
                <a:solidFill>
                  <a:schemeClr val="accent2"/>
                </a:solidFill>
              </a:rPr>
              <a:t>Arany+arany</a:t>
            </a:r>
            <a:endParaRPr lang="en-US" sz="2000" b="1">
              <a:solidFill>
                <a:schemeClr val="accent2"/>
              </a:solidFill>
            </a:endParaRP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7248525" y="1671638"/>
            <a:ext cx="228600" cy="1447800"/>
            <a:chOff x="2208" y="1008"/>
            <a:chExt cx="144" cy="912"/>
          </a:xfrm>
        </p:grpSpPr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2208" y="1008"/>
              <a:ext cx="144" cy="624"/>
              <a:chOff x="2304" y="1008"/>
              <a:chExt cx="144" cy="624"/>
            </a:xfrm>
          </p:grpSpPr>
          <p:sp>
            <p:nvSpPr>
              <p:cNvPr id="74769" name="Oval 17"/>
              <p:cNvSpPr>
                <a:spLocks noChangeArrowheads="1"/>
              </p:cNvSpPr>
              <p:nvPr/>
            </p:nvSpPr>
            <p:spPr bwMode="auto">
              <a:xfrm>
                <a:off x="2352" y="148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74770" name="Oval 18"/>
              <p:cNvSpPr>
                <a:spLocks noChangeArrowheads="1"/>
              </p:cNvSpPr>
              <p:nvPr/>
            </p:nvSpPr>
            <p:spPr bwMode="auto">
              <a:xfrm>
                <a:off x="2304" y="153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74771" name="Oval 19"/>
              <p:cNvSpPr>
                <a:spLocks noChangeArrowheads="1"/>
              </p:cNvSpPr>
              <p:nvPr/>
            </p:nvSpPr>
            <p:spPr bwMode="auto">
              <a:xfrm>
                <a:off x="2304" y="100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74772" name="Oval 20"/>
              <p:cNvSpPr>
                <a:spLocks noChangeArrowheads="1"/>
              </p:cNvSpPr>
              <p:nvPr/>
            </p:nvSpPr>
            <p:spPr bwMode="auto">
              <a:xfrm>
                <a:off x="2352" y="105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74773" name="Oval 21"/>
              <p:cNvSpPr>
                <a:spLocks noChangeArrowheads="1"/>
              </p:cNvSpPr>
              <p:nvPr/>
            </p:nvSpPr>
            <p:spPr bwMode="auto">
              <a:xfrm>
                <a:off x="2304" y="110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74774" name="Oval 22"/>
              <p:cNvSpPr>
                <a:spLocks noChangeArrowheads="1"/>
              </p:cNvSpPr>
              <p:nvPr/>
            </p:nvSpPr>
            <p:spPr bwMode="auto">
              <a:xfrm>
                <a:off x="2352" y="120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74775" name="Oval 23"/>
            <p:cNvSpPr>
              <a:spLocks noChangeArrowheads="1"/>
            </p:cNvSpPr>
            <p:nvPr/>
          </p:nvSpPr>
          <p:spPr bwMode="auto">
            <a:xfrm flipV="1">
              <a:off x="2256" y="1344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4776" name="Oval 24"/>
            <p:cNvSpPr>
              <a:spLocks noChangeArrowheads="1"/>
            </p:cNvSpPr>
            <p:nvPr/>
          </p:nvSpPr>
          <p:spPr bwMode="auto">
            <a:xfrm flipV="1">
              <a:off x="2208" y="1296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4777" name="Oval 25"/>
            <p:cNvSpPr>
              <a:spLocks noChangeArrowheads="1"/>
            </p:cNvSpPr>
            <p:nvPr/>
          </p:nvSpPr>
          <p:spPr bwMode="auto">
            <a:xfrm flipV="1">
              <a:off x="2208" y="1824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4778" name="Oval 26"/>
            <p:cNvSpPr>
              <a:spLocks noChangeArrowheads="1"/>
            </p:cNvSpPr>
            <p:nvPr/>
          </p:nvSpPr>
          <p:spPr bwMode="auto">
            <a:xfrm flipV="1">
              <a:off x="2256" y="1776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4779" name="Oval 27"/>
            <p:cNvSpPr>
              <a:spLocks noChangeArrowheads="1"/>
            </p:cNvSpPr>
            <p:nvPr/>
          </p:nvSpPr>
          <p:spPr bwMode="auto">
            <a:xfrm flipV="1">
              <a:off x="2208" y="1728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4780" name="Oval 28"/>
            <p:cNvSpPr>
              <a:spLocks noChangeArrowheads="1"/>
            </p:cNvSpPr>
            <p:nvPr/>
          </p:nvSpPr>
          <p:spPr bwMode="auto">
            <a:xfrm flipV="1">
              <a:off x="2256" y="1632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8010525" y="1671638"/>
            <a:ext cx="228600" cy="1447800"/>
            <a:chOff x="2208" y="1008"/>
            <a:chExt cx="144" cy="912"/>
          </a:xfrm>
        </p:grpSpPr>
        <p:grpSp>
          <p:nvGrpSpPr>
            <p:cNvPr id="6" name="Group 30"/>
            <p:cNvGrpSpPr>
              <a:grpSpLocks/>
            </p:cNvGrpSpPr>
            <p:nvPr/>
          </p:nvGrpSpPr>
          <p:grpSpPr bwMode="auto">
            <a:xfrm>
              <a:off x="2208" y="1008"/>
              <a:ext cx="144" cy="624"/>
              <a:chOff x="2304" y="1008"/>
              <a:chExt cx="144" cy="624"/>
            </a:xfrm>
          </p:grpSpPr>
          <p:sp>
            <p:nvSpPr>
              <p:cNvPr id="74783" name="Oval 31"/>
              <p:cNvSpPr>
                <a:spLocks noChangeArrowheads="1"/>
              </p:cNvSpPr>
              <p:nvPr/>
            </p:nvSpPr>
            <p:spPr bwMode="auto">
              <a:xfrm>
                <a:off x="2352" y="148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74784" name="Oval 32"/>
              <p:cNvSpPr>
                <a:spLocks noChangeArrowheads="1"/>
              </p:cNvSpPr>
              <p:nvPr/>
            </p:nvSpPr>
            <p:spPr bwMode="auto">
              <a:xfrm>
                <a:off x="2304" y="153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74785" name="Oval 33"/>
              <p:cNvSpPr>
                <a:spLocks noChangeArrowheads="1"/>
              </p:cNvSpPr>
              <p:nvPr/>
            </p:nvSpPr>
            <p:spPr bwMode="auto">
              <a:xfrm>
                <a:off x="2304" y="100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74786" name="Oval 34"/>
              <p:cNvSpPr>
                <a:spLocks noChangeArrowheads="1"/>
              </p:cNvSpPr>
              <p:nvPr/>
            </p:nvSpPr>
            <p:spPr bwMode="auto">
              <a:xfrm>
                <a:off x="2352" y="105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74787" name="Oval 35"/>
              <p:cNvSpPr>
                <a:spLocks noChangeArrowheads="1"/>
              </p:cNvSpPr>
              <p:nvPr/>
            </p:nvSpPr>
            <p:spPr bwMode="auto">
              <a:xfrm>
                <a:off x="2304" y="110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74788" name="Oval 36"/>
              <p:cNvSpPr>
                <a:spLocks noChangeArrowheads="1"/>
              </p:cNvSpPr>
              <p:nvPr/>
            </p:nvSpPr>
            <p:spPr bwMode="auto">
              <a:xfrm>
                <a:off x="2352" y="120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74789" name="Oval 37"/>
            <p:cNvSpPr>
              <a:spLocks noChangeArrowheads="1"/>
            </p:cNvSpPr>
            <p:nvPr/>
          </p:nvSpPr>
          <p:spPr bwMode="auto">
            <a:xfrm flipV="1">
              <a:off x="2256" y="1344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4790" name="Oval 38"/>
            <p:cNvSpPr>
              <a:spLocks noChangeArrowheads="1"/>
            </p:cNvSpPr>
            <p:nvPr/>
          </p:nvSpPr>
          <p:spPr bwMode="auto">
            <a:xfrm flipV="1">
              <a:off x="2208" y="1296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4791" name="Oval 39"/>
            <p:cNvSpPr>
              <a:spLocks noChangeArrowheads="1"/>
            </p:cNvSpPr>
            <p:nvPr/>
          </p:nvSpPr>
          <p:spPr bwMode="auto">
            <a:xfrm flipV="1">
              <a:off x="2208" y="1824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4792" name="Oval 40"/>
            <p:cNvSpPr>
              <a:spLocks noChangeArrowheads="1"/>
            </p:cNvSpPr>
            <p:nvPr/>
          </p:nvSpPr>
          <p:spPr bwMode="auto">
            <a:xfrm flipV="1">
              <a:off x="2256" y="1776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4793" name="Oval 41"/>
            <p:cNvSpPr>
              <a:spLocks noChangeArrowheads="1"/>
            </p:cNvSpPr>
            <p:nvPr/>
          </p:nvSpPr>
          <p:spPr bwMode="auto">
            <a:xfrm flipV="1">
              <a:off x="2208" y="1728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4794" name="Oval 42"/>
            <p:cNvSpPr>
              <a:spLocks noChangeArrowheads="1"/>
            </p:cNvSpPr>
            <p:nvPr/>
          </p:nvSpPr>
          <p:spPr bwMode="auto">
            <a:xfrm flipV="1">
              <a:off x="2256" y="1632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74795" name="Oval 43"/>
          <p:cNvSpPr>
            <a:spLocks noChangeArrowheads="1"/>
          </p:cNvSpPr>
          <p:nvPr/>
        </p:nvSpPr>
        <p:spPr bwMode="auto">
          <a:xfrm>
            <a:off x="1219200" y="2227263"/>
            <a:ext cx="228600" cy="2286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74796" name="Oval 44"/>
          <p:cNvSpPr>
            <a:spLocks noChangeArrowheads="1"/>
          </p:cNvSpPr>
          <p:nvPr/>
        </p:nvSpPr>
        <p:spPr bwMode="auto">
          <a:xfrm>
            <a:off x="1676400" y="2227263"/>
            <a:ext cx="228600" cy="2286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74797" name="Line 45"/>
          <p:cNvSpPr>
            <a:spLocks noChangeShapeType="1"/>
          </p:cNvSpPr>
          <p:nvPr/>
        </p:nvSpPr>
        <p:spPr bwMode="auto">
          <a:xfrm>
            <a:off x="611188" y="2349500"/>
            <a:ext cx="5334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74798" name="Line 46"/>
          <p:cNvSpPr>
            <a:spLocks noChangeShapeType="1"/>
          </p:cNvSpPr>
          <p:nvPr/>
        </p:nvSpPr>
        <p:spPr bwMode="auto">
          <a:xfrm flipH="1">
            <a:off x="1979613" y="2349500"/>
            <a:ext cx="5334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74799" name="Text Box 47"/>
          <p:cNvSpPr txBox="1">
            <a:spLocks noChangeArrowheads="1"/>
          </p:cNvSpPr>
          <p:nvPr/>
        </p:nvSpPr>
        <p:spPr bwMode="auto">
          <a:xfrm>
            <a:off x="2339975" y="1916113"/>
            <a:ext cx="4510088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hu-HU" sz="2800" b="1" dirty="0">
                <a:solidFill>
                  <a:srgbClr val="FF3300"/>
                </a:solidFill>
                <a:latin typeface="Verdana" pitchFamily="34" charset="0"/>
              </a:rPr>
              <a:t>Egyszerűen több?</a:t>
            </a:r>
          </a:p>
          <a:p>
            <a:pPr algn="ctr" eaLnBrk="0" hangingPunct="0"/>
            <a:r>
              <a:rPr lang="hu-HU" sz="2800" b="1" dirty="0">
                <a:solidFill>
                  <a:srgbClr val="FF3300"/>
                </a:solidFill>
                <a:latin typeface="Verdana" pitchFamily="34" charset="0"/>
              </a:rPr>
              <a:t>sok p+</a:t>
            </a:r>
            <a:r>
              <a:rPr lang="hu-HU" sz="2800" b="1" dirty="0" err="1">
                <a:solidFill>
                  <a:srgbClr val="FF3300"/>
                </a:solidFill>
                <a:latin typeface="Verdana" pitchFamily="34" charset="0"/>
              </a:rPr>
              <a:t>p</a:t>
            </a:r>
            <a:r>
              <a:rPr lang="hu-HU" sz="2800" b="1" dirty="0">
                <a:solidFill>
                  <a:srgbClr val="FF3300"/>
                </a:solidFill>
                <a:latin typeface="Verdana" pitchFamily="34" charset="0"/>
              </a:rPr>
              <a:t> = mag+</a:t>
            </a:r>
            <a:r>
              <a:rPr lang="hu-HU" sz="2800" b="1" dirty="0" err="1">
                <a:solidFill>
                  <a:srgbClr val="FF3300"/>
                </a:solidFill>
                <a:latin typeface="Verdana" pitchFamily="34" charset="0"/>
              </a:rPr>
              <a:t>mag</a:t>
            </a:r>
            <a:endParaRPr lang="en-US" sz="2800" b="1" dirty="0">
              <a:solidFill>
                <a:srgbClr val="FF3300"/>
              </a:solidFill>
              <a:latin typeface="Verdana" pitchFamily="34" charset="0"/>
            </a:endParaRPr>
          </a:p>
        </p:txBody>
      </p:sp>
      <p:sp>
        <p:nvSpPr>
          <p:cNvPr id="74811" name="Line 59"/>
          <p:cNvSpPr>
            <a:spLocks noChangeShapeType="1"/>
          </p:cNvSpPr>
          <p:nvPr/>
        </p:nvSpPr>
        <p:spPr bwMode="auto">
          <a:xfrm>
            <a:off x="6640513" y="2349500"/>
            <a:ext cx="5334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grpSp>
        <p:nvGrpSpPr>
          <p:cNvPr id="7" name="Group 66"/>
          <p:cNvGrpSpPr>
            <a:grpSpLocks/>
          </p:cNvGrpSpPr>
          <p:nvPr/>
        </p:nvGrpSpPr>
        <p:grpSpPr bwMode="auto">
          <a:xfrm>
            <a:off x="249238" y="3789363"/>
            <a:ext cx="8539163" cy="1554162"/>
            <a:chOff x="157" y="2387"/>
            <a:chExt cx="5379" cy="979"/>
          </a:xfrm>
        </p:grpSpPr>
        <p:sp>
          <p:nvSpPr>
            <p:cNvPr id="74801" name="AutoShape 49"/>
            <p:cNvSpPr>
              <a:spLocks noChangeArrowheads="1"/>
            </p:cNvSpPr>
            <p:nvPr/>
          </p:nvSpPr>
          <p:spPr bwMode="auto">
            <a:xfrm flipH="1" flipV="1">
              <a:off x="2018" y="2387"/>
              <a:ext cx="2112" cy="368"/>
            </a:xfrm>
            <a:prstGeom prst="wedgeRoundRectCallout">
              <a:avLst>
                <a:gd name="adj1" fmla="val -55495"/>
                <a:gd name="adj2" fmla="val 187500"/>
                <a:gd name="adj3" fmla="val 16667"/>
              </a:avLst>
            </a:prstGeom>
            <a:solidFill>
              <a:schemeClr val="accent2"/>
            </a:solidFill>
            <a:ln w="57150" algn="ctr">
              <a:solidFill>
                <a:srgbClr val="FFCC00"/>
              </a:solidFill>
              <a:miter lim="800000"/>
              <a:headEnd/>
              <a:tailEnd/>
            </a:ln>
            <a:effectLst/>
          </p:spPr>
          <p:txBody>
            <a:bodyPr rot="10800000" anchor="ctr"/>
            <a:lstStyle/>
            <a:p>
              <a:pPr algn="ctr" eaLnBrk="0" hangingPunct="0"/>
              <a:endParaRPr lang="hu-HU" sz="2000" b="1" i="1">
                <a:latin typeface="Academy" pitchFamily="2" charset="0"/>
              </a:endParaRPr>
            </a:p>
          </p:txBody>
        </p:sp>
        <p:sp>
          <p:nvSpPr>
            <p:cNvPr id="74802" name="Rectangle 50"/>
            <p:cNvSpPr>
              <a:spLocks noChangeArrowheads="1"/>
            </p:cNvSpPr>
            <p:nvPr/>
          </p:nvSpPr>
          <p:spPr bwMode="auto">
            <a:xfrm>
              <a:off x="2043" y="2449"/>
              <a:ext cx="207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hu-HU" sz="1800" b="1">
                  <a:solidFill>
                    <a:srgbClr val="FFCC00"/>
                  </a:solidFill>
                </a:rPr>
                <a:t>Keletkező részecskék száma</a:t>
              </a:r>
              <a:endParaRPr lang="en-US" sz="1800" b="1">
                <a:solidFill>
                  <a:srgbClr val="FFCC00"/>
                </a:solidFill>
              </a:endParaRPr>
            </a:p>
          </p:txBody>
        </p:sp>
        <p:sp>
          <p:nvSpPr>
            <p:cNvPr id="74803" name="Line 51"/>
            <p:cNvSpPr>
              <a:spLocks noChangeShapeType="1"/>
            </p:cNvSpPr>
            <p:nvPr/>
          </p:nvSpPr>
          <p:spPr bwMode="auto">
            <a:xfrm>
              <a:off x="975" y="2841"/>
              <a:ext cx="4536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4804" name="AutoShape 52"/>
            <p:cNvSpPr>
              <a:spLocks noChangeArrowheads="1"/>
            </p:cNvSpPr>
            <p:nvPr/>
          </p:nvSpPr>
          <p:spPr bwMode="auto">
            <a:xfrm flipV="1">
              <a:off x="1008" y="2947"/>
              <a:ext cx="2112" cy="348"/>
            </a:xfrm>
            <a:prstGeom prst="wedgeRoundRectCallout">
              <a:avLst>
                <a:gd name="adj1" fmla="val -46310"/>
                <a:gd name="adj2" fmla="val 375861"/>
                <a:gd name="adj3" fmla="val 16667"/>
              </a:avLst>
            </a:prstGeom>
            <a:solidFill>
              <a:schemeClr val="accent2"/>
            </a:solidFill>
            <a:ln w="57150" algn="ctr">
              <a:solidFill>
                <a:srgbClr val="FFCC00"/>
              </a:solidFill>
              <a:miter lim="800000"/>
              <a:headEnd/>
              <a:tailEnd/>
            </a:ln>
            <a:effectLst/>
          </p:spPr>
          <p:txBody>
            <a:bodyPr rot="10800000" anchor="ctr"/>
            <a:lstStyle/>
            <a:p>
              <a:pPr algn="ctr" eaLnBrk="0" hangingPunct="0"/>
              <a:endParaRPr lang="hu-HU" sz="2000" b="1" i="1">
                <a:latin typeface="Academy" pitchFamily="2" charset="0"/>
              </a:endParaRPr>
            </a:p>
          </p:txBody>
        </p:sp>
        <p:sp>
          <p:nvSpPr>
            <p:cNvPr id="74805" name="Rectangle 53"/>
            <p:cNvSpPr>
              <a:spLocks noChangeArrowheads="1"/>
            </p:cNvSpPr>
            <p:nvPr/>
          </p:nvSpPr>
          <p:spPr bwMode="auto">
            <a:xfrm>
              <a:off x="933" y="2993"/>
              <a:ext cx="215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hu-HU" sz="1800" b="1">
                  <a:solidFill>
                    <a:srgbClr val="FFCC00"/>
                  </a:solidFill>
                </a:rPr>
                <a:t>  Keletkező részecskék száma</a:t>
              </a:r>
              <a:endParaRPr lang="en-US" sz="1800" b="1">
                <a:solidFill>
                  <a:srgbClr val="FFCC00"/>
                </a:solidFill>
              </a:endParaRPr>
            </a:p>
          </p:txBody>
        </p:sp>
        <p:sp>
          <p:nvSpPr>
            <p:cNvPr id="74806" name="Text Box 54"/>
            <p:cNvSpPr txBox="1">
              <a:spLocks noChangeArrowheads="1"/>
            </p:cNvSpPr>
            <p:nvPr/>
          </p:nvSpPr>
          <p:spPr bwMode="auto">
            <a:xfrm>
              <a:off x="3107" y="2886"/>
              <a:ext cx="322" cy="4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b="1" i="1">
                  <a:solidFill>
                    <a:schemeClr val="accent2"/>
                  </a:solidFill>
                  <a:cs typeface="Arial" charset="0"/>
                </a:rPr>
                <a:t>×</a:t>
              </a:r>
            </a:p>
          </p:txBody>
        </p:sp>
        <p:sp>
          <p:nvSpPr>
            <p:cNvPr id="74810" name="Text Box 58"/>
            <p:cNvSpPr txBox="1">
              <a:spLocks noChangeArrowheads="1"/>
            </p:cNvSpPr>
            <p:nvPr/>
          </p:nvSpPr>
          <p:spPr bwMode="auto">
            <a:xfrm>
              <a:off x="157" y="2478"/>
              <a:ext cx="812" cy="6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hu-HU" sz="6600" b="1" i="1" dirty="0">
                  <a:solidFill>
                    <a:srgbClr val="FF0000"/>
                  </a:solidFill>
                </a:rPr>
                <a:t>R</a:t>
              </a:r>
              <a:r>
                <a:rPr lang="en-US" sz="6600" b="1" i="1" dirty="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74813" name="AutoShape 61"/>
            <p:cNvSpPr>
              <a:spLocks noChangeArrowheads="1"/>
            </p:cNvSpPr>
            <p:nvPr/>
          </p:nvSpPr>
          <p:spPr bwMode="auto">
            <a:xfrm flipH="1" flipV="1">
              <a:off x="3424" y="2932"/>
              <a:ext cx="2112" cy="368"/>
            </a:xfrm>
            <a:prstGeom prst="wedgeRoundRectCallout">
              <a:avLst>
                <a:gd name="adj1" fmla="val -20079"/>
                <a:gd name="adj2" fmla="val 261681"/>
                <a:gd name="adj3" fmla="val 16667"/>
              </a:avLst>
            </a:prstGeom>
            <a:solidFill>
              <a:schemeClr val="accent2"/>
            </a:solidFill>
            <a:ln w="57150" algn="ctr">
              <a:solidFill>
                <a:srgbClr val="FFCC00"/>
              </a:solidFill>
              <a:miter lim="800000"/>
              <a:headEnd/>
              <a:tailEnd/>
            </a:ln>
            <a:effectLst/>
          </p:spPr>
          <p:txBody>
            <a:bodyPr rot="10800000" anchor="ctr"/>
            <a:lstStyle/>
            <a:p>
              <a:pPr algn="ctr" eaLnBrk="0" hangingPunct="0"/>
              <a:endParaRPr lang="hu-HU" sz="2000" b="1" i="1">
                <a:latin typeface="Academy" pitchFamily="2" charset="0"/>
              </a:endParaRPr>
            </a:p>
          </p:txBody>
        </p:sp>
        <p:sp>
          <p:nvSpPr>
            <p:cNvPr id="74814" name="Rectangle 62"/>
            <p:cNvSpPr>
              <a:spLocks noChangeArrowheads="1"/>
            </p:cNvSpPr>
            <p:nvPr/>
          </p:nvSpPr>
          <p:spPr bwMode="auto">
            <a:xfrm>
              <a:off x="3515" y="2977"/>
              <a:ext cx="1996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hu-HU" sz="2000" b="1">
                  <a:solidFill>
                    <a:srgbClr val="FFCC00"/>
                  </a:solidFill>
                </a:rPr>
                <a:t>Elemi ütközések száma</a:t>
              </a:r>
              <a:endParaRPr lang="en-US" sz="2000" b="1">
                <a:solidFill>
                  <a:srgbClr val="FFCC00"/>
                </a:solidFill>
              </a:endParaRPr>
            </a:p>
          </p:txBody>
        </p:sp>
      </p:grpSp>
      <p:sp>
        <p:nvSpPr>
          <p:cNvPr id="60" name="Téglalap 59"/>
          <p:cNvSpPr/>
          <p:nvPr/>
        </p:nvSpPr>
        <p:spPr>
          <a:xfrm>
            <a:off x="0" y="544522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dirty="0">
                <a:solidFill>
                  <a:srgbClr val="FF0000"/>
                </a:solidFill>
                <a:latin typeface="+mn-lt"/>
              </a:rPr>
              <a:t>Ha R </a:t>
            </a:r>
            <a:r>
              <a:rPr lang="hu-HU" sz="4000" b="1" dirty="0">
                <a:solidFill>
                  <a:srgbClr val="FF0000"/>
                </a:solidFill>
                <a:latin typeface="+mn-lt"/>
                <a:sym typeface="Symbol" panose="05050102010706020507" pitchFamily="18" charset="2"/>
              </a:rPr>
              <a:t></a:t>
            </a:r>
            <a:r>
              <a:rPr lang="hu-HU" sz="3600" b="1" dirty="0">
                <a:solidFill>
                  <a:srgbClr val="FF0000"/>
                </a:solidFill>
                <a:latin typeface="+mn-lt"/>
              </a:rPr>
              <a:t> 1: mag-módosulás!</a:t>
            </a:r>
            <a:endParaRPr lang="hu-HU" sz="360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68" name="Csoportba foglalás 67"/>
          <p:cNvGrpSpPr/>
          <p:nvPr/>
        </p:nvGrpSpPr>
        <p:grpSpPr>
          <a:xfrm>
            <a:off x="7380312" y="2060848"/>
            <a:ext cx="821432" cy="0"/>
            <a:chOff x="7380312" y="2060848"/>
            <a:chExt cx="821432" cy="0"/>
          </a:xfrm>
        </p:grpSpPr>
        <p:sp>
          <p:nvSpPr>
            <p:cNvPr id="74812" name="Line 60"/>
            <p:cNvSpPr>
              <a:spLocks noChangeShapeType="1"/>
            </p:cNvSpPr>
            <p:nvPr/>
          </p:nvSpPr>
          <p:spPr bwMode="auto">
            <a:xfrm flipH="1">
              <a:off x="7812360" y="2060848"/>
              <a:ext cx="389384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4" name="Line 59"/>
            <p:cNvSpPr>
              <a:spLocks noChangeShapeType="1"/>
            </p:cNvSpPr>
            <p:nvPr/>
          </p:nvSpPr>
          <p:spPr bwMode="auto">
            <a:xfrm>
              <a:off x="7380312" y="2060848"/>
              <a:ext cx="432048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69" name="Line 59"/>
          <p:cNvSpPr>
            <a:spLocks noChangeShapeType="1"/>
          </p:cNvSpPr>
          <p:nvPr/>
        </p:nvSpPr>
        <p:spPr bwMode="auto">
          <a:xfrm flipH="1">
            <a:off x="8316416" y="2348880"/>
            <a:ext cx="5334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0" name="Élőláb helye 9">
            <a:extLst>
              <a:ext uri="{FF2B5EF4-FFF2-40B4-BE49-F238E27FC236}">
                <a16:creationId xmlns:a16="http://schemas.microsoft.com/office/drawing/2014/main" id="{AFBB7ABA-7166-4023-8FBD-2C7096693F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27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849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0108" cy="1006475"/>
          </a:xfrm>
        </p:spPr>
        <p:txBody>
          <a:bodyPr lIns="36000" rIns="36000"/>
          <a:lstStyle/>
          <a:p>
            <a:r>
              <a:rPr lang="hu-HU" sz="4300" dirty="0"/>
              <a:t>Hadronok lelassulnak, fotonok nem</a:t>
            </a:r>
            <a:endParaRPr lang="en-US" sz="4300" dirty="0"/>
          </a:p>
        </p:txBody>
      </p:sp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>
          <a:xfrm>
            <a:off x="0" y="1340768"/>
            <a:ext cx="8421688" cy="4911997"/>
          </a:xfrm>
        </p:spPr>
        <p:txBody>
          <a:bodyPr/>
          <a:lstStyle/>
          <a:p>
            <a:r>
              <a:rPr lang="hu-HU" sz="1900" dirty="0"/>
              <a:t>Nagy energiás részecskék,</a:t>
            </a:r>
            <a:br>
              <a:rPr lang="hu-HU" sz="1900" dirty="0"/>
            </a:br>
            <a:r>
              <a:rPr lang="hu-HU" sz="1900" dirty="0"/>
              <a:t>10</a:t>
            </a:r>
            <a:r>
              <a:rPr lang="hu-HU" sz="1900" baseline="30000" dirty="0"/>
              <a:t>-15</a:t>
            </a:r>
            <a:r>
              <a:rPr lang="hu-HU" sz="1900" dirty="0"/>
              <a:t> méternyi közeg</a:t>
            </a:r>
            <a:endParaRPr lang="en-US" sz="1900" dirty="0"/>
          </a:p>
          <a:p>
            <a:r>
              <a:rPr lang="hu-HU" sz="1900" dirty="0"/>
              <a:t>Fotonok áthatolnak</a:t>
            </a:r>
          </a:p>
          <a:p>
            <a:r>
              <a:rPr lang="hu-HU" sz="1900" dirty="0"/>
              <a:t>Periférikus ütközések:</a:t>
            </a:r>
            <a:br>
              <a:rPr lang="hu-HU" sz="1900" dirty="0"/>
            </a:br>
            <a:r>
              <a:rPr lang="hu-HU" sz="1900" dirty="0"/>
              <a:t>pionok is áthatolnak</a:t>
            </a:r>
          </a:p>
          <a:p>
            <a:r>
              <a:rPr lang="hu-HU" sz="1900" dirty="0"/>
              <a:t>Centrális ütközések:</a:t>
            </a:r>
            <a:br>
              <a:rPr lang="hu-HU" sz="1900" dirty="0"/>
            </a:br>
            <a:r>
              <a:rPr lang="hu-HU" sz="1900" dirty="0"/>
              <a:t>pionok elnyelődnek!</a:t>
            </a:r>
          </a:p>
          <a:p>
            <a:r>
              <a:rPr lang="hu-HU" sz="1900" dirty="0"/>
              <a:t>Létrejött közeg</a:t>
            </a:r>
            <a:br>
              <a:rPr lang="hu-HU" sz="1900" dirty="0"/>
            </a:br>
            <a:r>
              <a:rPr lang="hu-HU" sz="1900" dirty="0"/>
              <a:t>méretétől függ?</a:t>
            </a:r>
          </a:p>
          <a:p>
            <a:r>
              <a:rPr lang="hu-HU" sz="1900" dirty="0"/>
              <a:t>Foton: elektromágneses </a:t>
            </a:r>
            <a:br>
              <a:rPr lang="hu-HU" sz="1900" dirty="0"/>
            </a:br>
            <a:r>
              <a:rPr lang="hu-HU" sz="1900" dirty="0"/>
              <a:t>kölcsönhatásban vesz részt</a:t>
            </a:r>
          </a:p>
          <a:p>
            <a:r>
              <a:rPr lang="hu-HU" sz="1900" dirty="0" err="1"/>
              <a:t>Pion</a:t>
            </a:r>
            <a:r>
              <a:rPr lang="hu-HU" sz="1900" dirty="0"/>
              <a:t>: hadron (mezon), erős kölcsönhatásban vesz részt</a:t>
            </a:r>
          </a:p>
          <a:p>
            <a:r>
              <a:rPr lang="hu-HU" sz="1900" dirty="0" err="1"/>
              <a:t>Pion</a:t>
            </a:r>
            <a:r>
              <a:rPr lang="hu-HU" sz="1900" dirty="0"/>
              <a:t> </a:t>
            </a:r>
            <a:r>
              <a:rPr lang="hu-HU" sz="1900" dirty="0" err="1"/>
              <a:t>elnyelődik</a:t>
            </a:r>
            <a:r>
              <a:rPr lang="hu-HU" sz="1900" dirty="0"/>
              <a:t>, foton nem</a:t>
            </a:r>
          </a:p>
          <a:p>
            <a:r>
              <a:rPr lang="hu-HU" sz="1900" dirty="0"/>
              <a:t>Erősen kölcsönható anyag!</a:t>
            </a:r>
          </a:p>
        </p:txBody>
      </p:sp>
      <p:grpSp>
        <p:nvGrpSpPr>
          <p:cNvPr id="21" name="Csoportba foglalás 20"/>
          <p:cNvGrpSpPr/>
          <p:nvPr/>
        </p:nvGrpSpPr>
        <p:grpSpPr>
          <a:xfrm>
            <a:off x="4227984" y="1164827"/>
            <a:ext cx="4880520" cy="3394249"/>
            <a:chOff x="35496" y="1403484"/>
            <a:chExt cx="5040560" cy="3394249"/>
          </a:xfrm>
        </p:grpSpPr>
        <p:pic>
          <p:nvPicPr>
            <p:cNvPr id="112644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2102" t="9622" r="7353" b="12895"/>
            <a:stretch/>
          </p:blipFill>
          <p:spPr bwMode="auto">
            <a:xfrm>
              <a:off x="649188" y="1435955"/>
              <a:ext cx="4320480" cy="2736304"/>
            </a:xfrm>
            <a:prstGeom prst="rect">
              <a:avLst/>
            </a:prstGeom>
            <a:noFill/>
          </p:spPr>
        </p:pic>
        <p:sp>
          <p:nvSpPr>
            <p:cNvPr id="15" name="Szövegdoboz 14"/>
            <p:cNvSpPr txBox="1"/>
            <p:nvPr/>
          </p:nvSpPr>
          <p:spPr>
            <a:xfrm>
              <a:off x="2195736" y="1763524"/>
              <a:ext cx="10801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800" dirty="0" err="1"/>
                <a:t>pionok</a:t>
              </a:r>
              <a:endParaRPr lang="hu-HU" sz="1800" dirty="0"/>
            </a:p>
          </p:txBody>
        </p:sp>
        <p:sp>
          <p:nvSpPr>
            <p:cNvPr id="16" name="Szövegdoboz 15"/>
            <p:cNvSpPr txBox="1"/>
            <p:nvPr/>
          </p:nvSpPr>
          <p:spPr>
            <a:xfrm>
              <a:off x="2195736" y="1475492"/>
              <a:ext cx="10801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800" dirty="0"/>
                <a:t>fotonok</a:t>
              </a:r>
            </a:p>
          </p:txBody>
        </p:sp>
        <p:sp>
          <p:nvSpPr>
            <p:cNvPr id="18" name="Szövegdoboz 17"/>
            <p:cNvSpPr txBox="1"/>
            <p:nvPr/>
          </p:nvSpPr>
          <p:spPr>
            <a:xfrm>
              <a:off x="3779912" y="4428401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sz="1800" dirty="0"/>
                <a:t>Centrális</a:t>
              </a:r>
            </a:p>
          </p:txBody>
        </p:sp>
        <p:grpSp>
          <p:nvGrpSpPr>
            <p:cNvPr id="112648" name="Group 8"/>
            <p:cNvGrpSpPr>
              <a:grpSpLocks/>
            </p:cNvGrpSpPr>
            <p:nvPr/>
          </p:nvGrpSpPr>
          <p:grpSpPr bwMode="auto">
            <a:xfrm>
              <a:off x="4500563" y="3851384"/>
              <a:ext cx="557212" cy="534988"/>
              <a:chOff x="4800" y="2688"/>
              <a:chExt cx="539" cy="459"/>
            </a:xfrm>
          </p:grpSpPr>
          <p:sp>
            <p:nvSpPr>
              <p:cNvPr id="112649" name="Oval 9"/>
              <p:cNvSpPr>
                <a:spLocks noChangeArrowheads="1"/>
              </p:cNvSpPr>
              <p:nvPr/>
            </p:nvSpPr>
            <p:spPr bwMode="auto">
              <a:xfrm>
                <a:off x="4800" y="2688"/>
                <a:ext cx="477" cy="460"/>
              </a:xfrm>
              <a:prstGeom prst="ellipse">
                <a:avLst/>
              </a:prstGeom>
              <a:solidFill>
                <a:srgbClr val="9900FF">
                  <a:alpha val="5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2650" name="Oval 10"/>
              <p:cNvSpPr>
                <a:spLocks noChangeArrowheads="1"/>
              </p:cNvSpPr>
              <p:nvPr/>
            </p:nvSpPr>
            <p:spPr bwMode="auto">
              <a:xfrm>
                <a:off x="4877" y="2688"/>
                <a:ext cx="464" cy="460"/>
              </a:xfrm>
              <a:prstGeom prst="ellipse">
                <a:avLst/>
              </a:prstGeom>
              <a:solidFill>
                <a:srgbClr val="9900FF">
                  <a:alpha val="5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17" name="Szövegdoboz 16"/>
            <p:cNvSpPr txBox="1"/>
            <p:nvPr/>
          </p:nvSpPr>
          <p:spPr>
            <a:xfrm>
              <a:off x="395536" y="4418528"/>
              <a:ext cx="14248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800" dirty="0"/>
                <a:t>Periférikus</a:t>
              </a:r>
            </a:p>
          </p:txBody>
        </p:sp>
        <p:sp>
          <p:nvSpPr>
            <p:cNvPr id="20" name="Téglalap 19"/>
            <p:cNvSpPr/>
            <p:nvPr/>
          </p:nvSpPr>
          <p:spPr>
            <a:xfrm>
              <a:off x="35496" y="1403484"/>
              <a:ext cx="611560" cy="29523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hu-HU" sz="1800" dirty="0">
                  <a:solidFill>
                    <a:schemeClr val="tx1"/>
                  </a:solidFill>
                </a:rPr>
                <a:t> R (módosulási faktor)</a:t>
              </a:r>
            </a:p>
            <a:p>
              <a:pPr algn="ctr"/>
              <a:r>
                <a:rPr lang="hu-HU" sz="1800" dirty="0">
                  <a:solidFill>
                    <a:schemeClr val="tx1"/>
                  </a:solidFill>
                </a:rPr>
                <a:t>1</a:t>
              </a:r>
            </a:p>
          </p:txBody>
        </p:sp>
        <p:grpSp>
          <p:nvGrpSpPr>
            <p:cNvPr id="112645" name="Group 5"/>
            <p:cNvGrpSpPr>
              <a:grpSpLocks/>
            </p:cNvGrpSpPr>
            <p:nvPr/>
          </p:nvGrpSpPr>
          <p:grpSpPr bwMode="auto">
            <a:xfrm>
              <a:off x="503238" y="3865672"/>
              <a:ext cx="769937" cy="534987"/>
              <a:chOff x="1344" y="2667"/>
              <a:chExt cx="743" cy="459"/>
            </a:xfrm>
          </p:grpSpPr>
          <p:sp>
            <p:nvSpPr>
              <p:cNvPr id="112646" name="Oval 6"/>
              <p:cNvSpPr>
                <a:spLocks noChangeArrowheads="1"/>
              </p:cNvSpPr>
              <p:nvPr/>
            </p:nvSpPr>
            <p:spPr bwMode="auto">
              <a:xfrm>
                <a:off x="1344" y="2667"/>
                <a:ext cx="465" cy="460"/>
              </a:xfrm>
              <a:prstGeom prst="ellipse">
                <a:avLst/>
              </a:prstGeom>
              <a:solidFill>
                <a:srgbClr val="9900FF">
                  <a:alpha val="5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2647" name="Oval 7"/>
              <p:cNvSpPr>
                <a:spLocks noChangeArrowheads="1"/>
              </p:cNvSpPr>
              <p:nvPr/>
            </p:nvSpPr>
            <p:spPr bwMode="auto">
              <a:xfrm>
                <a:off x="1639" y="2667"/>
                <a:ext cx="450" cy="460"/>
              </a:xfrm>
              <a:prstGeom prst="ellipse">
                <a:avLst/>
              </a:prstGeom>
              <a:solidFill>
                <a:srgbClr val="9900FF">
                  <a:alpha val="5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CF91C33E-4343-4E4E-A381-CCCAD61D2B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28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297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5E816F3-ED84-4526-8F5B-92066E3F7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Erősen kölcsönható közeg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8E4E30E-F04C-4BB1-8D46-B0FD12DD6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38274"/>
            <a:ext cx="9036050" cy="4943104"/>
          </a:xfrm>
        </p:spPr>
        <p:txBody>
          <a:bodyPr/>
          <a:lstStyle/>
          <a:p>
            <a:r>
              <a:rPr lang="hu-HU" dirty="0"/>
              <a:t>Ütközés 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hu-HU" dirty="0"/>
              <a:t> extrém energiás színes részecskék: jetek</a:t>
            </a:r>
          </a:p>
          <a:p>
            <a:r>
              <a:rPr lang="hu-HU" dirty="0"/>
              <a:t>Atommag méretű közeg: lelassítja </a:t>
            </a:r>
            <a:r>
              <a:rPr lang="hu-HU" dirty="0" err="1"/>
              <a:t>jeteket</a:t>
            </a:r>
            <a:r>
              <a:rPr lang="hu-HU" dirty="0"/>
              <a:t> is</a:t>
            </a:r>
          </a:p>
          <a:p>
            <a:r>
              <a:rPr lang="hu-HU" dirty="0"/>
              <a:t>Fotonokat nem lassítja: erősen kölcsönható anyag!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Elnyelő képesség összehasonlítása:</a:t>
            </a:r>
          </a:p>
          <a:p>
            <a:pPr lvl="1"/>
            <a:r>
              <a:rPr lang="hu-HU" dirty="0"/>
              <a:t>Gamma sugárzás ólomban: néhány cm-t tesz meg</a:t>
            </a:r>
          </a:p>
          <a:p>
            <a:pPr lvl="1"/>
            <a:r>
              <a:rPr lang="hu-HU" dirty="0"/>
              <a:t>Alfa sugárzás vízben: 0.001 cm-t tesz meg</a:t>
            </a:r>
          </a:p>
          <a:p>
            <a:pPr lvl="1"/>
            <a:r>
              <a:rPr lang="hu-HU" dirty="0"/>
              <a:t>Jetek kvarkanyagban: 0.0000000000001 cm-t tesznek meg</a:t>
            </a:r>
            <a:endParaRPr lang="en-US" dirty="0"/>
          </a:p>
        </p:txBody>
      </p:sp>
      <p:sp>
        <p:nvSpPr>
          <p:cNvPr id="51" name="Rectangle 19">
            <a:extLst>
              <a:ext uri="{FF2B5EF4-FFF2-40B4-BE49-F238E27FC236}">
                <a16:creationId xmlns:a16="http://schemas.microsoft.com/office/drawing/2014/main" id="{CDC9A3FC-BA00-4D42-B94E-D97576A9B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" y="2780928"/>
            <a:ext cx="40322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hu-HU"/>
          </a:p>
        </p:txBody>
      </p:sp>
      <p:grpSp>
        <p:nvGrpSpPr>
          <p:cNvPr id="193" name="Csoportba foglalás 192">
            <a:extLst>
              <a:ext uri="{FF2B5EF4-FFF2-40B4-BE49-F238E27FC236}">
                <a16:creationId xmlns:a16="http://schemas.microsoft.com/office/drawing/2014/main" id="{C8F72803-3383-4507-A582-EDC583C2390D}"/>
              </a:ext>
            </a:extLst>
          </p:cNvPr>
          <p:cNvGrpSpPr/>
          <p:nvPr/>
        </p:nvGrpSpPr>
        <p:grpSpPr>
          <a:xfrm>
            <a:off x="3755833" y="2636912"/>
            <a:ext cx="4802135" cy="2018732"/>
            <a:chOff x="3755833" y="2636912"/>
            <a:chExt cx="4802135" cy="2018732"/>
          </a:xfrm>
        </p:grpSpPr>
        <p:sp>
          <p:nvSpPr>
            <p:cNvPr id="134" name="Téglalap 133">
              <a:extLst>
                <a:ext uri="{FF2B5EF4-FFF2-40B4-BE49-F238E27FC236}">
                  <a16:creationId xmlns:a16="http://schemas.microsoft.com/office/drawing/2014/main" id="{E5C29000-99AB-4707-AC9C-26C4987AC6CB}"/>
                </a:ext>
              </a:extLst>
            </p:cNvPr>
            <p:cNvSpPr/>
            <p:nvPr/>
          </p:nvSpPr>
          <p:spPr>
            <a:xfrm>
              <a:off x="3755833" y="2674078"/>
              <a:ext cx="4802135" cy="196569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Line 6">
              <a:extLst>
                <a:ext uri="{FF2B5EF4-FFF2-40B4-BE49-F238E27FC236}">
                  <a16:creationId xmlns:a16="http://schemas.microsoft.com/office/drawing/2014/main" id="{3CA2D763-BEAD-4970-ABF8-F03CBB48FF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98928" y="3856621"/>
              <a:ext cx="376237" cy="1587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39" name="Line 7">
              <a:extLst>
                <a:ext uri="{FF2B5EF4-FFF2-40B4-BE49-F238E27FC236}">
                  <a16:creationId xmlns:a16="http://schemas.microsoft.com/office/drawing/2014/main" id="{8E8446DF-F978-43ED-BFDF-543E43C43C8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965" flipH="1">
              <a:off x="5893283" y="3694932"/>
              <a:ext cx="468000" cy="0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square">
              <a:spAutoFit/>
            </a:bodyPr>
            <a:lstStyle/>
            <a:p>
              <a:endParaRPr lang="hu-HU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27188DAA-EE78-458D-951E-B8B61F61B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7881" y="3239924"/>
              <a:ext cx="1111507" cy="1062000"/>
            </a:xfrm>
            <a:prstGeom prst="rect">
              <a:avLst/>
            </a:prstGeom>
            <a:solidFill>
              <a:srgbClr val="FF0000">
                <a:alpha val="30196"/>
              </a:srgbClr>
            </a:solidFill>
            <a:ln w="15875">
              <a:noFill/>
              <a:miter lim="800000"/>
              <a:headEnd/>
              <a:tailEnd/>
            </a:ln>
            <a:effectLst>
              <a:softEdge rad="31750"/>
            </a:effectLst>
          </p:spPr>
          <p:txBody>
            <a:bodyPr wrap="square" anchor="ctr">
              <a:spAutoFit/>
            </a:bodyPr>
            <a:lstStyle/>
            <a:p>
              <a:endParaRPr lang="hu-HU"/>
            </a:p>
          </p:txBody>
        </p:sp>
        <p:pic>
          <p:nvPicPr>
            <p:cNvPr id="65" name="Kép 64">
              <a:extLst>
                <a:ext uri="{FF2B5EF4-FFF2-40B4-BE49-F238E27FC236}">
                  <a16:creationId xmlns:a16="http://schemas.microsoft.com/office/drawing/2014/main" id="{96E85A7D-5FC4-431F-8762-2971A12E3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1799" y="3167916"/>
              <a:ext cx="432403" cy="1365659"/>
            </a:xfrm>
            <a:prstGeom prst="rect">
              <a:avLst/>
            </a:prstGeom>
          </p:spPr>
        </p:pic>
        <p:pic>
          <p:nvPicPr>
            <p:cNvPr id="66" name="Kép 65">
              <a:extLst>
                <a:ext uri="{FF2B5EF4-FFF2-40B4-BE49-F238E27FC236}">
                  <a16:creationId xmlns:a16="http://schemas.microsoft.com/office/drawing/2014/main" id="{DFEB53CE-5D5C-4C6E-AAC4-6145A9CC9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7402" y="3004993"/>
              <a:ext cx="432403" cy="1365659"/>
            </a:xfrm>
            <a:prstGeom prst="rect">
              <a:avLst/>
            </a:prstGeom>
          </p:spPr>
        </p:pic>
        <p:sp>
          <p:nvSpPr>
            <p:cNvPr id="67" name="Ellipszis 66">
              <a:extLst>
                <a:ext uri="{FF2B5EF4-FFF2-40B4-BE49-F238E27FC236}">
                  <a16:creationId xmlns:a16="http://schemas.microsoft.com/office/drawing/2014/main" id="{0930F55F-F21F-4DB7-8E00-2A514BEFE15C}"/>
                </a:ext>
              </a:extLst>
            </p:cNvPr>
            <p:cNvSpPr/>
            <p:nvPr/>
          </p:nvSpPr>
          <p:spPr>
            <a:xfrm>
              <a:off x="7416390" y="3167916"/>
              <a:ext cx="882367" cy="1148922"/>
            </a:xfrm>
            <a:prstGeom prst="ellipse">
              <a:avLst/>
            </a:prstGeom>
            <a:solidFill>
              <a:srgbClr val="FF0000">
                <a:alpha val="30196"/>
              </a:srgbClr>
            </a:solidFill>
            <a:ln w="15875">
              <a:noFill/>
              <a:miter lim="800000"/>
              <a:headEnd/>
              <a:tailEnd/>
            </a:ln>
            <a:effectLst>
              <a:softEdge rad="31750"/>
            </a:effectLst>
          </p:spPr>
          <p:txBody>
            <a:bodyPr wrap="square" anchor="ctr">
              <a:spAutoFit/>
            </a:bodyPr>
            <a:lstStyle/>
            <a:p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grpSp>
          <p:nvGrpSpPr>
            <p:cNvPr id="128" name="Csoportba foglalás 127">
              <a:extLst>
                <a:ext uri="{FF2B5EF4-FFF2-40B4-BE49-F238E27FC236}">
                  <a16:creationId xmlns:a16="http://schemas.microsoft.com/office/drawing/2014/main" id="{C2BE2321-7182-440D-A1EA-266F63A831A2}"/>
                </a:ext>
              </a:extLst>
            </p:cNvPr>
            <p:cNvGrpSpPr/>
            <p:nvPr/>
          </p:nvGrpSpPr>
          <p:grpSpPr>
            <a:xfrm>
              <a:off x="4920263" y="3357055"/>
              <a:ext cx="481979" cy="868727"/>
              <a:chOff x="1265513" y="5017189"/>
              <a:chExt cx="481979" cy="868727"/>
            </a:xfrm>
          </p:grpSpPr>
          <p:cxnSp>
            <p:nvCxnSpPr>
              <p:cNvPr id="69" name="Egyenes összekötő nyíllal 68">
                <a:extLst>
                  <a:ext uri="{FF2B5EF4-FFF2-40B4-BE49-F238E27FC236}">
                    <a16:creationId xmlns:a16="http://schemas.microsoft.com/office/drawing/2014/main" id="{17E0FD61-88CA-4ACE-965C-E2FF796F25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97926" y="5225364"/>
                <a:ext cx="210167" cy="436367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obbanás: 14 ágú 71">
                <a:extLst>
                  <a:ext uri="{FF2B5EF4-FFF2-40B4-BE49-F238E27FC236}">
                    <a16:creationId xmlns:a16="http://schemas.microsoft.com/office/drawing/2014/main" id="{E73D27F9-2954-4050-82FE-474CAF3238E8}"/>
                  </a:ext>
                </a:extLst>
              </p:cNvPr>
              <p:cNvSpPr/>
              <p:nvPr/>
            </p:nvSpPr>
            <p:spPr>
              <a:xfrm rot="1679775">
                <a:off x="1427551" y="5385099"/>
                <a:ext cx="155744" cy="144480"/>
              </a:xfrm>
              <a:prstGeom prst="irregularSeal2">
                <a:avLst/>
              </a:prstGeom>
              <a:solidFill>
                <a:srgbClr val="FF0000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Ellipszis 74">
                <a:extLst>
                  <a:ext uri="{FF2B5EF4-FFF2-40B4-BE49-F238E27FC236}">
                    <a16:creationId xmlns:a16="http://schemas.microsoft.com/office/drawing/2014/main" id="{3C167067-23D8-4939-B87F-F554F92F46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92773" y="5146473"/>
                <a:ext cx="72000" cy="72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38100">
                <a:bevelT w="38100" h="38100"/>
                <a:bevelB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rtlCol="0" anchor="ctr"/>
              <a:lstStyle/>
              <a:p>
                <a:pPr algn="ctr"/>
                <a:endParaRPr lang="hu-HU" sz="8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Ellipszis 93">
                <a:extLst>
                  <a:ext uri="{FF2B5EF4-FFF2-40B4-BE49-F238E27FC236}">
                    <a16:creationId xmlns:a16="http://schemas.microsoft.com/office/drawing/2014/main" id="{E3C65C3E-020B-4DFC-B58F-3569FB6C12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34557" y="5679532"/>
                <a:ext cx="72000" cy="72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38100">
                <a:bevelT w="38100" h="38100"/>
                <a:bevelB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rtlCol="0" anchor="ctr"/>
              <a:lstStyle/>
              <a:p>
                <a:pPr algn="ctr"/>
                <a:endParaRPr lang="hu-HU" sz="88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96" name="Egyenes összekötő nyíllal 95">
                <a:extLst>
                  <a:ext uri="{FF2B5EF4-FFF2-40B4-BE49-F238E27FC236}">
                    <a16:creationId xmlns:a16="http://schemas.microsoft.com/office/drawing/2014/main" id="{66021062-E716-40C7-9DDC-D836362C52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5323" y="5017189"/>
                <a:ext cx="20195" cy="117960"/>
              </a:xfrm>
              <a:prstGeom prst="straightConnector1">
                <a:avLst/>
              </a:prstGeom>
              <a:ln w="9525">
                <a:solidFill>
                  <a:srgbClr val="C00000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Egyenes összekötő nyíllal 99">
                <a:extLst>
                  <a:ext uri="{FF2B5EF4-FFF2-40B4-BE49-F238E27FC236}">
                    <a16:creationId xmlns:a16="http://schemas.microsoft.com/office/drawing/2014/main" id="{3BF6F40E-A724-49C7-A710-5E09816576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4391" y="5017446"/>
                <a:ext cx="59138" cy="121356"/>
              </a:xfrm>
              <a:prstGeom prst="straightConnector1">
                <a:avLst/>
              </a:prstGeom>
              <a:ln w="9525">
                <a:solidFill>
                  <a:srgbClr val="C00000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Egyenes összekötő nyíllal 101">
                <a:extLst>
                  <a:ext uri="{FF2B5EF4-FFF2-40B4-BE49-F238E27FC236}">
                    <a16:creationId xmlns:a16="http://schemas.microsoft.com/office/drawing/2014/main" id="{1830D5D1-DF56-4923-9CF3-4954283B6A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71122" y="5080193"/>
                <a:ext cx="76370" cy="75276"/>
              </a:xfrm>
              <a:prstGeom prst="straightConnector1">
                <a:avLst/>
              </a:prstGeom>
              <a:ln w="9525">
                <a:solidFill>
                  <a:srgbClr val="C00000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8" name="Csoportba foglalás 107">
                <a:extLst>
                  <a:ext uri="{FF2B5EF4-FFF2-40B4-BE49-F238E27FC236}">
                    <a16:creationId xmlns:a16="http://schemas.microsoft.com/office/drawing/2014/main" id="{0DFAE54D-B2CE-4DC8-851F-E7BC7E13CC3E}"/>
                  </a:ext>
                </a:extLst>
              </p:cNvPr>
              <p:cNvGrpSpPr/>
              <p:nvPr/>
            </p:nvGrpSpPr>
            <p:grpSpPr>
              <a:xfrm rot="10800000">
                <a:off x="1265513" y="5747636"/>
                <a:ext cx="112169" cy="138280"/>
                <a:chOff x="1740031" y="5087268"/>
                <a:chExt cx="112169" cy="138280"/>
              </a:xfrm>
            </p:grpSpPr>
            <p:cxnSp>
              <p:nvCxnSpPr>
                <p:cNvPr id="105" name="Egyenes összekötő nyíllal 104">
                  <a:extLst>
                    <a:ext uri="{FF2B5EF4-FFF2-40B4-BE49-F238E27FC236}">
                      <a16:creationId xmlns:a16="http://schemas.microsoft.com/office/drawing/2014/main" id="{9675F9E6-8D6D-4BF7-B5CA-0797CB8195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40031" y="5087268"/>
                  <a:ext cx="20195" cy="117960"/>
                </a:xfrm>
                <a:prstGeom prst="straightConnector1">
                  <a:avLst/>
                </a:prstGeom>
                <a:ln w="9525">
                  <a:solidFill>
                    <a:srgbClr val="C00000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Egyenes összekötő nyíllal 105">
                  <a:extLst>
                    <a:ext uri="{FF2B5EF4-FFF2-40B4-BE49-F238E27FC236}">
                      <a16:creationId xmlns:a16="http://schemas.microsoft.com/office/drawing/2014/main" id="{9ABD82B4-3E11-4839-B8DA-E544FB3FCA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59099" y="5087525"/>
                  <a:ext cx="59138" cy="121356"/>
                </a:xfrm>
                <a:prstGeom prst="straightConnector1">
                  <a:avLst/>
                </a:prstGeom>
                <a:ln w="9525">
                  <a:solidFill>
                    <a:srgbClr val="C00000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Egyenes összekötő nyíllal 106">
                  <a:extLst>
                    <a:ext uri="{FF2B5EF4-FFF2-40B4-BE49-F238E27FC236}">
                      <a16:creationId xmlns:a16="http://schemas.microsoft.com/office/drawing/2014/main" id="{8AA756F7-9BA0-4EF6-A14D-7329942E93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75830" y="5150272"/>
                  <a:ext cx="76370" cy="75276"/>
                </a:xfrm>
                <a:prstGeom prst="straightConnector1">
                  <a:avLst/>
                </a:prstGeom>
                <a:ln w="9525">
                  <a:solidFill>
                    <a:srgbClr val="C00000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3" name="Csoportba foglalás 122">
              <a:extLst>
                <a:ext uri="{FF2B5EF4-FFF2-40B4-BE49-F238E27FC236}">
                  <a16:creationId xmlns:a16="http://schemas.microsoft.com/office/drawing/2014/main" id="{489CE5C1-3AB6-4299-8806-F0967A84AA11}"/>
                </a:ext>
              </a:extLst>
            </p:cNvPr>
            <p:cNvGrpSpPr/>
            <p:nvPr/>
          </p:nvGrpSpPr>
          <p:grpSpPr>
            <a:xfrm rot="20947983">
              <a:off x="7613228" y="3308013"/>
              <a:ext cx="481979" cy="868727"/>
              <a:chOff x="3958219" y="4987533"/>
              <a:chExt cx="481979" cy="868727"/>
            </a:xfrm>
          </p:grpSpPr>
          <p:cxnSp>
            <p:nvCxnSpPr>
              <p:cNvPr id="112" name="Egyenes összekötő nyíllal 111">
                <a:extLst>
                  <a:ext uri="{FF2B5EF4-FFF2-40B4-BE49-F238E27FC236}">
                    <a16:creationId xmlns:a16="http://schemas.microsoft.com/office/drawing/2014/main" id="{3E029AD4-0C39-4F85-9B30-D7EE5D80A2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90632" y="5195708"/>
                <a:ext cx="210167" cy="436367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Robbanás: 14 ágú 112">
                <a:extLst>
                  <a:ext uri="{FF2B5EF4-FFF2-40B4-BE49-F238E27FC236}">
                    <a16:creationId xmlns:a16="http://schemas.microsoft.com/office/drawing/2014/main" id="{0152F914-7B7D-40A1-914D-F400CE0B592A}"/>
                  </a:ext>
                </a:extLst>
              </p:cNvPr>
              <p:cNvSpPr/>
              <p:nvPr/>
            </p:nvSpPr>
            <p:spPr>
              <a:xfrm rot="1679775">
                <a:off x="4120257" y="5355443"/>
                <a:ext cx="155744" cy="144480"/>
              </a:xfrm>
              <a:prstGeom prst="irregularSeal2">
                <a:avLst/>
              </a:prstGeom>
              <a:solidFill>
                <a:srgbClr val="FF0000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Ellipszis 113">
                <a:extLst>
                  <a:ext uri="{FF2B5EF4-FFF2-40B4-BE49-F238E27FC236}">
                    <a16:creationId xmlns:a16="http://schemas.microsoft.com/office/drawing/2014/main" id="{EE0CF7C1-E2F1-4BE4-A593-21CBE29F00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85479" y="5116817"/>
                <a:ext cx="72000" cy="72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38100">
                <a:bevelT w="38100" h="38100"/>
                <a:bevelB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rtlCol="0" anchor="ctr"/>
              <a:lstStyle/>
              <a:p>
                <a:pPr algn="ctr"/>
                <a:endParaRPr lang="hu-HU" sz="8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Ellipszis 114">
                <a:extLst>
                  <a:ext uri="{FF2B5EF4-FFF2-40B4-BE49-F238E27FC236}">
                    <a16:creationId xmlns:a16="http://schemas.microsoft.com/office/drawing/2014/main" id="{A8D2CCB6-A24A-4EEA-AA09-3125CBF957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27263" y="5649876"/>
                <a:ext cx="72000" cy="72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38100">
                <a:bevelT w="38100" h="38100"/>
                <a:bevelB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rtlCol="0" anchor="ctr"/>
              <a:lstStyle/>
              <a:p>
                <a:pPr algn="ctr"/>
                <a:endParaRPr lang="hu-HU" sz="88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6" name="Egyenes összekötő nyíllal 115">
                <a:extLst>
                  <a:ext uri="{FF2B5EF4-FFF2-40B4-BE49-F238E27FC236}">
                    <a16:creationId xmlns:a16="http://schemas.microsoft.com/office/drawing/2014/main" id="{0C74783F-A48E-4300-9409-9E9500796A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28029" y="4987533"/>
                <a:ext cx="20195" cy="117960"/>
              </a:xfrm>
              <a:prstGeom prst="straightConnector1">
                <a:avLst/>
              </a:prstGeom>
              <a:ln w="9525">
                <a:solidFill>
                  <a:srgbClr val="C00000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Egyenes összekötő nyíllal 116">
                <a:extLst>
                  <a:ext uri="{FF2B5EF4-FFF2-40B4-BE49-F238E27FC236}">
                    <a16:creationId xmlns:a16="http://schemas.microsoft.com/office/drawing/2014/main" id="{94A4BB8F-1531-47C1-84C9-B716928802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47097" y="4987790"/>
                <a:ext cx="59138" cy="121356"/>
              </a:xfrm>
              <a:prstGeom prst="straightConnector1">
                <a:avLst/>
              </a:prstGeom>
              <a:ln w="9525">
                <a:solidFill>
                  <a:srgbClr val="C00000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Egyenes összekötő nyíllal 117">
                <a:extLst>
                  <a:ext uri="{FF2B5EF4-FFF2-40B4-BE49-F238E27FC236}">
                    <a16:creationId xmlns:a16="http://schemas.microsoft.com/office/drawing/2014/main" id="{229D7A3C-A2C4-4072-806B-2FA1692EA5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63828" y="5050537"/>
                <a:ext cx="76370" cy="75276"/>
              </a:xfrm>
              <a:prstGeom prst="straightConnector1">
                <a:avLst/>
              </a:prstGeom>
              <a:ln w="9525">
                <a:solidFill>
                  <a:srgbClr val="C00000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" name="Csoportba foglalás 118">
                <a:extLst>
                  <a:ext uri="{FF2B5EF4-FFF2-40B4-BE49-F238E27FC236}">
                    <a16:creationId xmlns:a16="http://schemas.microsoft.com/office/drawing/2014/main" id="{F4C7652D-8CC3-4284-95DB-597C89D92B1F}"/>
                  </a:ext>
                </a:extLst>
              </p:cNvPr>
              <p:cNvGrpSpPr/>
              <p:nvPr/>
            </p:nvGrpSpPr>
            <p:grpSpPr>
              <a:xfrm rot="10800000">
                <a:off x="3958219" y="5717980"/>
                <a:ext cx="112169" cy="138280"/>
                <a:chOff x="1740031" y="5087268"/>
                <a:chExt cx="112169" cy="138280"/>
              </a:xfrm>
            </p:grpSpPr>
            <p:cxnSp>
              <p:nvCxnSpPr>
                <p:cNvPr id="120" name="Egyenes összekötő nyíllal 119">
                  <a:extLst>
                    <a:ext uri="{FF2B5EF4-FFF2-40B4-BE49-F238E27FC236}">
                      <a16:creationId xmlns:a16="http://schemas.microsoft.com/office/drawing/2014/main" id="{20887FB5-77F4-45D7-A8B8-EDAFCCFC84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40031" y="5087268"/>
                  <a:ext cx="20195" cy="117960"/>
                </a:xfrm>
                <a:prstGeom prst="straightConnector1">
                  <a:avLst/>
                </a:prstGeom>
                <a:ln w="9525">
                  <a:solidFill>
                    <a:srgbClr val="C00000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Egyenes összekötő nyíllal 120">
                  <a:extLst>
                    <a:ext uri="{FF2B5EF4-FFF2-40B4-BE49-F238E27FC236}">
                      <a16:creationId xmlns:a16="http://schemas.microsoft.com/office/drawing/2014/main" id="{D6751529-37D3-4989-91FA-A8EF7CC671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59099" y="5087525"/>
                  <a:ext cx="59138" cy="121356"/>
                </a:xfrm>
                <a:prstGeom prst="straightConnector1">
                  <a:avLst/>
                </a:prstGeom>
                <a:ln w="9525">
                  <a:solidFill>
                    <a:srgbClr val="C00000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Egyenes összekötő nyíllal 121">
                  <a:extLst>
                    <a:ext uri="{FF2B5EF4-FFF2-40B4-BE49-F238E27FC236}">
                      <a16:creationId xmlns:a16="http://schemas.microsoft.com/office/drawing/2014/main" id="{66545A23-41A2-4CEC-8DE1-42FF8D99EC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75830" y="5150272"/>
                  <a:ext cx="76370" cy="75276"/>
                </a:xfrm>
                <a:prstGeom prst="straightConnector1">
                  <a:avLst/>
                </a:prstGeom>
                <a:ln w="9525">
                  <a:solidFill>
                    <a:srgbClr val="C00000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4" name="Szövegdoboz 123">
              <a:extLst>
                <a:ext uri="{FF2B5EF4-FFF2-40B4-BE49-F238E27FC236}">
                  <a16:creationId xmlns:a16="http://schemas.microsoft.com/office/drawing/2014/main" id="{B10FC856-35EC-4E0A-AC44-4C1265E97CBC}"/>
                </a:ext>
              </a:extLst>
            </p:cNvPr>
            <p:cNvSpPr txBox="1"/>
            <p:nvPr/>
          </p:nvSpPr>
          <p:spPr>
            <a:xfrm>
              <a:off x="3755833" y="3344064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>
                  <a:solidFill>
                    <a:schemeClr val="bg2"/>
                  </a:solidFill>
                </a:rPr>
                <a:t>mag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  <p:sp>
          <p:nvSpPr>
            <p:cNvPr id="125" name="Szövegdoboz 124">
              <a:extLst>
                <a:ext uri="{FF2B5EF4-FFF2-40B4-BE49-F238E27FC236}">
                  <a16:creationId xmlns:a16="http://schemas.microsoft.com/office/drawing/2014/main" id="{AAD05AE6-9F4A-432C-97C8-2D51BB465605}"/>
                </a:ext>
              </a:extLst>
            </p:cNvPr>
            <p:cNvSpPr txBox="1"/>
            <p:nvPr/>
          </p:nvSpPr>
          <p:spPr>
            <a:xfrm>
              <a:off x="5780291" y="3223330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>
                  <a:solidFill>
                    <a:schemeClr val="bg2"/>
                  </a:solidFill>
                </a:rPr>
                <a:t>mag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  <p:sp>
          <p:nvSpPr>
            <p:cNvPr id="126" name="Szövegdoboz 125">
              <a:extLst>
                <a:ext uri="{FF2B5EF4-FFF2-40B4-BE49-F238E27FC236}">
                  <a16:creationId xmlns:a16="http://schemas.microsoft.com/office/drawing/2014/main" id="{12A05D15-9AD7-4EB3-8D2C-2B628F2ABC9F}"/>
                </a:ext>
              </a:extLst>
            </p:cNvPr>
            <p:cNvSpPr txBox="1"/>
            <p:nvPr/>
          </p:nvSpPr>
          <p:spPr>
            <a:xfrm>
              <a:off x="4713680" y="4255534"/>
              <a:ext cx="30748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>
                  <a:solidFill>
                    <a:srgbClr val="FF5050"/>
                  </a:solidFill>
                </a:rPr>
                <a:t>kvarkanyag: lassító hatás</a:t>
              </a:r>
              <a:endParaRPr lang="en-US" sz="2000" dirty="0">
                <a:solidFill>
                  <a:srgbClr val="FF5050"/>
                </a:solidFill>
              </a:endParaRPr>
            </a:p>
          </p:txBody>
        </p:sp>
        <p:sp>
          <p:nvSpPr>
            <p:cNvPr id="129" name="Szövegdoboz 128">
              <a:extLst>
                <a:ext uri="{FF2B5EF4-FFF2-40B4-BE49-F238E27FC236}">
                  <a16:creationId xmlns:a16="http://schemas.microsoft.com/office/drawing/2014/main" id="{8447F3DD-E56A-40E1-A6EE-B39323B03991}"/>
                </a:ext>
              </a:extLst>
            </p:cNvPr>
            <p:cNvSpPr txBox="1"/>
            <p:nvPr/>
          </p:nvSpPr>
          <p:spPr>
            <a:xfrm>
              <a:off x="4185831" y="2636912"/>
              <a:ext cx="4288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000" dirty="0"/>
                <a:t>ütközés oldalról                   szemből</a:t>
              </a:r>
              <a:endParaRPr lang="en-US" sz="2000" dirty="0"/>
            </a:p>
          </p:txBody>
        </p:sp>
        <p:sp>
          <p:nvSpPr>
            <p:cNvPr id="189" name="Freeform 21">
              <a:extLst>
                <a:ext uri="{FF2B5EF4-FFF2-40B4-BE49-F238E27FC236}">
                  <a16:creationId xmlns:a16="http://schemas.microsoft.com/office/drawing/2014/main" id="{85DFD764-B8DC-4296-B9C9-833B4011C696}"/>
                </a:ext>
              </a:extLst>
            </p:cNvPr>
            <p:cNvSpPr>
              <a:spLocks noChangeAspect="1"/>
            </p:cNvSpPr>
            <p:nvPr/>
          </p:nvSpPr>
          <p:spPr bwMode="auto">
            <a:xfrm rot="14800082" flipH="1">
              <a:off x="4720918" y="3439197"/>
              <a:ext cx="543973" cy="52031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92" y="0"/>
                </a:cxn>
                <a:cxn ang="0">
                  <a:pos x="384" y="192"/>
                </a:cxn>
                <a:cxn ang="0">
                  <a:pos x="576" y="0"/>
                </a:cxn>
                <a:cxn ang="0">
                  <a:pos x="768" y="192"/>
                </a:cxn>
                <a:cxn ang="0">
                  <a:pos x="960" y="0"/>
                </a:cxn>
                <a:cxn ang="0">
                  <a:pos x="1152" y="192"/>
                </a:cxn>
                <a:cxn ang="0">
                  <a:pos x="1344" y="0"/>
                </a:cxn>
                <a:cxn ang="0">
                  <a:pos x="1536" y="192"/>
                </a:cxn>
                <a:cxn ang="0">
                  <a:pos x="1728" y="0"/>
                </a:cxn>
                <a:cxn ang="0">
                  <a:pos x="1920" y="192"/>
                </a:cxn>
                <a:cxn ang="0">
                  <a:pos x="2112" y="0"/>
                </a:cxn>
                <a:cxn ang="0">
                  <a:pos x="2304" y="192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2700" cmpd="sng">
              <a:solidFill>
                <a:srgbClr val="0070C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90" name="Freeform 21">
              <a:extLst>
                <a:ext uri="{FF2B5EF4-FFF2-40B4-BE49-F238E27FC236}">
                  <a16:creationId xmlns:a16="http://schemas.microsoft.com/office/drawing/2014/main" id="{7DC1922B-1530-4AEA-B2B7-82AD66C56E27}"/>
                </a:ext>
              </a:extLst>
            </p:cNvPr>
            <p:cNvSpPr>
              <a:spLocks noChangeAspect="1"/>
            </p:cNvSpPr>
            <p:nvPr/>
          </p:nvSpPr>
          <p:spPr bwMode="auto">
            <a:xfrm rot="4000082" flipH="1">
              <a:off x="5035428" y="4094185"/>
              <a:ext cx="516219" cy="49379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92" y="0"/>
                </a:cxn>
                <a:cxn ang="0">
                  <a:pos x="384" y="192"/>
                </a:cxn>
                <a:cxn ang="0">
                  <a:pos x="576" y="0"/>
                </a:cxn>
                <a:cxn ang="0">
                  <a:pos x="768" y="192"/>
                </a:cxn>
                <a:cxn ang="0">
                  <a:pos x="960" y="0"/>
                </a:cxn>
                <a:cxn ang="0">
                  <a:pos x="1152" y="192"/>
                </a:cxn>
                <a:cxn ang="0">
                  <a:pos x="1344" y="0"/>
                </a:cxn>
                <a:cxn ang="0">
                  <a:pos x="1536" y="192"/>
                </a:cxn>
                <a:cxn ang="0">
                  <a:pos x="1728" y="0"/>
                </a:cxn>
                <a:cxn ang="0">
                  <a:pos x="1920" y="192"/>
                </a:cxn>
                <a:cxn ang="0">
                  <a:pos x="2112" y="0"/>
                </a:cxn>
                <a:cxn ang="0">
                  <a:pos x="2304" y="192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2700" cmpd="sng">
              <a:solidFill>
                <a:srgbClr val="0070C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91" name="Freeform 21">
              <a:extLst>
                <a:ext uri="{FF2B5EF4-FFF2-40B4-BE49-F238E27FC236}">
                  <a16:creationId xmlns:a16="http://schemas.microsoft.com/office/drawing/2014/main" id="{F803C527-F8BF-4125-B97F-81788431467A}"/>
                </a:ext>
              </a:extLst>
            </p:cNvPr>
            <p:cNvSpPr>
              <a:spLocks noChangeAspect="1"/>
            </p:cNvSpPr>
            <p:nvPr/>
          </p:nvSpPr>
          <p:spPr bwMode="auto">
            <a:xfrm rot="14800082" flipH="1">
              <a:off x="7423931" y="3393465"/>
              <a:ext cx="543973" cy="52031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92" y="0"/>
                </a:cxn>
                <a:cxn ang="0">
                  <a:pos x="384" y="192"/>
                </a:cxn>
                <a:cxn ang="0">
                  <a:pos x="576" y="0"/>
                </a:cxn>
                <a:cxn ang="0">
                  <a:pos x="768" y="192"/>
                </a:cxn>
                <a:cxn ang="0">
                  <a:pos x="960" y="0"/>
                </a:cxn>
                <a:cxn ang="0">
                  <a:pos x="1152" y="192"/>
                </a:cxn>
                <a:cxn ang="0">
                  <a:pos x="1344" y="0"/>
                </a:cxn>
                <a:cxn ang="0">
                  <a:pos x="1536" y="192"/>
                </a:cxn>
                <a:cxn ang="0">
                  <a:pos x="1728" y="0"/>
                </a:cxn>
                <a:cxn ang="0">
                  <a:pos x="1920" y="192"/>
                </a:cxn>
                <a:cxn ang="0">
                  <a:pos x="2112" y="0"/>
                </a:cxn>
                <a:cxn ang="0">
                  <a:pos x="2304" y="192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2700" cmpd="sng">
              <a:solidFill>
                <a:srgbClr val="0070C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92" name="Freeform 21">
              <a:extLst>
                <a:ext uri="{FF2B5EF4-FFF2-40B4-BE49-F238E27FC236}">
                  <a16:creationId xmlns:a16="http://schemas.microsoft.com/office/drawing/2014/main" id="{475406DC-C995-4B22-8714-C36CED582F68}"/>
                </a:ext>
              </a:extLst>
            </p:cNvPr>
            <p:cNvSpPr>
              <a:spLocks noChangeAspect="1"/>
            </p:cNvSpPr>
            <p:nvPr/>
          </p:nvSpPr>
          <p:spPr bwMode="auto">
            <a:xfrm rot="4000082" flipH="1">
              <a:off x="7738441" y="4048453"/>
              <a:ext cx="516219" cy="49379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92" y="0"/>
                </a:cxn>
                <a:cxn ang="0">
                  <a:pos x="384" y="192"/>
                </a:cxn>
                <a:cxn ang="0">
                  <a:pos x="576" y="0"/>
                </a:cxn>
                <a:cxn ang="0">
                  <a:pos x="768" y="192"/>
                </a:cxn>
                <a:cxn ang="0">
                  <a:pos x="960" y="0"/>
                </a:cxn>
                <a:cxn ang="0">
                  <a:pos x="1152" y="192"/>
                </a:cxn>
                <a:cxn ang="0">
                  <a:pos x="1344" y="0"/>
                </a:cxn>
                <a:cxn ang="0">
                  <a:pos x="1536" y="192"/>
                </a:cxn>
                <a:cxn ang="0">
                  <a:pos x="1728" y="0"/>
                </a:cxn>
                <a:cxn ang="0">
                  <a:pos x="1920" y="192"/>
                </a:cxn>
                <a:cxn ang="0">
                  <a:pos x="2112" y="0"/>
                </a:cxn>
                <a:cxn ang="0">
                  <a:pos x="2304" y="192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2700" cmpd="sng">
              <a:solidFill>
                <a:srgbClr val="0070C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C95C692E-C56E-4F42-BAE8-2343D2BDB9D7}"/>
              </a:ext>
            </a:extLst>
          </p:cNvPr>
          <p:cNvGrpSpPr/>
          <p:nvPr/>
        </p:nvGrpSpPr>
        <p:grpSpPr>
          <a:xfrm>
            <a:off x="366144" y="2636912"/>
            <a:ext cx="3139059" cy="2002226"/>
            <a:chOff x="366144" y="2636912"/>
            <a:chExt cx="3139059" cy="2002226"/>
          </a:xfrm>
        </p:grpSpPr>
        <p:sp>
          <p:nvSpPr>
            <p:cNvPr id="137" name="Téglalap 136">
              <a:extLst>
                <a:ext uri="{FF2B5EF4-FFF2-40B4-BE49-F238E27FC236}">
                  <a16:creationId xmlns:a16="http://schemas.microsoft.com/office/drawing/2014/main" id="{1072342D-365D-4190-B465-2A430EFA3805}"/>
                </a:ext>
              </a:extLst>
            </p:cNvPr>
            <p:cNvSpPr/>
            <p:nvPr/>
          </p:nvSpPr>
          <p:spPr>
            <a:xfrm>
              <a:off x="366144" y="2673444"/>
              <a:ext cx="3139059" cy="196569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Line 6">
              <a:extLst>
                <a:ext uri="{FF2B5EF4-FFF2-40B4-BE49-F238E27FC236}">
                  <a16:creationId xmlns:a16="http://schemas.microsoft.com/office/drawing/2014/main" id="{29709021-797B-4A88-9775-3F6F0B5B25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86351" y="3722095"/>
              <a:ext cx="900000" cy="2002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square">
              <a:spAutoFit/>
            </a:bodyPr>
            <a:lstStyle/>
            <a:p>
              <a:endParaRPr lang="hu-HU"/>
            </a:p>
          </p:txBody>
        </p:sp>
        <p:cxnSp>
          <p:nvCxnSpPr>
            <p:cNvPr id="163" name="Egyenes összekötő nyíllal 162">
              <a:extLst>
                <a:ext uri="{FF2B5EF4-FFF2-40B4-BE49-F238E27FC236}">
                  <a16:creationId xmlns:a16="http://schemas.microsoft.com/office/drawing/2014/main" id="{AF4589AC-33BF-4ECF-930B-C88225CC68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0955" y="3381336"/>
              <a:ext cx="309197" cy="67885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Robbanás: 14 ágú 163">
              <a:extLst>
                <a:ext uri="{FF2B5EF4-FFF2-40B4-BE49-F238E27FC236}">
                  <a16:creationId xmlns:a16="http://schemas.microsoft.com/office/drawing/2014/main" id="{A530F3E1-CCF7-452E-B98F-5D13B11F5B7A}"/>
                </a:ext>
              </a:extLst>
            </p:cNvPr>
            <p:cNvSpPr/>
            <p:nvPr/>
          </p:nvSpPr>
          <p:spPr>
            <a:xfrm rot="1679775">
              <a:off x="1787193" y="3668304"/>
              <a:ext cx="155744" cy="144480"/>
            </a:xfrm>
            <a:prstGeom prst="irregularSeal2">
              <a:avLst/>
            </a:prstGeom>
            <a:solidFill>
              <a:srgbClr val="FF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Ellipszis 164">
              <a:extLst>
                <a:ext uri="{FF2B5EF4-FFF2-40B4-BE49-F238E27FC236}">
                  <a16:creationId xmlns:a16="http://schemas.microsoft.com/office/drawing/2014/main" id="{D4198BDD-D96D-41CA-9E64-4C28C6EA80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00225" y="3309336"/>
              <a:ext cx="72000" cy="72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38100">
              <a:bevelT w="38100" h="38100"/>
              <a:bevelB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endParaRPr lang="hu-HU" sz="8800" dirty="0">
                <a:solidFill>
                  <a:schemeClr val="tx1"/>
                </a:solidFill>
              </a:endParaRPr>
            </a:p>
          </p:txBody>
        </p:sp>
        <p:sp>
          <p:nvSpPr>
            <p:cNvPr id="166" name="Ellipszis 165">
              <a:extLst>
                <a:ext uri="{FF2B5EF4-FFF2-40B4-BE49-F238E27FC236}">
                  <a16:creationId xmlns:a16="http://schemas.microsoft.com/office/drawing/2014/main" id="{5ECDA161-9BD2-447B-BC57-637E15A14C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53166" y="4066563"/>
              <a:ext cx="72000" cy="72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38100">
              <a:bevelT w="38100" h="38100"/>
              <a:bevelB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endParaRPr lang="hu-HU" sz="8800" dirty="0">
                <a:solidFill>
                  <a:schemeClr val="tx1"/>
                </a:solidFill>
              </a:endParaRPr>
            </a:p>
          </p:txBody>
        </p:sp>
        <p:sp>
          <p:nvSpPr>
            <p:cNvPr id="146" name="Szövegdoboz 145">
              <a:extLst>
                <a:ext uri="{FF2B5EF4-FFF2-40B4-BE49-F238E27FC236}">
                  <a16:creationId xmlns:a16="http://schemas.microsoft.com/office/drawing/2014/main" id="{1200847F-42B2-4BD0-B767-FD7B3250BFA6}"/>
                </a:ext>
              </a:extLst>
            </p:cNvPr>
            <p:cNvSpPr txBox="1"/>
            <p:nvPr/>
          </p:nvSpPr>
          <p:spPr>
            <a:xfrm>
              <a:off x="2489449" y="3159319"/>
              <a:ext cx="9108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>
                  <a:solidFill>
                    <a:schemeClr val="bg2"/>
                  </a:solidFill>
                </a:rPr>
                <a:t>proton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  <p:sp>
          <p:nvSpPr>
            <p:cNvPr id="149" name="Szövegdoboz 148">
              <a:extLst>
                <a:ext uri="{FF2B5EF4-FFF2-40B4-BE49-F238E27FC236}">
                  <a16:creationId xmlns:a16="http://schemas.microsoft.com/office/drawing/2014/main" id="{9A5CFC84-4F22-4A27-A968-219A439A8EAF}"/>
                </a:ext>
              </a:extLst>
            </p:cNvPr>
            <p:cNvSpPr txBox="1"/>
            <p:nvPr/>
          </p:nvSpPr>
          <p:spPr>
            <a:xfrm>
              <a:off x="505891" y="4160519"/>
              <a:ext cx="9108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>
                  <a:solidFill>
                    <a:srgbClr val="C00000"/>
                  </a:solidFill>
                </a:rPr>
                <a:t>jet-pár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150" name="Szövegdoboz 149">
              <a:extLst>
                <a:ext uri="{FF2B5EF4-FFF2-40B4-BE49-F238E27FC236}">
                  <a16:creationId xmlns:a16="http://schemas.microsoft.com/office/drawing/2014/main" id="{C5BE26DD-2D43-432B-B1E3-2F86F6BFB1F3}"/>
                </a:ext>
              </a:extLst>
            </p:cNvPr>
            <p:cNvSpPr txBox="1"/>
            <p:nvPr/>
          </p:nvSpPr>
          <p:spPr>
            <a:xfrm>
              <a:off x="855585" y="2636912"/>
              <a:ext cx="21440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000" dirty="0"/>
                <a:t>ütközés oldalról</a:t>
              </a:r>
              <a:endParaRPr lang="en-US" sz="2000" dirty="0"/>
            </a:p>
          </p:txBody>
        </p:sp>
        <p:pic>
          <p:nvPicPr>
            <p:cNvPr id="174" name="Kép 173">
              <a:extLst>
                <a:ext uri="{FF2B5EF4-FFF2-40B4-BE49-F238E27FC236}">
                  <a16:creationId xmlns:a16="http://schemas.microsoft.com/office/drawing/2014/main" id="{69ACE088-BC18-429B-8D79-BFC67405E6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13" t="23607" r="38534" b="49111"/>
            <a:stretch/>
          </p:blipFill>
          <p:spPr>
            <a:xfrm>
              <a:off x="2943851" y="3547866"/>
              <a:ext cx="371981" cy="373737"/>
            </a:xfrm>
            <a:prstGeom prst="ellipse">
              <a:avLst/>
            </a:prstGeom>
          </p:spPr>
        </p:pic>
        <p:sp>
          <p:nvSpPr>
            <p:cNvPr id="175" name="Line 7">
              <a:extLst>
                <a:ext uri="{FF2B5EF4-FFF2-40B4-BE49-F238E27FC236}">
                  <a16:creationId xmlns:a16="http://schemas.microsoft.com/office/drawing/2014/main" id="{1EAA4618-631F-44ED-B5F6-74CA5BDCD8F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965" flipH="1" flipV="1">
              <a:off x="855586" y="3726799"/>
              <a:ext cx="900000" cy="1794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square">
              <a:spAutoFit/>
            </a:bodyPr>
            <a:lstStyle/>
            <a:p>
              <a:endParaRPr lang="hu-HU"/>
            </a:p>
          </p:txBody>
        </p:sp>
        <p:pic>
          <p:nvPicPr>
            <p:cNvPr id="176" name="Kép 175">
              <a:extLst>
                <a:ext uri="{FF2B5EF4-FFF2-40B4-BE49-F238E27FC236}">
                  <a16:creationId xmlns:a16="http://schemas.microsoft.com/office/drawing/2014/main" id="{782582AC-5458-4848-A7EE-3EC967837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13" t="23607" r="38534" b="49111"/>
            <a:stretch/>
          </p:blipFill>
          <p:spPr>
            <a:xfrm>
              <a:off x="437426" y="3553674"/>
              <a:ext cx="371981" cy="373737"/>
            </a:xfrm>
            <a:prstGeom prst="ellipse">
              <a:avLst/>
            </a:prstGeom>
          </p:spPr>
        </p:pic>
        <p:sp>
          <p:nvSpPr>
            <p:cNvPr id="177" name="Szövegdoboz 176">
              <a:extLst>
                <a:ext uri="{FF2B5EF4-FFF2-40B4-BE49-F238E27FC236}">
                  <a16:creationId xmlns:a16="http://schemas.microsoft.com/office/drawing/2014/main" id="{7B9E8B96-CCDF-4FCA-BBCD-9CD2CF2B8A60}"/>
                </a:ext>
              </a:extLst>
            </p:cNvPr>
            <p:cNvSpPr txBox="1"/>
            <p:nvPr/>
          </p:nvSpPr>
          <p:spPr>
            <a:xfrm>
              <a:off x="386931" y="3159319"/>
              <a:ext cx="9108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>
                  <a:solidFill>
                    <a:schemeClr val="bg2"/>
                  </a:solidFill>
                </a:rPr>
                <a:t>proton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  <p:sp>
          <p:nvSpPr>
            <p:cNvPr id="184" name="Freeform 21">
              <a:extLst>
                <a:ext uri="{FF2B5EF4-FFF2-40B4-BE49-F238E27FC236}">
                  <a16:creationId xmlns:a16="http://schemas.microsoft.com/office/drawing/2014/main" id="{999FF4FD-9A2D-492D-ACD5-BC7D85E190F7}"/>
                </a:ext>
              </a:extLst>
            </p:cNvPr>
            <p:cNvSpPr>
              <a:spLocks/>
            </p:cNvSpPr>
            <p:nvPr/>
          </p:nvSpPr>
          <p:spPr bwMode="auto">
            <a:xfrm rot="14800082" flipH="1">
              <a:off x="1509541" y="3445022"/>
              <a:ext cx="477981" cy="45719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92" y="0"/>
                </a:cxn>
                <a:cxn ang="0">
                  <a:pos x="384" y="192"/>
                </a:cxn>
                <a:cxn ang="0">
                  <a:pos x="576" y="0"/>
                </a:cxn>
                <a:cxn ang="0">
                  <a:pos x="768" y="192"/>
                </a:cxn>
                <a:cxn ang="0">
                  <a:pos x="960" y="0"/>
                </a:cxn>
                <a:cxn ang="0">
                  <a:pos x="1152" y="192"/>
                </a:cxn>
                <a:cxn ang="0">
                  <a:pos x="1344" y="0"/>
                </a:cxn>
                <a:cxn ang="0">
                  <a:pos x="1536" y="192"/>
                </a:cxn>
                <a:cxn ang="0">
                  <a:pos x="1728" y="0"/>
                </a:cxn>
                <a:cxn ang="0">
                  <a:pos x="1920" y="192"/>
                </a:cxn>
                <a:cxn ang="0">
                  <a:pos x="2112" y="0"/>
                </a:cxn>
                <a:cxn ang="0">
                  <a:pos x="2304" y="192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2700" cmpd="sng">
              <a:solidFill>
                <a:srgbClr val="0070C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86" name="Freeform 21">
              <a:extLst>
                <a:ext uri="{FF2B5EF4-FFF2-40B4-BE49-F238E27FC236}">
                  <a16:creationId xmlns:a16="http://schemas.microsoft.com/office/drawing/2014/main" id="{E824A0AF-ACB4-4A1B-AD7F-A63F33D793B4}"/>
                </a:ext>
              </a:extLst>
            </p:cNvPr>
            <p:cNvSpPr>
              <a:spLocks/>
            </p:cNvSpPr>
            <p:nvPr/>
          </p:nvSpPr>
          <p:spPr bwMode="auto">
            <a:xfrm rot="4000082" flipH="1">
              <a:off x="1749060" y="4004105"/>
              <a:ext cx="477981" cy="45719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92" y="0"/>
                </a:cxn>
                <a:cxn ang="0">
                  <a:pos x="384" y="192"/>
                </a:cxn>
                <a:cxn ang="0">
                  <a:pos x="576" y="0"/>
                </a:cxn>
                <a:cxn ang="0">
                  <a:pos x="768" y="192"/>
                </a:cxn>
                <a:cxn ang="0">
                  <a:pos x="960" y="0"/>
                </a:cxn>
                <a:cxn ang="0">
                  <a:pos x="1152" y="192"/>
                </a:cxn>
                <a:cxn ang="0">
                  <a:pos x="1344" y="0"/>
                </a:cxn>
                <a:cxn ang="0">
                  <a:pos x="1536" y="192"/>
                </a:cxn>
                <a:cxn ang="0">
                  <a:pos x="1728" y="0"/>
                </a:cxn>
                <a:cxn ang="0">
                  <a:pos x="1920" y="192"/>
                </a:cxn>
                <a:cxn ang="0">
                  <a:pos x="2112" y="0"/>
                </a:cxn>
                <a:cxn ang="0">
                  <a:pos x="2304" y="192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2700" cmpd="sng">
              <a:solidFill>
                <a:srgbClr val="0070C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87" name="Szövegdoboz 186">
              <a:extLst>
                <a:ext uri="{FF2B5EF4-FFF2-40B4-BE49-F238E27FC236}">
                  <a16:creationId xmlns:a16="http://schemas.microsoft.com/office/drawing/2014/main" id="{777C1970-AF5D-4AA7-B485-5DF67148105F}"/>
                </a:ext>
              </a:extLst>
            </p:cNvPr>
            <p:cNvSpPr txBox="1"/>
            <p:nvPr/>
          </p:nvSpPr>
          <p:spPr>
            <a:xfrm>
              <a:off x="2051720" y="4196894"/>
              <a:ext cx="10246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>
                  <a:solidFill>
                    <a:srgbClr val="0070C0"/>
                  </a:solidFill>
                </a:rPr>
                <a:t>fotonok</a:t>
              </a:r>
              <a:endParaRPr lang="en-US" sz="2000" dirty="0">
                <a:solidFill>
                  <a:srgbClr val="0070C0"/>
                </a:solidFill>
              </a:endParaRPr>
            </a:p>
          </p:txBody>
        </p:sp>
        <p:cxnSp>
          <p:nvCxnSpPr>
            <p:cNvPr id="68" name="Egyenes összekötő nyíllal 67">
              <a:extLst>
                <a:ext uri="{FF2B5EF4-FFF2-40B4-BE49-F238E27FC236}">
                  <a16:creationId xmlns:a16="http://schemas.microsoft.com/office/drawing/2014/main" id="{9E7B8D81-4F89-4BB8-A500-C4558754FD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23308" y="2993517"/>
              <a:ext cx="56824" cy="298069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Egyenes összekötő nyíllal 69">
              <a:extLst>
                <a:ext uri="{FF2B5EF4-FFF2-40B4-BE49-F238E27FC236}">
                  <a16:creationId xmlns:a16="http://schemas.microsoft.com/office/drawing/2014/main" id="{CD4801DF-7BBF-44CC-9B11-A30070DFED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57545" y="3033909"/>
              <a:ext cx="146604" cy="268758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Egyenes összekötő nyíllal 70">
              <a:extLst>
                <a:ext uri="{FF2B5EF4-FFF2-40B4-BE49-F238E27FC236}">
                  <a16:creationId xmlns:a16="http://schemas.microsoft.com/office/drawing/2014/main" id="{DAA829A8-3263-40DB-B217-8D9B943D72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82432" y="3076043"/>
              <a:ext cx="225618" cy="243292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Egyenes összekötő nyíllal 76">
              <a:extLst>
                <a:ext uri="{FF2B5EF4-FFF2-40B4-BE49-F238E27FC236}">
                  <a16:creationId xmlns:a16="http://schemas.microsoft.com/office/drawing/2014/main" id="{93089B59-146F-40D1-ABE2-1D6E120058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6741" y="4144572"/>
              <a:ext cx="88884" cy="306082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Egyenes összekötő nyíllal 77">
              <a:extLst>
                <a:ext uri="{FF2B5EF4-FFF2-40B4-BE49-F238E27FC236}">
                  <a16:creationId xmlns:a16="http://schemas.microsoft.com/office/drawing/2014/main" id="{C15EDE0A-6680-44A0-98A3-6C32B0C877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7383" y="4143368"/>
              <a:ext cx="116646" cy="249389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Egyenes összekötő nyíllal 78">
              <a:extLst>
                <a:ext uri="{FF2B5EF4-FFF2-40B4-BE49-F238E27FC236}">
                  <a16:creationId xmlns:a16="http://schemas.microsoft.com/office/drawing/2014/main" id="{EE3F6CAB-D494-431C-9111-3713C5D4D7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0533" y="4118874"/>
              <a:ext cx="197029" cy="248185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027BAB58-FA20-42E6-A4DB-29E04ACFAE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29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896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113"/>
            <a:ext cx="9144000" cy="896937"/>
          </a:xfrm>
        </p:spPr>
        <p:txBody>
          <a:bodyPr/>
          <a:lstStyle/>
          <a:p>
            <a:r>
              <a:rPr lang="hu-HU" sz="4400" dirty="0"/>
              <a:t>Miből van, hogy működik a világ?</a:t>
            </a:r>
            <a:endParaRPr lang="en-US" sz="4400" dirty="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" y="1269056"/>
            <a:ext cx="7488237" cy="2736850"/>
          </a:xfrm>
        </p:spPr>
        <p:txBody>
          <a:bodyPr/>
          <a:lstStyle/>
          <a:p>
            <a:pPr>
              <a:spcBef>
                <a:spcPts val="0"/>
              </a:spcBef>
              <a:tabLst>
                <a:tab pos="5656263" algn="l"/>
              </a:tabLst>
            </a:pPr>
            <a:r>
              <a:rPr lang="hu-HU" sz="2000" dirty="0"/>
              <a:t>Ókor: négy elem, majd </a:t>
            </a:r>
            <a:r>
              <a:rPr lang="hu-HU" sz="2000" dirty="0">
                <a:sym typeface="Symbol" panose="05050102010706020507" pitchFamily="18" charset="2"/>
              </a:rPr>
              <a:t>rengeteg különböző anyag</a:t>
            </a:r>
            <a:endParaRPr lang="hu-HU" sz="2000" dirty="0"/>
          </a:p>
          <a:p>
            <a:pPr>
              <a:spcBef>
                <a:spcPts val="0"/>
              </a:spcBef>
              <a:tabLst>
                <a:tab pos="5114925" algn="l"/>
                <a:tab pos="5656263" algn="l"/>
              </a:tabLst>
            </a:pPr>
            <a:r>
              <a:rPr lang="hu-HU" sz="2000" dirty="0"/>
              <a:t>1789: Dalton elemei	33</a:t>
            </a:r>
          </a:p>
          <a:p>
            <a:pPr>
              <a:spcBef>
                <a:spcPts val="0"/>
              </a:spcBef>
              <a:tabLst>
                <a:tab pos="5114925" algn="l"/>
                <a:tab pos="5656263" algn="l"/>
              </a:tabLst>
            </a:pPr>
            <a:r>
              <a:rPr lang="hu-HU" sz="2000" dirty="0"/>
              <a:t>1869: atomok, periódusos rendszer	~100</a:t>
            </a:r>
          </a:p>
          <a:p>
            <a:pPr>
              <a:spcBef>
                <a:spcPts val="0"/>
              </a:spcBef>
              <a:tabLst>
                <a:tab pos="5114925" algn="l"/>
                <a:tab pos="5656263" algn="l"/>
              </a:tabLst>
            </a:pPr>
            <a:r>
              <a:rPr lang="hu-HU" sz="2000" dirty="0"/>
              <a:t>1930: proton, neutron, elektron	3</a:t>
            </a:r>
          </a:p>
          <a:p>
            <a:pPr>
              <a:spcBef>
                <a:spcPts val="0"/>
              </a:spcBef>
              <a:tabLst>
                <a:tab pos="5114925" algn="l"/>
                <a:tab pos="5656263" algn="l"/>
              </a:tabLst>
            </a:pPr>
            <a:r>
              <a:rPr lang="hu-HU" sz="2000" dirty="0"/>
              <a:t>1930-1960: „</a:t>
            </a:r>
            <a:r>
              <a:rPr lang="hu-HU" sz="2000" dirty="0" err="1"/>
              <a:t>hadronok</a:t>
            </a:r>
            <a:r>
              <a:rPr lang="hu-HU" sz="2000" dirty="0"/>
              <a:t>”	~100</a:t>
            </a:r>
          </a:p>
          <a:p>
            <a:pPr>
              <a:spcBef>
                <a:spcPts val="0"/>
              </a:spcBef>
              <a:tabLst>
                <a:tab pos="5114925" algn="l"/>
                <a:tab pos="5656263" algn="l"/>
              </a:tabLst>
            </a:pPr>
            <a:r>
              <a:rPr lang="hu-HU" sz="2000" dirty="0"/>
              <a:t>1975: standard modell	4</a:t>
            </a:r>
          </a:p>
          <a:p>
            <a:pPr>
              <a:spcBef>
                <a:spcPts val="0"/>
              </a:spcBef>
              <a:tabLst>
                <a:tab pos="5114925" algn="l"/>
                <a:tab pos="5656263" algn="l"/>
              </a:tabLst>
            </a:pPr>
            <a:r>
              <a:rPr lang="hu-HU" sz="2000" dirty="0"/>
              <a:t>~2000: elemi részek sok altípusa	~100</a:t>
            </a:r>
          </a:p>
          <a:p>
            <a:pPr>
              <a:spcBef>
                <a:spcPts val="0"/>
              </a:spcBef>
              <a:tabLst>
                <a:tab pos="5114925" algn="l"/>
                <a:tab pos="5656263" algn="l"/>
              </a:tabLst>
            </a:pPr>
            <a:r>
              <a:rPr lang="hu-HU" sz="2000" dirty="0"/>
              <a:t>Még elemibb részecskék?	??</a:t>
            </a:r>
            <a:endParaRPr lang="en-US" sz="2000" dirty="0"/>
          </a:p>
        </p:txBody>
      </p:sp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8844"/>
            <a:ext cx="9144000" cy="2476500"/>
          </a:xfrm>
          <a:prstGeom prst="rect">
            <a:avLst/>
          </a:prstGeom>
          <a:noFill/>
        </p:spPr>
      </p:pic>
      <p:pic>
        <p:nvPicPr>
          <p:cNvPr id="128005" name="Picture 5" descr="http://www.owningpink.com/wp-content/uploads/2009/08/fire-water-earth-air-dosh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9252"/>
            <a:ext cx="936625" cy="936625"/>
          </a:xfrm>
          <a:prstGeom prst="rect">
            <a:avLst/>
          </a:prstGeom>
          <a:noFill/>
        </p:spPr>
      </p:pic>
      <p:pic>
        <p:nvPicPr>
          <p:cNvPr id="128006" name="Picture 6" descr="Periodic Tab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769172"/>
            <a:ext cx="1512887" cy="992187"/>
          </a:xfrm>
          <a:prstGeom prst="rect">
            <a:avLst/>
          </a:prstGeom>
          <a:noFill/>
        </p:spPr>
      </p:pic>
      <p:pic>
        <p:nvPicPr>
          <p:cNvPr id="128007" name="Picture 7" descr="http://upload.wikimedia.org/wikipedia/commons/thumb/e/e1/Stylised_Lithium_Atom.svg/270px-Stylised_Lithium_Atom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5201220"/>
            <a:ext cx="792088" cy="894367"/>
          </a:xfrm>
          <a:prstGeom prst="rect">
            <a:avLst/>
          </a:prstGeom>
          <a:noFill/>
        </p:spPr>
      </p:pic>
      <p:pic>
        <p:nvPicPr>
          <p:cNvPr id="128008" name="Picture 8" descr="File:Meson-octet-small.sv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4985196"/>
            <a:ext cx="1368425" cy="1111250"/>
          </a:xfrm>
          <a:prstGeom prst="rect">
            <a:avLst/>
          </a:prstGeom>
          <a:noFill/>
        </p:spPr>
      </p:pic>
      <p:pic>
        <p:nvPicPr>
          <p:cNvPr id="128009" name="Picture 9" descr="http://www.symmetrymagazine.org/images/200502/standard3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2320" y="4769172"/>
            <a:ext cx="1030287" cy="942975"/>
          </a:xfrm>
          <a:prstGeom prst="rect">
            <a:avLst/>
          </a:prstGeom>
          <a:noFill/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80"/>
          <a:stretch/>
        </p:blipFill>
        <p:spPr>
          <a:xfrm>
            <a:off x="1403648" y="4337124"/>
            <a:ext cx="983658" cy="1731104"/>
          </a:xfrm>
          <a:prstGeom prst="rect">
            <a:avLst/>
          </a:prstGeom>
        </p:spPr>
      </p:pic>
      <p:pic>
        <p:nvPicPr>
          <p:cNvPr id="13" name="Picture 5" descr="anyagszerkeze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0192" y="1908346"/>
            <a:ext cx="2843808" cy="2047629"/>
          </a:xfrm>
          <a:prstGeom prst="rect">
            <a:avLst/>
          </a:prstGeom>
          <a:noFill/>
        </p:spPr>
      </p:pic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CE35680-B332-4E7F-B910-326B56CF5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105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3A3241-E8A0-452A-BFE0-E53B2F71B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Folyadék viselkedés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510E2AB-4621-4877-A9FB-E119FD38B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6752"/>
            <a:ext cx="9070298" cy="2099537"/>
          </a:xfrm>
        </p:spPr>
        <p:txBody>
          <a:bodyPr/>
          <a:lstStyle/>
          <a:p>
            <a:r>
              <a:rPr lang="hu-HU" sz="2100" dirty="0">
                <a:solidFill>
                  <a:srgbClr val="C00000"/>
                </a:solidFill>
              </a:rPr>
              <a:t>Ütközési zóna</a:t>
            </a:r>
            <a:r>
              <a:rPr lang="hu-HU" sz="2100" dirty="0"/>
              <a:t>: mandula (ellipszoid) alakú térrész</a:t>
            </a:r>
          </a:p>
          <a:p>
            <a:r>
              <a:rPr lang="hu-HU" sz="2100" dirty="0">
                <a:solidFill>
                  <a:srgbClr val="0000FF"/>
                </a:solidFill>
              </a:rPr>
              <a:t>Maradék (</a:t>
            </a:r>
            <a:r>
              <a:rPr lang="hu-HU" sz="2100" dirty="0" err="1">
                <a:solidFill>
                  <a:srgbClr val="0000FF"/>
                </a:solidFill>
              </a:rPr>
              <a:t>spektátor</a:t>
            </a:r>
            <a:r>
              <a:rPr lang="hu-HU" sz="2100" dirty="0">
                <a:solidFill>
                  <a:srgbClr val="0000FF"/>
                </a:solidFill>
              </a:rPr>
              <a:t>) atommagok </a:t>
            </a:r>
            <a:r>
              <a:rPr lang="hu-HU" sz="2100" dirty="0" err="1"/>
              <a:t>továbbrepülnek</a:t>
            </a:r>
            <a:endParaRPr lang="hu-HU" sz="2100" dirty="0"/>
          </a:p>
          <a:p>
            <a:r>
              <a:rPr lang="hu-HU" sz="2100" dirty="0"/>
              <a:t>Létrejövő anyag </a:t>
            </a:r>
            <a:r>
              <a:rPr lang="hu-HU" sz="2100" dirty="0" err="1"/>
              <a:t>robbanásszerűen</a:t>
            </a:r>
            <a:r>
              <a:rPr lang="hu-HU" sz="2100" dirty="0"/>
              <a:t> tágul</a:t>
            </a:r>
          </a:p>
          <a:p>
            <a:r>
              <a:rPr lang="hu-HU" sz="2100" dirty="0"/>
              <a:t>Ha folyadék: nyomás-aszimmetria </a:t>
            </a:r>
            <a:r>
              <a:rPr lang="hu-HU" sz="210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hu-HU" sz="2100" dirty="0"/>
              <a:t> tágulási aszimmetria</a:t>
            </a:r>
          </a:p>
          <a:p>
            <a:r>
              <a:rPr lang="hu-HU" sz="2100" dirty="0"/>
              <a:t>Mérések igazolják a folyadék-viselkedést!</a:t>
            </a:r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D0A4E36B-46F4-469C-833B-97D6661F9EB5}"/>
              </a:ext>
            </a:extLst>
          </p:cNvPr>
          <p:cNvGrpSpPr/>
          <p:nvPr/>
        </p:nvGrpSpPr>
        <p:grpSpPr>
          <a:xfrm>
            <a:off x="107950" y="3212976"/>
            <a:ext cx="6590977" cy="3096344"/>
            <a:chOff x="2699792" y="2924945"/>
            <a:chExt cx="6590977" cy="3096344"/>
          </a:xfrm>
        </p:grpSpPr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2AF50F3D-7EDF-4F74-9548-8C34DA1386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7830"/>
            <a:stretch/>
          </p:blipFill>
          <p:spPr>
            <a:xfrm>
              <a:off x="2699792" y="2924945"/>
              <a:ext cx="6369936" cy="3096344"/>
            </a:xfrm>
            <a:prstGeom prst="rect">
              <a:avLst/>
            </a:prstGeom>
          </p:spPr>
        </p:pic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FE6AD5D8-DBD8-469D-A499-7E13DC865BF0}"/>
                </a:ext>
              </a:extLst>
            </p:cNvPr>
            <p:cNvSpPr txBox="1"/>
            <p:nvPr/>
          </p:nvSpPr>
          <p:spPr>
            <a:xfrm>
              <a:off x="6695187" y="4100880"/>
              <a:ext cx="2595582" cy="1200329"/>
            </a:xfrm>
            <a:prstGeom prst="rect">
              <a:avLst/>
            </a:prstGeom>
            <a:noFill/>
            <a:scene3d>
              <a:camera prst="isometricOffAxis1Left">
                <a:rot lat="888000" lon="3239395" rev="166173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hu-HU" sz="3600" dirty="0">
                  <a:solidFill>
                    <a:srgbClr val="0000FF"/>
                  </a:solidFill>
                </a:rPr>
                <a:t>maradék</a:t>
              </a:r>
              <a:br>
                <a:rPr lang="hu-HU" sz="3600" dirty="0">
                  <a:solidFill>
                    <a:srgbClr val="0000FF"/>
                  </a:solidFill>
                </a:rPr>
              </a:br>
              <a:r>
                <a:rPr lang="hu-HU" sz="3600" dirty="0">
                  <a:solidFill>
                    <a:srgbClr val="0000FF"/>
                  </a:solidFill>
                </a:rPr>
                <a:t>atommagok</a:t>
              </a:r>
              <a:endParaRPr lang="en-US" sz="3600" dirty="0">
                <a:solidFill>
                  <a:srgbClr val="0000FF"/>
                </a:solidFill>
              </a:endParaRPr>
            </a:p>
          </p:txBody>
        </p:sp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77103EE5-3777-4682-95B1-BDD68CE88D53}"/>
                </a:ext>
              </a:extLst>
            </p:cNvPr>
            <p:cNvSpPr txBox="1"/>
            <p:nvPr/>
          </p:nvSpPr>
          <p:spPr>
            <a:xfrm>
              <a:off x="5337150" y="3081506"/>
              <a:ext cx="2544286" cy="646331"/>
            </a:xfrm>
            <a:prstGeom prst="rect">
              <a:avLst/>
            </a:prstGeom>
            <a:noFill/>
            <a:scene3d>
              <a:camera prst="isometricRightUp">
                <a:rot lat="900001" lon="18899998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hu-HU" sz="3600" dirty="0">
                  <a:solidFill>
                    <a:srgbClr val="C00000"/>
                  </a:solidFill>
                </a:rPr>
                <a:t>kvarkanyag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5" name="Kép 14">
            <a:extLst>
              <a:ext uri="{FF2B5EF4-FFF2-40B4-BE49-F238E27FC236}">
                <a16:creationId xmlns:a16="http://schemas.microsoft.com/office/drawing/2014/main" id="{4B01F717-ABF0-4EED-AFEE-E320BF7E7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65" y="3212976"/>
            <a:ext cx="2523733" cy="3096344"/>
          </a:xfrm>
          <a:prstGeom prst="rect">
            <a:avLst/>
          </a:prstGeom>
        </p:spPr>
      </p:pic>
      <p:sp>
        <p:nvSpPr>
          <p:cNvPr id="6" name="Ellipszis 5">
            <a:extLst>
              <a:ext uri="{FF2B5EF4-FFF2-40B4-BE49-F238E27FC236}">
                <a16:creationId xmlns:a16="http://schemas.microsoft.com/office/drawing/2014/main" id="{7694B512-A4E9-46C5-AFC8-3C40F42B5309}"/>
              </a:ext>
            </a:extLst>
          </p:cNvPr>
          <p:cNvSpPr/>
          <p:nvPr/>
        </p:nvSpPr>
        <p:spPr>
          <a:xfrm>
            <a:off x="7308304" y="1340768"/>
            <a:ext cx="1008000" cy="1008112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46963961-9EE3-4EEF-82A2-2D9B0E88A4A4}"/>
              </a:ext>
            </a:extLst>
          </p:cNvPr>
          <p:cNvSpPr/>
          <p:nvPr/>
        </p:nvSpPr>
        <p:spPr>
          <a:xfrm>
            <a:off x="7812304" y="1340768"/>
            <a:ext cx="1008000" cy="1008112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01FF7A21-0CA7-48EF-AA34-47AB51B40AA5}"/>
              </a:ext>
            </a:extLst>
          </p:cNvPr>
          <p:cNvSpPr/>
          <p:nvPr/>
        </p:nvSpPr>
        <p:spPr>
          <a:xfrm>
            <a:off x="7808431" y="1412776"/>
            <a:ext cx="507873" cy="86409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Élőláb helye 13">
            <a:extLst>
              <a:ext uri="{FF2B5EF4-FFF2-40B4-BE49-F238E27FC236}">
                <a16:creationId xmlns:a16="http://schemas.microsoft.com/office/drawing/2014/main" id="{42BBF653-1754-4364-8596-69FD2AFBBA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30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449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Line 2"/>
          <p:cNvSpPr>
            <a:spLocks noChangeShapeType="1"/>
          </p:cNvSpPr>
          <p:nvPr/>
        </p:nvSpPr>
        <p:spPr bwMode="auto">
          <a:xfrm rot="-16220226" flipH="1" flipV="1">
            <a:off x="4743450" y="4291013"/>
            <a:ext cx="185738" cy="51911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595" name="Line 3"/>
          <p:cNvSpPr>
            <a:spLocks noChangeShapeType="1"/>
          </p:cNvSpPr>
          <p:nvPr/>
        </p:nvSpPr>
        <p:spPr bwMode="auto">
          <a:xfrm rot="-16220226" flipH="1" flipV="1">
            <a:off x="4416426" y="4164012"/>
            <a:ext cx="277812" cy="258763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596" name="Line 4"/>
          <p:cNvSpPr>
            <a:spLocks noChangeShapeType="1"/>
          </p:cNvSpPr>
          <p:nvPr/>
        </p:nvSpPr>
        <p:spPr bwMode="auto">
          <a:xfrm rot="-16220226" flipH="1" flipV="1">
            <a:off x="4418013" y="4160838"/>
            <a:ext cx="277812" cy="2587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597" name="Rectangle 5"/>
          <p:cNvSpPr>
            <a:spLocks noChangeArrowheads="1"/>
          </p:cNvSpPr>
          <p:nvPr/>
        </p:nvSpPr>
        <p:spPr bwMode="auto">
          <a:xfrm>
            <a:off x="219075" y="4941888"/>
            <a:ext cx="3886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80" rIns="91080"/>
          <a:lstStyle/>
          <a:p>
            <a:pPr defTabSz="449263">
              <a:spcBef>
                <a:spcPct val="20000"/>
              </a:spcBef>
              <a:buClr>
                <a:srgbClr val="DD137B"/>
              </a:buCl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200">
              <a:solidFill>
                <a:srgbClr val="546366"/>
              </a:solidFill>
              <a:latin typeface="Verdana" pitchFamily="34" charset="0"/>
            </a:endParaRPr>
          </a:p>
        </p:txBody>
      </p:sp>
      <p:sp>
        <p:nvSpPr>
          <p:cNvPr id="11059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/>
              <a:t>Kollektív dinamika</a:t>
            </a:r>
            <a:endParaRPr lang="en-US" sz="4400"/>
          </a:p>
        </p:txBody>
      </p:sp>
      <p:sp>
        <p:nvSpPr>
          <p:cNvPr id="21" name="Tartalom helye 20"/>
          <p:cNvSpPr>
            <a:spLocks noGrp="1"/>
          </p:cNvSpPr>
          <p:nvPr>
            <p:ph idx="1"/>
          </p:nvPr>
        </p:nvSpPr>
        <p:spPr>
          <a:xfrm>
            <a:off x="3663225" y="1381125"/>
            <a:ext cx="5480775" cy="2502728"/>
          </a:xfrm>
        </p:spPr>
        <p:txBody>
          <a:bodyPr/>
          <a:lstStyle/>
          <a:p>
            <a:r>
              <a:rPr lang="hu-HU" dirty="0"/>
              <a:t>Tágulás: nyomásgradiens</a:t>
            </a:r>
          </a:p>
          <a:p>
            <a:r>
              <a:rPr lang="hu-HU" dirty="0"/>
              <a:t>Egyes irányokban </a:t>
            </a:r>
            <a:r>
              <a:rPr lang="hu-HU" dirty="0" err="1"/>
              <a:t>lapultabb</a:t>
            </a:r>
            <a:r>
              <a:rPr lang="hu-HU" dirty="0"/>
              <a:t> alak!</a:t>
            </a:r>
          </a:p>
          <a:p>
            <a:r>
              <a:rPr lang="hu-HU" dirty="0"/>
              <a:t>Elliptikus folyás, v</a:t>
            </a:r>
            <a:r>
              <a:rPr lang="hu-HU" baseline="-25000" dirty="0"/>
              <a:t>2</a:t>
            </a:r>
            <a:r>
              <a:rPr lang="hu-HU" dirty="0"/>
              <a:t>: aszimmetria</a:t>
            </a:r>
          </a:p>
          <a:p>
            <a:r>
              <a:rPr lang="hu-HU" dirty="0"/>
              <a:t>Ritka gáz: v</a:t>
            </a:r>
            <a:r>
              <a:rPr lang="hu-HU" baseline="-25000" dirty="0"/>
              <a:t>2</a:t>
            </a:r>
            <a:r>
              <a:rPr lang="hu-HU" dirty="0"/>
              <a:t> = 0</a:t>
            </a:r>
          </a:p>
          <a:p>
            <a:r>
              <a:rPr lang="hu-HU" dirty="0"/>
              <a:t>Hidrodinamika: v</a:t>
            </a:r>
            <a:r>
              <a:rPr lang="hu-HU" baseline="-25000" dirty="0"/>
              <a:t>2</a:t>
            </a:r>
            <a:r>
              <a:rPr lang="hu-HU" dirty="0"/>
              <a:t> &gt; 0</a:t>
            </a:r>
          </a:p>
          <a:p>
            <a:endParaRPr lang="hu-HU" dirty="0"/>
          </a:p>
        </p:txBody>
      </p:sp>
      <p:sp>
        <p:nvSpPr>
          <p:cNvPr id="110603" name="Oval 11"/>
          <p:cNvSpPr>
            <a:spLocks noChangeArrowheads="1"/>
          </p:cNvSpPr>
          <p:nvPr/>
        </p:nvSpPr>
        <p:spPr bwMode="auto">
          <a:xfrm rot="9395838">
            <a:off x="252413" y="4446588"/>
            <a:ext cx="1558925" cy="1625600"/>
          </a:xfrm>
          <a:prstGeom prst="ellipse">
            <a:avLst/>
          </a:prstGeom>
          <a:solidFill>
            <a:schemeClr val="tx1">
              <a:alpha val="29999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10604" name="Oval 12"/>
          <p:cNvSpPr>
            <a:spLocks noChangeArrowheads="1"/>
          </p:cNvSpPr>
          <p:nvPr/>
        </p:nvSpPr>
        <p:spPr bwMode="auto">
          <a:xfrm rot="9395838">
            <a:off x="1012825" y="4060825"/>
            <a:ext cx="1646238" cy="1625600"/>
          </a:xfrm>
          <a:prstGeom prst="ellipse">
            <a:avLst/>
          </a:prstGeom>
          <a:solidFill>
            <a:schemeClr val="tx1">
              <a:alpha val="29999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10605" name="Line 13"/>
          <p:cNvSpPr>
            <a:spLocks noChangeShapeType="1"/>
          </p:cNvSpPr>
          <p:nvPr/>
        </p:nvSpPr>
        <p:spPr bwMode="auto">
          <a:xfrm rot="3995838" flipV="1">
            <a:off x="2108994" y="4387057"/>
            <a:ext cx="0" cy="7794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606" name="AutoShape 14"/>
          <p:cNvSpPr>
            <a:spLocks noChangeArrowheads="1"/>
          </p:cNvSpPr>
          <p:nvPr/>
        </p:nvSpPr>
        <p:spPr bwMode="auto">
          <a:xfrm>
            <a:off x="5480050" y="4699000"/>
            <a:ext cx="463550" cy="414338"/>
          </a:xfrm>
          <a:prstGeom prst="rightArrow">
            <a:avLst>
              <a:gd name="adj1" fmla="val 50000"/>
              <a:gd name="adj2" fmla="val 27969"/>
            </a:avLst>
          </a:prstGeom>
          <a:solidFill>
            <a:schemeClr val="tx1">
              <a:alpha val="3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6391275" y="4365625"/>
            <a:ext cx="2441575" cy="1012825"/>
            <a:chOff x="3984" y="742"/>
            <a:chExt cx="1538" cy="638"/>
          </a:xfrm>
        </p:grpSpPr>
        <p:sp>
          <p:nvSpPr>
            <p:cNvPr id="110609" name="Line 17"/>
            <p:cNvSpPr>
              <a:spLocks noChangeShapeType="1"/>
            </p:cNvSpPr>
            <p:nvPr/>
          </p:nvSpPr>
          <p:spPr bwMode="auto">
            <a:xfrm flipH="1" flipV="1">
              <a:off x="3989" y="887"/>
              <a:ext cx="1" cy="491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10610" name="Line 18"/>
            <p:cNvSpPr>
              <a:spLocks noChangeShapeType="1"/>
            </p:cNvSpPr>
            <p:nvPr/>
          </p:nvSpPr>
          <p:spPr bwMode="auto">
            <a:xfrm rot="-20452196" flipH="1" flipV="1">
              <a:off x="4052" y="1041"/>
              <a:ext cx="117" cy="327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10611" name="Line 19"/>
            <p:cNvSpPr>
              <a:spLocks noChangeShapeType="1"/>
            </p:cNvSpPr>
            <p:nvPr/>
          </p:nvSpPr>
          <p:spPr bwMode="auto">
            <a:xfrm rot="5400000" flipH="1" flipV="1">
              <a:off x="4244" y="1290"/>
              <a:ext cx="175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10612" name="Line 20"/>
            <p:cNvSpPr>
              <a:spLocks noChangeShapeType="1"/>
            </p:cNvSpPr>
            <p:nvPr/>
          </p:nvSpPr>
          <p:spPr bwMode="auto">
            <a:xfrm rot="-18750952" flipH="1" flipV="1">
              <a:off x="4129" y="1179"/>
              <a:ext cx="175" cy="163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grpSp>
          <p:nvGrpSpPr>
            <p:cNvPr id="3" name="Group 21"/>
            <p:cNvGrpSpPr>
              <a:grpSpLocks/>
            </p:cNvGrpSpPr>
            <p:nvPr/>
          </p:nvGrpSpPr>
          <p:grpSpPr bwMode="auto">
            <a:xfrm flipH="1">
              <a:off x="4333" y="887"/>
              <a:ext cx="343" cy="491"/>
              <a:chOff x="4473" y="805"/>
              <a:chExt cx="343" cy="491"/>
            </a:xfrm>
          </p:grpSpPr>
          <p:sp>
            <p:nvSpPr>
              <p:cNvPr id="110614" name="Line 22"/>
              <p:cNvSpPr>
                <a:spLocks noChangeShapeType="1"/>
              </p:cNvSpPr>
              <p:nvPr/>
            </p:nvSpPr>
            <p:spPr bwMode="auto">
              <a:xfrm flipH="1" flipV="1">
                <a:off x="4473" y="805"/>
                <a:ext cx="1" cy="491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15" name="Line 23"/>
              <p:cNvSpPr>
                <a:spLocks noChangeShapeType="1"/>
              </p:cNvSpPr>
              <p:nvPr/>
            </p:nvSpPr>
            <p:spPr bwMode="auto">
              <a:xfrm rot="-20452196" flipH="1" flipV="1">
                <a:off x="4536" y="959"/>
                <a:ext cx="117" cy="327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16" name="Line 24"/>
              <p:cNvSpPr>
                <a:spLocks noChangeShapeType="1"/>
              </p:cNvSpPr>
              <p:nvPr/>
            </p:nvSpPr>
            <p:spPr bwMode="auto">
              <a:xfrm rot="5400000" flipH="1" flipV="1">
                <a:off x="4728" y="1208"/>
                <a:ext cx="175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17" name="Line 25"/>
              <p:cNvSpPr>
                <a:spLocks noChangeShapeType="1"/>
              </p:cNvSpPr>
              <p:nvPr/>
            </p:nvSpPr>
            <p:spPr bwMode="auto">
              <a:xfrm rot="-18750952" flipH="1" flipV="1">
                <a:off x="4613" y="1097"/>
                <a:ext cx="175" cy="163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4" name="Group 26"/>
            <p:cNvGrpSpPr>
              <a:grpSpLocks/>
            </p:cNvGrpSpPr>
            <p:nvPr/>
          </p:nvGrpSpPr>
          <p:grpSpPr bwMode="auto">
            <a:xfrm>
              <a:off x="4675" y="889"/>
              <a:ext cx="343" cy="491"/>
              <a:chOff x="4473" y="805"/>
              <a:chExt cx="343" cy="491"/>
            </a:xfrm>
          </p:grpSpPr>
          <p:sp>
            <p:nvSpPr>
              <p:cNvPr id="110619" name="Line 27"/>
              <p:cNvSpPr>
                <a:spLocks noChangeShapeType="1"/>
              </p:cNvSpPr>
              <p:nvPr/>
            </p:nvSpPr>
            <p:spPr bwMode="auto">
              <a:xfrm flipH="1" flipV="1">
                <a:off x="4473" y="805"/>
                <a:ext cx="1" cy="491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20" name="Line 28"/>
              <p:cNvSpPr>
                <a:spLocks noChangeShapeType="1"/>
              </p:cNvSpPr>
              <p:nvPr/>
            </p:nvSpPr>
            <p:spPr bwMode="auto">
              <a:xfrm rot="-20452196" flipH="1" flipV="1">
                <a:off x="4536" y="959"/>
                <a:ext cx="117" cy="327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21" name="Line 29"/>
              <p:cNvSpPr>
                <a:spLocks noChangeShapeType="1"/>
              </p:cNvSpPr>
              <p:nvPr/>
            </p:nvSpPr>
            <p:spPr bwMode="auto">
              <a:xfrm rot="5400000" flipH="1" flipV="1">
                <a:off x="4728" y="1208"/>
                <a:ext cx="175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22" name="Line 30"/>
              <p:cNvSpPr>
                <a:spLocks noChangeShapeType="1"/>
              </p:cNvSpPr>
              <p:nvPr/>
            </p:nvSpPr>
            <p:spPr bwMode="auto">
              <a:xfrm rot="-18750952" flipH="1" flipV="1">
                <a:off x="4613" y="1097"/>
                <a:ext cx="175" cy="163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5" name="Group 31"/>
            <p:cNvGrpSpPr>
              <a:grpSpLocks/>
            </p:cNvGrpSpPr>
            <p:nvPr/>
          </p:nvGrpSpPr>
          <p:grpSpPr bwMode="auto">
            <a:xfrm flipH="1">
              <a:off x="5017" y="889"/>
              <a:ext cx="343" cy="491"/>
              <a:chOff x="4473" y="805"/>
              <a:chExt cx="343" cy="491"/>
            </a:xfrm>
          </p:grpSpPr>
          <p:sp>
            <p:nvSpPr>
              <p:cNvPr id="110624" name="Line 32"/>
              <p:cNvSpPr>
                <a:spLocks noChangeShapeType="1"/>
              </p:cNvSpPr>
              <p:nvPr/>
            </p:nvSpPr>
            <p:spPr bwMode="auto">
              <a:xfrm flipH="1" flipV="1">
                <a:off x="4473" y="805"/>
                <a:ext cx="1" cy="491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25" name="Line 33"/>
              <p:cNvSpPr>
                <a:spLocks noChangeShapeType="1"/>
              </p:cNvSpPr>
              <p:nvPr/>
            </p:nvSpPr>
            <p:spPr bwMode="auto">
              <a:xfrm rot="-20452196" flipH="1" flipV="1">
                <a:off x="4536" y="959"/>
                <a:ext cx="117" cy="327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26" name="Line 34"/>
              <p:cNvSpPr>
                <a:spLocks noChangeShapeType="1"/>
              </p:cNvSpPr>
              <p:nvPr/>
            </p:nvSpPr>
            <p:spPr bwMode="auto">
              <a:xfrm rot="5400000" flipH="1" flipV="1">
                <a:off x="4728" y="1208"/>
                <a:ext cx="175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27" name="Line 35"/>
              <p:cNvSpPr>
                <a:spLocks noChangeShapeType="1"/>
              </p:cNvSpPr>
              <p:nvPr/>
            </p:nvSpPr>
            <p:spPr bwMode="auto">
              <a:xfrm rot="-18750952" flipH="1" flipV="1">
                <a:off x="4613" y="1097"/>
                <a:ext cx="175" cy="163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110628" name="Freeform 36"/>
            <p:cNvSpPr>
              <a:spLocks/>
            </p:cNvSpPr>
            <p:nvPr/>
          </p:nvSpPr>
          <p:spPr bwMode="auto">
            <a:xfrm>
              <a:off x="3984" y="886"/>
              <a:ext cx="1538" cy="32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74" y="172"/>
                </a:cxn>
                <a:cxn ang="0">
                  <a:pos x="352" y="320"/>
                </a:cxn>
                <a:cxn ang="0">
                  <a:pos x="540" y="162"/>
                </a:cxn>
                <a:cxn ang="0">
                  <a:pos x="694" y="0"/>
                </a:cxn>
                <a:cxn ang="0">
                  <a:pos x="828" y="162"/>
                </a:cxn>
                <a:cxn ang="0">
                  <a:pos x="1032" y="320"/>
                </a:cxn>
                <a:cxn ang="0">
                  <a:pos x="1234" y="170"/>
                </a:cxn>
                <a:cxn ang="0">
                  <a:pos x="1378" y="6"/>
                </a:cxn>
                <a:cxn ang="0">
                  <a:pos x="1538" y="190"/>
                </a:cxn>
              </a:cxnLst>
              <a:rect l="0" t="0" r="r" b="b"/>
              <a:pathLst>
                <a:path w="1538" h="322">
                  <a:moveTo>
                    <a:pt x="0" y="4"/>
                  </a:moveTo>
                  <a:cubicBezTo>
                    <a:pt x="57" y="61"/>
                    <a:pt x="115" y="119"/>
                    <a:pt x="174" y="172"/>
                  </a:cubicBezTo>
                  <a:cubicBezTo>
                    <a:pt x="233" y="225"/>
                    <a:pt x="291" y="322"/>
                    <a:pt x="352" y="320"/>
                  </a:cubicBezTo>
                  <a:cubicBezTo>
                    <a:pt x="413" y="318"/>
                    <a:pt x="483" y="215"/>
                    <a:pt x="540" y="162"/>
                  </a:cubicBezTo>
                  <a:cubicBezTo>
                    <a:pt x="597" y="109"/>
                    <a:pt x="646" y="0"/>
                    <a:pt x="694" y="0"/>
                  </a:cubicBezTo>
                  <a:cubicBezTo>
                    <a:pt x="742" y="0"/>
                    <a:pt x="772" y="109"/>
                    <a:pt x="828" y="162"/>
                  </a:cubicBezTo>
                  <a:cubicBezTo>
                    <a:pt x="884" y="215"/>
                    <a:pt x="964" y="319"/>
                    <a:pt x="1032" y="320"/>
                  </a:cubicBezTo>
                  <a:cubicBezTo>
                    <a:pt x="1100" y="321"/>
                    <a:pt x="1176" y="222"/>
                    <a:pt x="1234" y="170"/>
                  </a:cubicBezTo>
                  <a:cubicBezTo>
                    <a:pt x="1292" y="118"/>
                    <a:pt x="1327" y="3"/>
                    <a:pt x="1378" y="6"/>
                  </a:cubicBezTo>
                  <a:cubicBezTo>
                    <a:pt x="1429" y="9"/>
                    <a:pt x="1504" y="156"/>
                    <a:pt x="1538" y="19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hu-HU"/>
            </a:p>
          </p:txBody>
        </p:sp>
        <p:sp>
          <p:nvSpPr>
            <p:cNvPr id="110629" name="Rectangle 37"/>
            <p:cNvSpPr>
              <a:spLocks noChangeArrowheads="1"/>
            </p:cNvSpPr>
            <p:nvPr/>
          </p:nvSpPr>
          <p:spPr bwMode="auto">
            <a:xfrm>
              <a:off x="4819" y="742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hu-HU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6075363" y="4089400"/>
            <a:ext cx="3068637" cy="1784350"/>
            <a:chOff x="3785" y="568"/>
            <a:chExt cx="1933" cy="1124"/>
          </a:xfrm>
        </p:grpSpPr>
        <p:sp>
          <p:nvSpPr>
            <p:cNvPr id="110631" name="Line 39"/>
            <p:cNvSpPr>
              <a:spLocks noChangeShapeType="1"/>
            </p:cNvSpPr>
            <p:nvPr/>
          </p:nvSpPr>
          <p:spPr bwMode="auto">
            <a:xfrm flipV="1">
              <a:off x="3877" y="568"/>
              <a:ext cx="0" cy="8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hu-HU"/>
            </a:p>
          </p:txBody>
        </p:sp>
        <p:sp>
          <p:nvSpPr>
            <p:cNvPr id="110632" name="Line 40"/>
            <p:cNvSpPr>
              <a:spLocks noChangeShapeType="1"/>
            </p:cNvSpPr>
            <p:nvPr/>
          </p:nvSpPr>
          <p:spPr bwMode="auto">
            <a:xfrm>
              <a:off x="3785" y="1382"/>
              <a:ext cx="1910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hu-HU"/>
            </a:p>
          </p:txBody>
        </p:sp>
        <p:sp>
          <p:nvSpPr>
            <p:cNvPr id="110633" name="Rectangle 41"/>
            <p:cNvSpPr>
              <a:spLocks noChangeArrowheads="1"/>
            </p:cNvSpPr>
            <p:nvPr/>
          </p:nvSpPr>
          <p:spPr bwMode="auto">
            <a:xfrm>
              <a:off x="3944" y="1404"/>
              <a:ext cx="153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>
              <a:spAutoFit/>
            </a:bodyPr>
            <a:lstStyle/>
            <a:p>
              <a:r>
                <a:rPr lang="hu-HU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0            p           2p</a:t>
              </a:r>
              <a:endPara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10634" name="Rectangle 42"/>
            <p:cNvSpPr>
              <a:spLocks noChangeArrowheads="1"/>
            </p:cNvSpPr>
            <p:nvPr/>
          </p:nvSpPr>
          <p:spPr bwMode="auto">
            <a:xfrm>
              <a:off x="5486" y="1096"/>
              <a:ext cx="2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j</a:t>
              </a:r>
              <a:endPara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endParaRPr>
            </a:p>
          </p:txBody>
        </p:sp>
        <p:sp>
          <p:nvSpPr>
            <p:cNvPr id="110635" name="Line 43"/>
            <p:cNvSpPr>
              <a:spLocks noChangeShapeType="1"/>
            </p:cNvSpPr>
            <p:nvPr/>
          </p:nvSpPr>
          <p:spPr bwMode="auto">
            <a:xfrm>
              <a:off x="3990" y="1343"/>
              <a:ext cx="0" cy="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hu-HU"/>
            </a:p>
          </p:txBody>
        </p:sp>
        <p:sp>
          <p:nvSpPr>
            <p:cNvPr id="110636" name="Line 44"/>
            <p:cNvSpPr>
              <a:spLocks noChangeShapeType="1"/>
            </p:cNvSpPr>
            <p:nvPr/>
          </p:nvSpPr>
          <p:spPr bwMode="auto">
            <a:xfrm>
              <a:off x="4676" y="1345"/>
              <a:ext cx="0" cy="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hu-HU"/>
            </a:p>
          </p:txBody>
        </p:sp>
        <p:sp>
          <p:nvSpPr>
            <p:cNvPr id="110637" name="Line 45"/>
            <p:cNvSpPr>
              <a:spLocks noChangeShapeType="1"/>
            </p:cNvSpPr>
            <p:nvPr/>
          </p:nvSpPr>
          <p:spPr bwMode="auto">
            <a:xfrm>
              <a:off x="5360" y="1339"/>
              <a:ext cx="0" cy="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hu-HU"/>
            </a:p>
          </p:txBody>
        </p:sp>
        <p:sp>
          <p:nvSpPr>
            <p:cNvPr id="110638" name="Line 46"/>
            <p:cNvSpPr>
              <a:spLocks noChangeShapeType="1"/>
            </p:cNvSpPr>
            <p:nvPr/>
          </p:nvSpPr>
          <p:spPr bwMode="auto">
            <a:xfrm>
              <a:off x="4332" y="1357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hu-HU"/>
            </a:p>
          </p:txBody>
        </p:sp>
        <p:sp>
          <p:nvSpPr>
            <p:cNvPr id="110639" name="Line 47"/>
            <p:cNvSpPr>
              <a:spLocks noChangeShapeType="1"/>
            </p:cNvSpPr>
            <p:nvPr/>
          </p:nvSpPr>
          <p:spPr bwMode="auto">
            <a:xfrm>
              <a:off x="5018" y="1359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hu-HU"/>
            </a:p>
          </p:txBody>
        </p:sp>
      </p:grpSp>
      <p:grpSp>
        <p:nvGrpSpPr>
          <p:cNvPr id="7" name="Group 48"/>
          <p:cNvGrpSpPr>
            <a:grpSpLocks/>
          </p:cNvGrpSpPr>
          <p:nvPr/>
        </p:nvGrpSpPr>
        <p:grpSpPr bwMode="auto">
          <a:xfrm>
            <a:off x="96838" y="3948113"/>
            <a:ext cx="2630487" cy="2255837"/>
            <a:chOff x="19" y="479"/>
            <a:chExt cx="1657" cy="1421"/>
          </a:xfrm>
        </p:grpSpPr>
        <p:sp>
          <p:nvSpPr>
            <p:cNvPr id="110641" name="Oval 49"/>
            <p:cNvSpPr>
              <a:spLocks noChangeArrowheads="1"/>
            </p:cNvSpPr>
            <p:nvPr/>
          </p:nvSpPr>
          <p:spPr bwMode="auto">
            <a:xfrm rot="9336061">
              <a:off x="640" y="793"/>
              <a:ext cx="417" cy="788"/>
            </a:xfrm>
            <a:prstGeom prst="ellipse">
              <a:avLst/>
            </a:prstGeom>
            <a:solidFill>
              <a:srgbClr val="FF0000">
                <a:alpha val="29999"/>
              </a:srgbClr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8" name="Group 50"/>
            <p:cNvGrpSpPr>
              <a:grpSpLocks/>
            </p:cNvGrpSpPr>
            <p:nvPr/>
          </p:nvGrpSpPr>
          <p:grpSpPr bwMode="auto">
            <a:xfrm rot="-1445217">
              <a:off x="939" y="1014"/>
              <a:ext cx="737" cy="587"/>
              <a:chOff x="2982" y="1139"/>
              <a:chExt cx="737" cy="587"/>
            </a:xfrm>
          </p:grpSpPr>
          <p:sp>
            <p:nvSpPr>
              <p:cNvPr id="110643" name="Line 51"/>
              <p:cNvSpPr>
                <a:spLocks noChangeShapeType="1"/>
              </p:cNvSpPr>
              <p:nvPr/>
            </p:nvSpPr>
            <p:spPr bwMode="auto">
              <a:xfrm rot="5381277" flipV="1">
                <a:off x="3474" y="893"/>
                <a:ext cx="0" cy="491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44" name="Line 52"/>
              <p:cNvSpPr>
                <a:spLocks noChangeShapeType="1"/>
              </p:cNvSpPr>
              <p:nvPr/>
            </p:nvSpPr>
            <p:spPr bwMode="auto">
              <a:xfrm rot="5381277" flipV="1">
                <a:off x="3335" y="1209"/>
                <a:ext cx="117" cy="327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45" name="Line 53"/>
              <p:cNvSpPr>
                <a:spLocks noChangeShapeType="1"/>
              </p:cNvSpPr>
              <p:nvPr/>
            </p:nvSpPr>
            <p:spPr bwMode="auto">
              <a:xfrm rot="5381277" flipV="1">
                <a:off x="2894" y="1639"/>
                <a:ext cx="175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46" name="Line 54"/>
              <p:cNvSpPr>
                <a:spLocks noChangeShapeType="1"/>
              </p:cNvSpPr>
              <p:nvPr/>
            </p:nvSpPr>
            <p:spPr bwMode="auto">
              <a:xfrm rot="5381277" flipV="1">
                <a:off x="3131" y="1455"/>
                <a:ext cx="175" cy="163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9" name="Group 55"/>
            <p:cNvGrpSpPr>
              <a:grpSpLocks/>
            </p:cNvGrpSpPr>
            <p:nvPr/>
          </p:nvGrpSpPr>
          <p:grpSpPr bwMode="auto">
            <a:xfrm rot="9354783">
              <a:off x="19" y="784"/>
              <a:ext cx="737" cy="587"/>
              <a:chOff x="2982" y="1139"/>
              <a:chExt cx="737" cy="587"/>
            </a:xfrm>
          </p:grpSpPr>
          <p:sp>
            <p:nvSpPr>
              <p:cNvPr id="110648" name="Line 56"/>
              <p:cNvSpPr>
                <a:spLocks noChangeShapeType="1"/>
              </p:cNvSpPr>
              <p:nvPr/>
            </p:nvSpPr>
            <p:spPr bwMode="auto">
              <a:xfrm rot="5381277" flipV="1">
                <a:off x="3474" y="893"/>
                <a:ext cx="0" cy="491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49" name="Line 57"/>
              <p:cNvSpPr>
                <a:spLocks noChangeShapeType="1"/>
              </p:cNvSpPr>
              <p:nvPr/>
            </p:nvSpPr>
            <p:spPr bwMode="auto">
              <a:xfrm rot="5381277" flipV="1">
                <a:off x="3335" y="1209"/>
                <a:ext cx="117" cy="327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50" name="Line 58"/>
              <p:cNvSpPr>
                <a:spLocks noChangeShapeType="1"/>
              </p:cNvSpPr>
              <p:nvPr/>
            </p:nvSpPr>
            <p:spPr bwMode="auto">
              <a:xfrm rot="5381277" flipV="1">
                <a:off x="2894" y="1639"/>
                <a:ext cx="175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51" name="Line 59"/>
              <p:cNvSpPr>
                <a:spLocks noChangeShapeType="1"/>
              </p:cNvSpPr>
              <p:nvPr/>
            </p:nvSpPr>
            <p:spPr bwMode="auto">
              <a:xfrm rot="5381277" flipV="1">
                <a:off x="3131" y="1455"/>
                <a:ext cx="175" cy="163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10" name="Group 60"/>
            <p:cNvGrpSpPr>
              <a:grpSpLocks/>
            </p:cNvGrpSpPr>
            <p:nvPr/>
          </p:nvGrpSpPr>
          <p:grpSpPr bwMode="auto">
            <a:xfrm rot="20154783" flipH="1">
              <a:off x="263" y="1313"/>
              <a:ext cx="737" cy="587"/>
              <a:chOff x="2982" y="1139"/>
              <a:chExt cx="737" cy="587"/>
            </a:xfrm>
          </p:grpSpPr>
          <p:sp>
            <p:nvSpPr>
              <p:cNvPr id="110653" name="Line 61"/>
              <p:cNvSpPr>
                <a:spLocks noChangeShapeType="1"/>
              </p:cNvSpPr>
              <p:nvPr/>
            </p:nvSpPr>
            <p:spPr bwMode="auto">
              <a:xfrm rot="5381277" flipV="1">
                <a:off x="3474" y="893"/>
                <a:ext cx="0" cy="491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54" name="Line 62"/>
              <p:cNvSpPr>
                <a:spLocks noChangeShapeType="1"/>
              </p:cNvSpPr>
              <p:nvPr/>
            </p:nvSpPr>
            <p:spPr bwMode="auto">
              <a:xfrm rot="5381277" flipV="1">
                <a:off x="3335" y="1209"/>
                <a:ext cx="117" cy="327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55" name="Line 63"/>
              <p:cNvSpPr>
                <a:spLocks noChangeShapeType="1"/>
              </p:cNvSpPr>
              <p:nvPr/>
            </p:nvSpPr>
            <p:spPr bwMode="auto">
              <a:xfrm rot="5381277" flipV="1">
                <a:off x="2894" y="1639"/>
                <a:ext cx="175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56" name="Line 64"/>
              <p:cNvSpPr>
                <a:spLocks noChangeShapeType="1"/>
              </p:cNvSpPr>
              <p:nvPr/>
            </p:nvSpPr>
            <p:spPr bwMode="auto">
              <a:xfrm rot="5381277" flipV="1">
                <a:off x="3131" y="1455"/>
                <a:ext cx="175" cy="163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11" name="Group 65"/>
            <p:cNvGrpSpPr>
              <a:grpSpLocks/>
            </p:cNvGrpSpPr>
            <p:nvPr/>
          </p:nvGrpSpPr>
          <p:grpSpPr bwMode="auto">
            <a:xfrm rot="9354783" flipH="1">
              <a:off x="697" y="479"/>
              <a:ext cx="737" cy="587"/>
              <a:chOff x="2982" y="1139"/>
              <a:chExt cx="737" cy="587"/>
            </a:xfrm>
          </p:grpSpPr>
          <p:sp>
            <p:nvSpPr>
              <p:cNvPr id="110658" name="Line 66"/>
              <p:cNvSpPr>
                <a:spLocks noChangeShapeType="1"/>
              </p:cNvSpPr>
              <p:nvPr/>
            </p:nvSpPr>
            <p:spPr bwMode="auto">
              <a:xfrm rot="5381277" flipV="1">
                <a:off x="3474" y="893"/>
                <a:ext cx="0" cy="491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59" name="Line 67"/>
              <p:cNvSpPr>
                <a:spLocks noChangeShapeType="1"/>
              </p:cNvSpPr>
              <p:nvPr/>
            </p:nvSpPr>
            <p:spPr bwMode="auto">
              <a:xfrm rot="5381277" flipV="1">
                <a:off x="3335" y="1209"/>
                <a:ext cx="117" cy="327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60" name="Line 68"/>
              <p:cNvSpPr>
                <a:spLocks noChangeShapeType="1"/>
              </p:cNvSpPr>
              <p:nvPr/>
            </p:nvSpPr>
            <p:spPr bwMode="auto">
              <a:xfrm rot="5381277" flipV="1">
                <a:off x="2894" y="1639"/>
                <a:ext cx="175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61" name="Line 69"/>
              <p:cNvSpPr>
                <a:spLocks noChangeShapeType="1"/>
              </p:cNvSpPr>
              <p:nvPr/>
            </p:nvSpPr>
            <p:spPr bwMode="auto">
              <a:xfrm rot="5381277" flipV="1">
                <a:off x="3131" y="1455"/>
                <a:ext cx="175" cy="163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</p:grpSp>
      </p:grpSp>
      <p:sp>
        <p:nvSpPr>
          <p:cNvPr id="110662" name="Line 70"/>
          <p:cNvSpPr>
            <a:spLocks noChangeAspect="1" noChangeShapeType="1"/>
          </p:cNvSpPr>
          <p:nvPr/>
        </p:nvSpPr>
        <p:spPr bwMode="auto">
          <a:xfrm rot="20195838" flipV="1">
            <a:off x="-9525" y="5053013"/>
            <a:ext cx="2927350" cy="3175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grpSp>
        <p:nvGrpSpPr>
          <p:cNvPr id="12" name="Group 71"/>
          <p:cNvGrpSpPr>
            <a:grpSpLocks/>
          </p:cNvGrpSpPr>
          <p:nvPr/>
        </p:nvGrpSpPr>
        <p:grpSpPr bwMode="auto">
          <a:xfrm>
            <a:off x="276225" y="4525963"/>
            <a:ext cx="1125538" cy="804862"/>
            <a:chOff x="132" y="843"/>
            <a:chExt cx="709" cy="507"/>
          </a:xfrm>
        </p:grpSpPr>
        <p:sp>
          <p:nvSpPr>
            <p:cNvPr id="110664" name="Arc 72"/>
            <p:cNvSpPr>
              <a:spLocks/>
            </p:cNvSpPr>
            <p:nvPr/>
          </p:nvSpPr>
          <p:spPr bwMode="auto">
            <a:xfrm rot="20195838" flipH="1">
              <a:off x="190" y="879"/>
              <a:ext cx="555" cy="461"/>
            </a:xfrm>
            <a:custGeom>
              <a:avLst/>
              <a:gdLst>
                <a:gd name="G0" fmla="+- 0 0 0"/>
                <a:gd name="G1" fmla="+- 16676 0 0"/>
                <a:gd name="G2" fmla="+- 21600 0 0"/>
                <a:gd name="T0" fmla="*/ 13728 w 21600"/>
                <a:gd name="T1" fmla="*/ 0 h 16676"/>
                <a:gd name="T2" fmla="*/ 21600 w 21600"/>
                <a:gd name="T3" fmla="*/ 16676 h 16676"/>
                <a:gd name="T4" fmla="*/ 0 w 21600"/>
                <a:gd name="T5" fmla="*/ 16676 h 16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6676" fill="none" extrusionOk="0">
                  <a:moveTo>
                    <a:pt x="13728" y="-1"/>
                  </a:moveTo>
                  <a:cubicBezTo>
                    <a:pt x="18712" y="4102"/>
                    <a:pt x="21600" y="10220"/>
                    <a:pt x="21600" y="16676"/>
                  </a:cubicBezTo>
                </a:path>
                <a:path w="21600" h="16676" stroke="0" extrusionOk="0">
                  <a:moveTo>
                    <a:pt x="13728" y="-1"/>
                  </a:moveTo>
                  <a:cubicBezTo>
                    <a:pt x="18712" y="4102"/>
                    <a:pt x="21600" y="10220"/>
                    <a:pt x="21600" y="16676"/>
                  </a:cubicBezTo>
                  <a:lnTo>
                    <a:pt x="0" y="16676"/>
                  </a:lnTo>
                  <a:close/>
                </a:path>
              </a:pathLst>
            </a:custGeom>
            <a:solidFill>
              <a:schemeClr val="tx1">
                <a:alpha val="30000"/>
              </a:schemeClr>
            </a:solidFill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0665" name="Line 73"/>
            <p:cNvSpPr>
              <a:spLocks noChangeShapeType="1"/>
            </p:cNvSpPr>
            <p:nvPr/>
          </p:nvSpPr>
          <p:spPr bwMode="auto">
            <a:xfrm rot="-1404162">
              <a:off x="394" y="843"/>
              <a:ext cx="344" cy="45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10666" name="Line 74"/>
            <p:cNvSpPr>
              <a:spLocks noChangeShapeType="1"/>
            </p:cNvSpPr>
            <p:nvPr/>
          </p:nvSpPr>
          <p:spPr bwMode="auto">
            <a:xfrm rot="-1404162">
              <a:off x="132" y="1350"/>
              <a:ext cx="709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10667" name="Rectangle 75"/>
            <p:cNvSpPr>
              <a:spLocks noChangeArrowheads="1"/>
            </p:cNvSpPr>
            <p:nvPr/>
          </p:nvSpPr>
          <p:spPr bwMode="auto">
            <a:xfrm rot="-1404162">
              <a:off x="404" y="1073"/>
              <a:ext cx="328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l-GR" sz="2400" b="1">
                  <a:latin typeface="Book Antiqua" pitchFamily="18" charset="0"/>
                </a:rPr>
                <a:t>φ</a:t>
              </a:r>
            </a:p>
          </p:txBody>
        </p:sp>
      </p:grpSp>
      <p:sp>
        <p:nvSpPr>
          <p:cNvPr id="110668" name="Oval 76"/>
          <p:cNvSpPr>
            <a:spLocks noChangeArrowheads="1"/>
          </p:cNvSpPr>
          <p:nvPr/>
        </p:nvSpPr>
        <p:spPr bwMode="auto">
          <a:xfrm rot="10742330">
            <a:off x="3860800" y="4297363"/>
            <a:ext cx="661988" cy="1250950"/>
          </a:xfrm>
          <a:prstGeom prst="ellipse">
            <a:avLst/>
          </a:prstGeom>
          <a:solidFill>
            <a:srgbClr val="FF0000">
              <a:alpha val="29999"/>
            </a:srgbClr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10669" name="Line 77"/>
          <p:cNvSpPr>
            <a:spLocks noChangeShapeType="1"/>
          </p:cNvSpPr>
          <p:nvPr/>
        </p:nvSpPr>
        <p:spPr bwMode="auto">
          <a:xfrm rot="5342330" flipV="1">
            <a:off x="4972844" y="4529932"/>
            <a:ext cx="0" cy="7794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670" name="Line 78"/>
          <p:cNvSpPr>
            <a:spLocks noChangeShapeType="1"/>
          </p:cNvSpPr>
          <p:nvPr/>
        </p:nvSpPr>
        <p:spPr bwMode="auto">
          <a:xfrm rot="5342330" flipV="1">
            <a:off x="4757738" y="5032375"/>
            <a:ext cx="185737" cy="519113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671" name="Line 79"/>
          <p:cNvSpPr>
            <a:spLocks noChangeShapeType="1"/>
          </p:cNvSpPr>
          <p:nvPr/>
        </p:nvSpPr>
        <p:spPr bwMode="auto">
          <a:xfrm rot="5342330" flipV="1">
            <a:off x="4063207" y="5722144"/>
            <a:ext cx="277812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672" name="Line 80"/>
          <p:cNvSpPr>
            <a:spLocks noChangeShapeType="1"/>
          </p:cNvSpPr>
          <p:nvPr/>
        </p:nvSpPr>
        <p:spPr bwMode="auto">
          <a:xfrm rot="5342330" flipV="1">
            <a:off x="4437062" y="5426076"/>
            <a:ext cx="277813" cy="2587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673" name="Line 81"/>
          <p:cNvSpPr>
            <a:spLocks noChangeShapeType="1"/>
          </p:cNvSpPr>
          <p:nvPr/>
        </p:nvSpPr>
        <p:spPr bwMode="auto">
          <a:xfrm rot="16142329" flipV="1">
            <a:off x="3398044" y="4552157"/>
            <a:ext cx="0" cy="7794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674" name="Line 82"/>
          <p:cNvSpPr>
            <a:spLocks noChangeShapeType="1"/>
          </p:cNvSpPr>
          <p:nvPr/>
        </p:nvSpPr>
        <p:spPr bwMode="auto">
          <a:xfrm rot="16142329" flipV="1">
            <a:off x="3427413" y="4308475"/>
            <a:ext cx="185737" cy="519113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675" name="Line 83"/>
          <p:cNvSpPr>
            <a:spLocks noChangeShapeType="1"/>
          </p:cNvSpPr>
          <p:nvPr/>
        </p:nvSpPr>
        <p:spPr bwMode="auto">
          <a:xfrm rot="16142329" flipV="1">
            <a:off x="4031457" y="4137819"/>
            <a:ext cx="277812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676" name="Line 84"/>
          <p:cNvSpPr>
            <a:spLocks noChangeShapeType="1"/>
          </p:cNvSpPr>
          <p:nvPr/>
        </p:nvSpPr>
        <p:spPr bwMode="auto">
          <a:xfrm rot="16142329" flipV="1">
            <a:off x="3656012" y="4175126"/>
            <a:ext cx="277813" cy="2587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677" name="Line 85"/>
          <p:cNvSpPr>
            <a:spLocks noChangeShapeType="1"/>
          </p:cNvSpPr>
          <p:nvPr/>
        </p:nvSpPr>
        <p:spPr bwMode="auto">
          <a:xfrm rot="-5420225" flipH="1" flipV="1">
            <a:off x="3407569" y="4542632"/>
            <a:ext cx="0" cy="7794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678" name="Line 86"/>
          <p:cNvSpPr>
            <a:spLocks noChangeShapeType="1"/>
          </p:cNvSpPr>
          <p:nvPr/>
        </p:nvSpPr>
        <p:spPr bwMode="auto">
          <a:xfrm rot="-5420225" flipH="1" flipV="1">
            <a:off x="3446463" y="5041900"/>
            <a:ext cx="185737" cy="519113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679" name="Line 87"/>
          <p:cNvSpPr>
            <a:spLocks noChangeShapeType="1"/>
          </p:cNvSpPr>
          <p:nvPr/>
        </p:nvSpPr>
        <p:spPr bwMode="auto">
          <a:xfrm rot="-5420225" flipH="1" flipV="1">
            <a:off x="4058444" y="5715794"/>
            <a:ext cx="277812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680" name="Line 88"/>
          <p:cNvSpPr>
            <a:spLocks noChangeShapeType="1"/>
          </p:cNvSpPr>
          <p:nvPr/>
        </p:nvSpPr>
        <p:spPr bwMode="auto">
          <a:xfrm rot="-5420225" flipH="1" flipV="1">
            <a:off x="3681412" y="5429251"/>
            <a:ext cx="277813" cy="2587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681" name="Line 89"/>
          <p:cNvSpPr>
            <a:spLocks noChangeShapeType="1"/>
          </p:cNvSpPr>
          <p:nvPr/>
        </p:nvSpPr>
        <p:spPr bwMode="auto">
          <a:xfrm rot="-16220226" flipH="1" flipV="1">
            <a:off x="4968082" y="4531518"/>
            <a:ext cx="0" cy="779463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682" name="Line 90"/>
          <p:cNvSpPr>
            <a:spLocks noChangeShapeType="1"/>
          </p:cNvSpPr>
          <p:nvPr/>
        </p:nvSpPr>
        <p:spPr bwMode="auto">
          <a:xfrm rot="-16220226" flipH="1" flipV="1">
            <a:off x="4031456" y="4136232"/>
            <a:ext cx="277813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683" name="Line 91"/>
          <p:cNvSpPr>
            <a:spLocks noChangeShapeType="1"/>
          </p:cNvSpPr>
          <p:nvPr/>
        </p:nvSpPr>
        <p:spPr bwMode="auto">
          <a:xfrm rot="-16220226" flipH="1" flipV="1">
            <a:off x="4745038" y="4291012"/>
            <a:ext cx="185738" cy="519113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graphicFrame>
        <p:nvGraphicFramePr>
          <p:cNvPr id="110684" name="Object 92"/>
          <p:cNvGraphicFramePr>
            <a:graphicFrameLocks noChangeAspect="1"/>
          </p:cNvGraphicFramePr>
          <p:nvPr/>
        </p:nvGraphicFramePr>
        <p:xfrm>
          <a:off x="4643438" y="5805488"/>
          <a:ext cx="2092325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990" name="Equation" r:id="rId4" imgW="927000" imgH="253800" progId="">
                  <p:embed/>
                </p:oleObj>
              </mc:Choice>
              <mc:Fallback>
                <p:oleObj name="Equation" r:id="rId4" imgW="927000" imgH="253800" progId="">
                  <p:embed/>
                  <p:pic>
                    <p:nvPicPr>
                      <p:cNvPr id="110684" name="Object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5805488"/>
                        <a:ext cx="2092325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685" name="Object 93"/>
          <p:cNvGraphicFramePr>
            <a:graphicFrameLocks noChangeAspect="1"/>
          </p:cNvGraphicFramePr>
          <p:nvPr/>
        </p:nvGraphicFramePr>
        <p:xfrm>
          <a:off x="6300788" y="3640138"/>
          <a:ext cx="2617787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991" name="Equation" r:id="rId6" imgW="1307880" imgH="431640" progId="">
                  <p:embed/>
                </p:oleObj>
              </mc:Choice>
              <mc:Fallback>
                <p:oleObj name="Equation" r:id="rId6" imgW="1307880" imgH="431640" progId="">
                  <p:embed/>
                  <p:pic>
                    <p:nvPicPr>
                      <p:cNvPr id="110685" name="Object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3640138"/>
                        <a:ext cx="2617787" cy="881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0686" name="Picture 9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196975"/>
            <a:ext cx="3708400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Élőláb helye 14">
            <a:extLst>
              <a:ext uri="{FF2B5EF4-FFF2-40B4-BE49-F238E27FC236}">
                <a16:creationId xmlns:a16="http://schemas.microsoft.com/office/drawing/2014/main" id="{F78CD1F6-92A3-4BB6-8D85-85E42430DC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14" name="Dia számának helye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31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0786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54 -0.00023 L 0.15625 0.0122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106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0" y="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3" dur="500" fill="hold"/>
                                        <p:tgtEl>
                                          <p:spTgt spid="1106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61 0.01389 L 0.18975 0.0842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0" y="3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19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6 0.02014 L 0.23802 0.13333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0" y="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5" dur="5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2014 L 0.30365 0.16389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106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0" y="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 animBg="1"/>
      <p:bldP spid="110594" grpId="1" animBg="1"/>
      <p:bldP spid="110594" grpId="2" animBg="1"/>
      <p:bldP spid="110596" grpId="0" animBg="1"/>
      <p:bldP spid="110596" grpId="1" animBg="1"/>
      <p:bldP spid="110596" grpId="2" animBg="1"/>
      <p:bldP spid="110597" grpId="0"/>
      <p:bldP spid="110681" grpId="0" animBg="1"/>
      <p:bldP spid="110681" grpId="1" animBg="1"/>
      <p:bldP spid="110681" grpId="2" animBg="1"/>
      <p:bldP spid="110682" grpId="0" animBg="1"/>
      <p:bldP spid="11068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 dirty="0"/>
              <a:t>Folyadékviselkedés</a:t>
            </a:r>
            <a:endParaRPr lang="en-US" sz="4400" dirty="0"/>
          </a:p>
        </p:txBody>
      </p:sp>
      <p:sp>
        <p:nvSpPr>
          <p:cNvPr id="9" name="Tartalom helye 8"/>
          <p:cNvSpPr>
            <a:spLocks noGrp="1"/>
          </p:cNvSpPr>
          <p:nvPr>
            <p:ph idx="1"/>
          </p:nvPr>
        </p:nvSpPr>
        <p:spPr>
          <a:xfrm>
            <a:off x="0" y="1340768"/>
            <a:ext cx="8421688" cy="5040561"/>
          </a:xfrm>
        </p:spPr>
        <p:txBody>
          <a:bodyPr/>
          <a:lstStyle/>
          <a:p>
            <a:r>
              <a:rPr lang="hu-HU" dirty="0"/>
              <a:t>Kirepülő részecskék mozgása: folyadékviselkedés!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Időskála: 1 </a:t>
            </a:r>
            <a:r>
              <a:rPr lang="hu-HU" dirty="0" err="1"/>
              <a:t>fm</a:t>
            </a:r>
            <a:r>
              <a:rPr lang="hu-HU" dirty="0"/>
              <a:t>/c, amíg a fény áthalad egy protonon</a:t>
            </a:r>
          </a:p>
          <a:p>
            <a:r>
              <a:rPr lang="hu-HU" dirty="0"/>
              <a:t>Gáz: szabad áramlás; folyadék: erős csatolás</a:t>
            </a:r>
            <a:endParaRPr lang="en-US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EBB3B21-B01A-49ED-A60A-EDBF57091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83617"/>
            <a:ext cx="6762328" cy="3381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E0FF527A-F1CC-4B2D-B04D-8FAB864B2DD1}"/>
              </a:ext>
            </a:extLst>
          </p:cNvPr>
          <p:cNvSpPr txBox="1"/>
          <p:nvPr/>
        </p:nvSpPr>
        <p:spPr>
          <a:xfrm>
            <a:off x="1187624" y="1769083"/>
            <a:ext cx="252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chemeClr val="accent1"/>
                </a:solidFill>
              </a:rPr>
              <a:t>gáz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6F09E4D9-04A4-4D27-883B-13225D6F3004}"/>
              </a:ext>
            </a:extLst>
          </p:cNvPr>
          <p:cNvSpPr txBox="1"/>
          <p:nvPr/>
        </p:nvSpPr>
        <p:spPr>
          <a:xfrm>
            <a:off x="4748932" y="1772816"/>
            <a:ext cx="252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chemeClr val="accent1"/>
                </a:solidFill>
              </a:rPr>
              <a:t>folyadék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1748363-1C8B-4B68-940E-2DD82C7994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32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34086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 dirty="0"/>
              <a:t>A tökéletes folyadék</a:t>
            </a:r>
            <a:endParaRPr lang="en-US" sz="4400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215900" y="1228204"/>
            <a:ext cx="8748588" cy="4528071"/>
          </a:xfrm>
        </p:spPr>
        <p:txBody>
          <a:bodyPr/>
          <a:lstStyle/>
          <a:p>
            <a:r>
              <a:rPr lang="hu-HU" dirty="0" smtClean="0"/>
              <a:t>Még magas rendű Fourier-együtthatók is mérhetők</a:t>
            </a:r>
          </a:p>
          <a:p>
            <a:r>
              <a:rPr lang="hu-HU" dirty="0"/>
              <a:t>Viszkozitás (súrlódás) kimosná a kis </a:t>
            </a:r>
            <a:r>
              <a:rPr lang="hu-HU" dirty="0" smtClean="0"/>
              <a:t>egyenetlenségeket</a:t>
            </a:r>
            <a:endParaRPr lang="hu-HU" dirty="0"/>
          </a:p>
          <a:p>
            <a:r>
              <a:rPr lang="hu-HU" dirty="0"/>
              <a:t>Kvarkanyag viszkozitása szinte nulla: tökéletes folyadék</a:t>
            </a:r>
            <a:endParaRPr lang="en-US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BB750922-B26F-47F3-B98D-3BD7E6F41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427312"/>
            <a:ext cx="76200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8C291D4F-1FDC-4880-9D18-95248098C262}"/>
              </a:ext>
            </a:extLst>
          </p:cNvPr>
          <p:cNvSpPr txBox="1"/>
          <p:nvPr/>
        </p:nvSpPr>
        <p:spPr>
          <a:xfrm>
            <a:off x="1185516" y="2498616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accent1"/>
                </a:solidFill>
              </a:rPr>
              <a:t>tökéletes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38929F96-91B8-42FB-B7FA-AB77DE2F61D8}"/>
              </a:ext>
            </a:extLst>
          </p:cNvPr>
          <p:cNvSpPr txBox="1"/>
          <p:nvPr/>
        </p:nvSpPr>
        <p:spPr>
          <a:xfrm>
            <a:off x="4641900" y="2498616"/>
            <a:ext cx="3563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accent1"/>
                </a:solidFill>
              </a:rPr>
              <a:t>súrlódó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0A64D0F-5045-430F-8A8C-863B98F946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33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31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35BDC0-EEAF-4032-8427-87376FE17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A legörvényesebb folyadék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D10FC87-7487-4AA5-8F6C-20129D405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Kísérlet: kirepülő részecskék</a:t>
            </a:r>
            <a:br>
              <a:rPr lang="hu-HU" dirty="0"/>
            </a:br>
            <a:r>
              <a:rPr lang="hu-HU" dirty="0" smtClean="0"/>
              <a:t>forgása rendezett, polarizáltak</a:t>
            </a:r>
            <a:endParaRPr lang="hu-HU" dirty="0"/>
          </a:p>
          <a:p>
            <a:r>
              <a:rPr lang="hu-HU" dirty="0"/>
              <a:t>A kvarkanyag örvénylik, forog</a:t>
            </a:r>
          </a:p>
          <a:p>
            <a:r>
              <a:rPr lang="hu-HU" dirty="0"/>
              <a:t>A leggyorsabb tornádónál is</a:t>
            </a:r>
            <a:br>
              <a:rPr lang="hu-HU" dirty="0"/>
            </a:br>
            <a:r>
              <a:rPr lang="hu-HU" dirty="0" err="1"/>
              <a:t>sokmilliárdszor</a:t>
            </a:r>
            <a:r>
              <a:rPr lang="hu-HU" dirty="0"/>
              <a:t> gyorsabban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4A1DA31C-AFA6-4318-9114-B6BFA63D7C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2751"/>
          <a:stretch/>
        </p:blipFill>
        <p:spPr>
          <a:xfrm>
            <a:off x="899592" y="3460224"/>
            <a:ext cx="2376264" cy="2626361"/>
          </a:xfrm>
          <a:prstGeom prst="rect">
            <a:avLst/>
          </a:prstGeom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58CF68EB-9F46-4919-AAA8-25746A13DD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65"/>
          <a:stretch/>
        </p:blipFill>
        <p:spPr>
          <a:xfrm>
            <a:off x="4754760" y="1284392"/>
            <a:ext cx="4353744" cy="4802193"/>
          </a:xfrm>
          <a:prstGeom prst="rect">
            <a:avLst/>
          </a:prstGeom>
        </p:spPr>
      </p:pic>
      <p:sp>
        <p:nvSpPr>
          <p:cNvPr id="13" name="Élőláb helye 12">
            <a:extLst>
              <a:ext uri="{FF2B5EF4-FFF2-40B4-BE49-F238E27FC236}">
                <a16:creationId xmlns:a16="http://schemas.microsoft.com/office/drawing/2014/main" id="{36533FFB-BB6E-4187-B2BA-7DDA56E237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34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463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6475"/>
          </a:xfrm>
        </p:spPr>
        <p:txBody>
          <a:bodyPr/>
          <a:lstStyle/>
          <a:p>
            <a:r>
              <a:rPr lang="hu-HU" sz="4000" dirty="0"/>
              <a:t>A hőmérséklet mérése</a:t>
            </a:r>
            <a:endParaRPr lang="en-US" sz="4000" dirty="0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8" y="1339850"/>
            <a:ext cx="9037066" cy="2160588"/>
          </a:xfrm>
        </p:spPr>
        <p:txBody>
          <a:bodyPr/>
          <a:lstStyle/>
          <a:p>
            <a:r>
              <a:rPr lang="hu-HU" dirty="0"/>
              <a:t>Összetett </a:t>
            </a:r>
            <a:r>
              <a:rPr lang="hu-HU" dirty="0" smtClean="0"/>
              <a:t>részecskék (hadronok) </a:t>
            </a:r>
            <a:r>
              <a:rPr lang="hu-HU" dirty="0"/>
              <a:t>keletkezése</a:t>
            </a:r>
            <a:r>
              <a:rPr lang="hu-HU" dirty="0" smtClean="0"/>
              <a:t>:</a:t>
            </a:r>
            <a:br>
              <a:rPr lang="hu-HU" dirty="0" smtClean="0"/>
            </a:br>
            <a:r>
              <a:rPr lang="hu-HU" dirty="0" smtClean="0"/>
              <a:t>kvarkanyag megszűnése, kvantumszín kifagyása</a:t>
            </a:r>
          </a:p>
          <a:p>
            <a:pPr lvl="1"/>
            <a:r>
              <a:rPr lang="hu-HU" dirty="0" smtClean="0"/>
              <a:t>Hőmérsékleti eloszlás, T</a:t>
            </a:r>
            <a:r>
              <a:rPr lang="hu-HU" baseline="-25000" dirty="0" smtClean="0"/>
              <a:t>kifagyás</a:t>
            </a:r>
            <a:r>
              <a:rPr lang="hu-HU" dirty="0"/>
              <a:t>≈</a:t>
            </a:r>
            <a:r>
              <a:rPr lang="hu-HU" dirty="0" smtClean="0"/>
              <a:t>170 </a:t>
            </a:r>
            <a:r>
              <a:rPr lang="hu-HU" dirty="0" err="1" smtClean="0"/>
              <a:t>MeV</a:t>
            </a:r>
            <a:r>
              <a:rPr lang="hu-HU" dirty="0" smtClean="0"/>
              <a:t> (~2∙10</a:t>
            </a:r>
            <a:r>
              <a:rPr lang="hu-HU" baseline="30000" dirty="0" smtClean="0"/>
              <a:t>12</a:t>
            </a:r>
            <a:r>
              <a:rPr lang="hu-HU" dirty="0" smtClean="0"/>
              <a:t> K)!</a:t>
            </a:r>
            <a:endParaRPr lang="hu-HU" dirty="0"/>
          </a:p>
          <a:p>
            <a:r>
              <a:rPr lang="hu-HU" dirty="0"/>
              <a:t>Fotonok áthatolnak az </a:t>
            </a:r>
            <a:r>
              <a:rPr lang="hu-HU" dirty="0" smtClean="0"/>
              <a:t>anyagon, részben termikus eloszlás</a:t>
            </a:r>
          </a:p>
          <a:p>
            <a:r>
              <a:rPr lang="hu-HU" dirty="0" smtClean="0"/>
              <a:t>Kezdeti hőmérséklet </a:t>
            </a:r>
            <a:r>
              <a:rPr lang="hu-HU" dirty="0" smtClean="0"/>
              <a:t>3-600 </a:t>
            </a:r>
            <a:r>
              <a:rPr lang="hu-HU" dirty="0" err="1" smtClean="0"/>
              <a:t>MeV</a:t>
            </a:r>
            <a:r>
              <a:rPr lang="hu-HU" dirty="0" smtClean="0"/>
              <a:t> (~6∙</a:t>
            </a:r>
            <a:r>
              <a:rPr lang="hu-HU" dirty="0" smtClean="0"/>
              <a:t>10</a:t>
            </a:r>
            <a:r>
              <a:rPr lang="hu-HU" baseline="30000" dirty="0" smtClean="0"/>
              <a:t>12</a:t>
            </a:r>
            <a:r>
              <a:rPr lang="hu-HU" dirty="0" smtClean="0"/>
              <a:t> K)!</a:t>
            </a:r>
            <a:endParaRPr lang="en-US" dirty="0"/>
          </a:p>
        </p:txBody>
      </p:sp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4762" y="3266009"/>
            <a:ext cx="6542087" cy="2524125"/>
          </a:xfrm>
          <a:prstGeom prst="rect">
            <a:avLst/>
          </a:prstGeom>
          <a:noFill/>
        </p:spPr>
      </p:pic>
      <p:sp>
        <p:nvSpPr>
          <p:cNvPr id="106501" name="AutoShape 5"/>
          <p:cNvSpPr>
            <a:spLocks noChangeArrowheads="1"/>
          </p:cNvSpPr>
          <p:nvPr/>
        </p:nvSpPr>
        <p:spPr bwMode="auto">
          <a:xfrm>
            <a:off x="1187450" y="5734050"/>
            <a:ext cx="6985000" cy="647700"/>
          </a:xfrm>
          <a:prstGeom prst="rightArrow">
            <a:avLst>
              <a:gd name="adj1" fmla="val 50000"/>
              <a:gd name="adj2" fmla="val 2696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hu-HU" sz="2000">
                <a:latin typeface="Verdana" pitchFamily="34" charset="0"/>
              </a:rPr>
              <a:t>Tágulás kezdete            ………                Kifagyás</a:t>
            </a:r>
            <a:endParaRPr lang="en-US" sz="2000">
              <a:latin typeface="Verdana" pitchFamily="34" charset="0"/>
            </a:endParaRPr>
          </a:p>
        </p:txBody>
      </p:sp>
      <p:sp>
        <p:nvSpPr>
          <p:cNvPr id="106503" name="Rectangle 7"/>
          <p:cNvSpPr>
            <a:spLocks noChangeArrowheads="1"/>
          </p:cNvSpPr>
          <p:nvPr/>
        </p:nvSpPr>
        <p:spPr bwMode="auto">
          <a:xfrm>
            <a:off x="3132138" y="3500438"/>
            <a:ext cx="1146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>
                <a:solidFill>
                  <a:srgbClr val="546366"/>
                </a:solidFill>
                <a:latin typeface="Verdana" pitchFamily="34" charset="0"/>
              </a:rPr>
              <a:t>fotonok</a:t>
            </a:r>
            <a:endParaRPr lang="en-US" sz="2000">
              <a:solidFill>
                <a:srgbClr val="546366"/>
              </a:solidFill>
              <a:latin typeface="Verdana" pitchFamily="34" charset="0"/>
            </a:endParaRPr>
          </a:p>
        </p:txBody>
      </p:sp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7236296" y="3344156"/>
            <a:ext cx="17287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2000" dirty="0" smtClean="0">
                <a:solidFill>
                  <a:srgbClr val="546366"/>
                </a:solidFill>
                <a:latin typeface="Verdana" pitchFamily="34" charset="0"/>
              </a:rPr>
              <a:t>összetett </a:t>
            </a:r>
            <a:r>
              <a:rPr lang="hu-HU" sz="2000" dirty="0">
                <a:solidFill>
                  <a:srgbClr val="546366"/>
                </a:solidFill>
                <a:latin typeface="Verdana" pitchFamily="34" charset="0"/>
              </a:rPr>
              <a:t>részecskék</a:t>
            </a:r>
            <a:endParaRPr lang="en-US" sz="2000" dirty="0">
              <a:solidFill>
                <a:srgbClr val="546366"/>
              </a:solidFill>
              <a:latin typeface="Verdana" pitchFamily="34" charset="0"/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25F1EE9-6798-4D5D-A310-E5EB3A3241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35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33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fázistérkép letapogatása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0" y="1340768"/>
                <a:ext cx="9108504" cy="4968551"/>
              </a:xfrm>
            </p:spPr>
            <p:txBody>
              <a:bodyPr/>
              <a:lstStyle/>
              <a:p>
                <a:pPr>
                  <a:lnSpc>
                    <a:spcPct val="124000"/>
                  </a:lnSpc>
                </a:pPr>
                <a:r>
                  <a:rPr lang="hu-HU" sz="1800" dirty="0" smtClean="0"/>
                  <a:t>Korai univerzum, LHC energia, </a:t>
                </a:r>
                <a:br>
                  <a:rPr lang="hu-HU" sz="1800" dirty="0" smtClean="0"/>
                </a:br>
                <a:r>
                  <a:rPr lang="hu-HU" sz="1800" dirty="0" smtClean="0"/>
                  <a:t>maximum RHIC energia:</a:t>
                </a:r>
                <a:br>
                  <a:rPr lang="hu-HU" sz="1800" dirty="0" smtClean="0"/>
                </a:br>
                <a:r>
                  <a:rPr lang="hu-HU" sz="1800" dirty="0" smtClean="0"/>
                  <a:t>folytonos fázisátmenet</a:t>
                </a:r>
              </a:p>
              <a:p>
                <a:pPr lvl="1">
                  <a:lnSpc>
                    <a:spcPct val="124000"/>
                  </a:lnSpc>
                </a:pPr>
                <a:r>
                  <a:rPr lang="hu-HU" sz="1600" dirty="0" smtClean="0"/>
                  <a:t>Kis barionsűrűség, </a:t>
                </a:r>
                <a:r>
                  <a:rPr lang="en-US" sz="1600" dirty="0"/>
                  <a:t>T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n-US" sz="1600" dirty="0"/>
                  <a:t>170 MeV</a:t>
                </a:r>
                <a:endParaRPr lang="en-US" sz="1600" dirty="0"/>
              </a:p>
              <a:p>
                <a:pPr>
                  <a:lnSpc>
                    <a:spcPct val="124000"/>
                  </a:lnSpc>
                </a:pPr>
                <a:r>
                  <a:rPr lang="hu-HU" sz="1800" dirty="0" smtClean="0"/>
                  <a:t>Nagy barionűrűség:</a:t>
                </a:r>
                <a:br>
                  <a:rPr lang="hu-HU" sz="1800" dirty="0" smtClean="0"/>
                </a:br>
                <a:r>
                  <a:rPr lang="hu-HU" sz="1800" dirty="0" smtClean="0"/>
                  <a:t>1. rendű fázisátalakulás?</a:t>
                </a:r>
              </a:p>
              <a:p>
                <a:pPr>
                  <a:lnSpc>
                    <a:spcPct val="124000"/>
                  </a:lnSpc>
                </a:pPr>
                <a:r>
                  <a:rPr lang="hu-HU" sz="1800" dirty="0" smtClean="0"/>
                  <a:t>Barionsűrűség: „nettó” érték</a:t>
                </a:r>
              </a:p>
              <a:p>
                <a:pPr>
                  <a:lnSpc>
                    <a:spcPct val="124000"/>
                  </a:lnSpc>
                </a:pPr>
                <a:r>
                  <a:rPr lang="hu-HU" sz="1800" dirty="0" smtClean="0"/>
                  <a:t>Csökkenő ütközési energia:</a:t>
                </a:r>
                <a:br>
                  <a:rPr lang="hu-HU" sz="1800" dirty="0" smtClean="0"/>
                </a:br>
                <a:r>
                  <a:rPr lang="hu-HU" sz="1800" dirty="0" smtClean="0"/>
                  <a:t>növekvő </a:t>
                </a:r>
                <a:r>
                  <a:rPr lang="hu-HU" sz="1800" dirty="0" err="1" smtClean="0"/>
                  <a:t>bariokémiai</a:t>
                </a:r>
                <a:r>
                  <a:rPr lang="hu-HU" sz="1800" dirty="0" smtClean="0"/>
                  <a:t> potenciál</a:t>
                </a:r>
              </a:p>
              <a:p>
                <a:pPr>
                  <a:lnSpc>
                    <a:spcPct val="124000"/>
                  </a:lnSpc>
                </a:pPr>
                <a:r>
                  <a:rPr lang="hu-HU" sz="1800" dirty="0" smtClean="0"/>
                  <a:t>Kisebb ütközési energiákon </a:t>
                </a:r>
                <a:br>
                  <a:rPr lang="hu-HU" sz="1800" dirty="0" smtClean="0"/>
                </a:br>
                <a:r>
                  <a:rPr lang="hu-HU" sz="1800" dirty="0" smtClean="0"/>
                  <a:t>észlelhető a fázisátalakulás?</a:t>
                </a:r>
              </a:p>
              <a:p>
                <a:pPr>
                  <a:lnSpc>
                    <a:spcPct val="124000"/>
                  </a:lnSpc>
                </a:pPr>
                <a:r>
                  <a:rPr lang="hu-HU" sz="1800" dirty="0" smtClean="0"/>
                  <a:t>Kritikus pont megtalálható valahol?</a:t>
                </a:r>
                <a:endParaRPr lang="en-US" sz="1800" dirty="0"/>
              </a:p>
              <a:p>
                <a:pPr>
                  <a:lnSpc>
                    <a:spcPct val="124000"/>
                  </a:lnSpc>
                </a:pPr>
                <a:r>
                  <a:rPr lang="hu-HU" sz="1800" dirty="0" smtClean="0"/>
                  <a:t>Jelentősége: szupernóvák, neutroncsillagok, </a:t>
                </a:r>
                <a:r>
                  <a:rPr lang="hu-HU" sz="1800" dirty="0" err="1" smtClean="0"/>
                  <a:t>grav</a:t>
                </a:r>
                <a:r>
                  <a:rPr lang="hu-HU" sz="1800" dirty="0" smtClean="0"/>
                  <a:t>. hullámok, kozmológia</a:t>
                </a:r>
                <a:endParaRPr lang="en-US" sz="1800" dirty="0"/>
              </a:p>
            </p:txBody>
          </p:sp>
        </mc:Choice>
        <mc:Fallback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340768"/>
                <a:ext cx="9108504" cy="4968551"/>
              </a:xfrm>
              <a:blipFill>
                <a:blip r:embed="rId2"/>
                <a:stretch>
                  <a:fillRect l="-535" t="-1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 −  cms.elte.hu  −  phenix.elte.hu  −  star.elte.hu</a:t>
            </a:r>
            <a:endParaRPr lang="en-US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8701" y="1235724"/>
            <a:ext cx="5157507" cy="4105647"/>
          </a:xfrm>
          <a:prstGeom prst="rect">
            <a:avLst/>
          </a:prstGeom>
        </p:spPr>
      </p:pic>
      <p:cxnSp>
        <p:nvCxnSpPr>
          <p:cNvPr id="10" name="Egyenes összekötő nyíllal 9"/>
          <p:cNvCxnSpPr/>
          <p:nvPr/>
        </p:nvCxnSpPr>
        <p:spPr>
          <a:xfrm>
            <a:off x="3968701" y="2636912"/>
            <a:ext cx="387275" cy="72008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ia számának helye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36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3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6475"/>
          </a:xfrm>
        </p:spPr>
        <p:txBody>
          <a:bodyPr/>
          <a:lstStyle/>
          <a:p>
            <a:r>
              <a:rPr lang="hu-HU" sz="4200" dirty="0"/>
              <a:t>A laborban létrehozott ősrobbanás</a:t>
            </a:r>
            <a:endParaRPr lang="en-US" sz="4200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438274"/>
            <a:ext cx="8421688" cy="45830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2600" dirty="0"/>
              <a:t>… </a:t>
            </a:r>
            <a:r>
              <a:rPr lang="hu-HU" sz="2600" dirty="0" smtClean="0"/>
              <a:t>erősen kölcsönható</a:t>
            </a:r>
            <a:endParaRPr lang="hu-HU" sz="2600" dirty="0"/>
          </a:p>
          <a:p>
            <a:pPr lvl="1">
              <a:lnSpc>
                <a:spcPct val="150000"/>
              </a:lnSpc>
            </a:pPr>
            <a:r>
              <a:rPr lang="hu-HU" sz="2400" dirty="0"/>
              <a:t>Atommagnyi méretben is alig áthatolható</a:t>
            </a:r>
          </a:p>
          <a:p>
            <a:pPr>
              <a:lnSpc>
                <a:spcPct val="150000"/>
              </a:lnSpc>
            </a:pPr>
            <a:r>
              <a:rPr lang="hu-HU" sz="2600" dirty="0"/>
              <a:t>… tökéletes folyadék</a:t>
            </a:r>
          </a:p>
          <a:p>
            <a:pPr lvl="1">
              <a:lnSpc>
                <a:spcPct val="150000"/>
              </a:lnSpc>
            </a:pPr>
            <a:r>
              <a:rPr lang="hu-HU" sz="2400" dirty="0"/>
              <a:t>Extrém kis viszkozitás, extrém gyors örvénylés</a:t>
            </a:r>
          </a:p>
          <a:p>
            <a:pPr>
              <a:lnSpc>
                <a:spcPct val="150000"/>
              </a:lnSpc>
            </a:pPr>
            <a:r>
              <a:rPr lang="hu-HU" sz="2600" dirty="0"/>
              <a:t>… kvarkokból áll</a:t>
            </a:r>
          </a:p>
          <a:p>
            <a:pPr lvl="1">
              <a:lnSpc>
                <a:spcPct val="150000"/>
              </a:lnSpc>
            </a:pPr>
            <a:r>
              <a:rPr lang="hu-HU" sz="2400" dirty="0" smtClean="0"/>
              <a:t>A legforróbb ismert anyag (közel 10</a:t>
            </a:r>
            <a:r>
              <a:rPr lang="hu-HU" sz="2400" baseline="30000" dirty="0" smtClean="0"/>
              <a:t>13</a:t>
            </a:r>
            <a:r>
              <a:rPr lang="hu-HU" sz="2400" dirty="0" smtClean="0"/>
              <a:t> K</a:t>
            </a:r>
            <a:r>
              <a:rPr lang="hu-HU" sz="2400" dirty="0"/>
              <a:t>)</a:t>
            </a:r>
          </a:p>
          <a:p>
            <a:pPr>
              <a:lnSpc>
                <a:spcPct val="150000"/>
              </a:lnSpc>
            </a:pPr>
            <a:r>
              <a:rPr lang="hu-HU" sz="2600" dirty="0"/>
              <a:t>Összegzés: </a:t>
            </a:r>
            <a:r>
              <a:rPr lang="hu-HU" sz="2600" b="1" dirty="0">
                <a:solidFill>
                  <a:srgbClr val="FF0000"/>
                </a:solidFill>
              </a:rPr>
              <a:t>A TÖKÉLETES KVARKFOLYADÉK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09ED5AA-F582-4441-BF1A-6145AF94A8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37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1" name="Rectangle 4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/>
              <a:t>Köszönöm a figyelmet</a:t>
            </a:r>
            <a:endParaRPr lang="en-US" sz="4400"/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E6B75A7D-663F-4AD6-A794-B61638A9F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931890"/>
            <a:ext cx="9144000" cy="383059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/>
              <a:t>részletek: </a:t>
            </a:r>
            <a:r>
              <a:rPr lang="hu-HU" dirty="0">
                <a:hlinkClick r:id="rId2"/>
              </a:rPr>
              <a:t>cms.elte.hu</a:t>
            </a:r>
            <a:r>
              <a:rPr lang="hu-HU" dirty="0"/>
              <a:t> , </a:t>
            </a:r>
            <a:r>
              <a:rPr lang="hu-HU" dirty="0">
                <a:hlinkClick r:id="rId3"/>
              </a:rPr>
              <a:t>phenix.elte.hu</a:t>
            </a:r>
            <a:r>
              <a:rPr lang="hu-HU" dirty="0"/>
              <a:t> , </a:t>
            </a:r>
            <a:r>
              <a:rPr lang="hu-HU" dirty="0">
                <a:hlinkClick r:id="rId4"/>
              </a:rPr>
              <a:t>star.elte.hu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F9AA45E4-258F-41B8-AE4C-4EF91FE8E4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1340768"/>
            <a:ext cx="1440284" cy="1440284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E582DABE-2228-48DB-BD20-CD44F1E9CD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45" y="2924944"/>
            <a:ext cx="3024336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Élőláb helye 6">
            <a:extLst>
              <a:ext uri="{FF2B5EF4-FFF2-40B4-BE49-F238E27FC236}">
                <a16:creationId xmlns:a16="http://schemas.microsoft.com/office/drawing/2014/main" id="{9F307261-3078-4B4B-9969-66D9668A2E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38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25084" y="1565941"/>
            <a:ext cx="5157507" cy="410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5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 dirty="0"/>
              <a:t>Tartalék diák</a:t>
            </a:r>
          </a:p>
        </p:txBody>
      </p:sp>
      <p:sp>
        <p:nvSpPr>
          <p:cNvPr id="11" name="Tartalom helye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58507E2-DBFE-406C-A3FF-0C30951412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39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hu-HU" sz="4400" dirty="0"/>
              <a:t>A részecskefizika módszere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15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52400" y="1196405"/>
                <a:ext cx="8991600" cy="5112915"/>
              </a:xfrm>
            </p:spPr>
            <p:txBody>
              <a:bodyPr/>
              <a:lstStyle/>
              <a:p>
                <a:pPr>
                  <a:lnSpc>
                    <a:spcPct val="80000"/>
                  </a:lnSpc>
                </a:pPr>
                <a:r>
                  <a:rPr lang="hu-HU" sz="2400" dirty="0"/>
                  <a:t>Nagyenergiás ütközésekben keletkeznek új részecskék</a:t>
                </a:r>
              </a:p>
              <a:p>
                <a:pPr>
                  <a:lnSpc>
                    <a:spcPct val="80000"/>
                  </a:lnSpc>
                </a:pPr>
                <a:r>
                  <a:rPr lang="hu-HU" sz="2400" dirty="0"/>
                  <a:t>Hasonlat:</a:t>
                </a:r>
              </a:p>
              <a:p>
                <a:pPr>
                  <a:lnSpc>
                    <a:spcPct val="80000"/>
                  </a:lnSpc>
                </a:pPr>
                <a:endParaRPr lang="hu-HU" sz="2400" dirty="0"/>
              </a:p>
              <a:p>
                <a:pPr>
                  <a:lnSpc>
                    <a:spcPct val="80000"/>
                  </a:lnSpc>
                </a:pPr>
                <a:endParaRPr lang="hu-HU" sz="2400" dirty="0"/>
              </a:p>
              <a:p>
                <a:pPr>
                  <a:lnSpc>
                    <a:spcPct val="80000"/>
                  </a:lnSpc>
                </a:pPr>
                <a:endParaRPr lang="hu-HU" sz="2400" dirty="0"/>
              </a:p>
              <a:p>
                <a:pPr>
                  <a:lnSpc>
                    <a:spcPct val="80000"/>
                  </a:lnSpc>
                </a:pPr>
                <a:endParaRPr lang="hu-HU" sz="2400" dirty="0"/>
              </a:p>
              <a:p>
                <a:pPr>
                  <a:lnSpc>
                    <a:spcPct val="80000"/>
                  </a:lnSpc>
                </a:pPr>
                <a:endParaRPr lang="hu-HU" sz="2400" dirty="0"/>
              </a:p>
              <a:p>
                <a:pPr>
                  <a:lnSpc>
                    <a:spcPct val="80000"/>
                  </a:lnSpc>
                </a:pPr>
                <a:endParaRPr lang="hu-HU" sz="2400" dirty="0"/>
              </a:p>
              <a:p>
                <a:pPr marL="0" indent="0">
                  <a:lnSpc>
                    <a:spcPct val="80000"/>
                  </a:lnSpc>
                  <a:buNone/>
                </a:pPr>
                <a:endParaRPr lang="hu-HU" sz="2400" dirty="0"/>
              </a:p>
              <a:p>
                <a:pPr>
                  <a:lnSpc>
                    <a:spcPct val="80000"/>
                  </a:lnSpc>
                </a:pPr>
                <a:r>
                  <a:rPr lang="hu-HU" sz="2400" dirty="0"/>
                  <a:t>Szétrepülő alkatrészek, ritkán új</a:t>
                </a:r>
                <a:br>
                  <a:rPr lang="hu-HU" sz="2400" dirty="0"/>
                </a:br>
                <a:r>
                  <a:rPr lang="hu-HU" sz="2400" dirty="0"/>
                  <a:t>modellek állnak össze</a:t>
                </a:r>
              </a:p>
              <a:p>
                <a:pPr>
                  <a:lnSpc>
                    <a:spcPct val="80000"/>
                  </a:lnSpc>
                </a:pPr>
                <a:r>
                  <a:rPr lang="hu-HU" sz="2400" dirty="0"/>
                  <a:t>Így vizsgálták a proton szerkezetét is</a:t>
                </a:r>
              </a:p>
              <a:p>
                <a:pPr>
                  <a:lnSpc>
                    <a:spcPct val="80000"/>
                  </a:lnSpc>
                </a:pPr>
                <a:r>
                  <a:rPr lang="hu-HU" sz="2400" dirty="0"/>
                  <a:t>Felbontás: </a:t>
                </a:r>
                <a14:m>
                  <m:oMath xmlns:m="http://schemas.openxmlformats.org/officeDocument/2006/math">
                    <m:r>
                      <a:rPr lang="hu-H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hu-HU" sz="2400" b="0" i="1" smtClean="0">
                        <a:latin typeface="Cambria Math" panose="02040503050406030204" pitchFamily="18" charset="0"/>
                      </a:rPr>
                      <m:t>h𝑐</m:t>
                    </m:r>
                    <m:r>
                      <a:rPr lang="hu-HU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hu-HU" sz="24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hu-HU" sz="2400" dirty="0"/>
                  <a:t>, protonméret: 1 GeV</a:t>
                </a:r>
              </a:p>
              <a:p>
                <a:pPr>
                  <a:lnSpc>
                    <a:spcPct val="80000"/>
                  </a:lnSpc>
                </a:pPr>
                <a:r>
                  <a:rPr lang="hu-HU" sz="2400" dirty="0" err="1"/>
                  <a:t>Részecsegyorsítók</a:t>
                </a:r>
                <a:r>
                  <a:rPr lang="hu-HU" sz="2400" dirty="0"/>
                  <a:t>!</a:t>
                </a:r>
              </a:p>
            </p:txBody>
          </p:sp>
        </mc:Choice>
        <mc:Fallback xmlns="">
          <p:sp>
            <p:nvSpPr>
              <p:cNvPr id="4915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52400" y="1196405"/>
                <a:ext cx="8991600" cy="5112915"/>
              </a:xfrm>
              <a:blipFill>
                <a:blip r:embed="rId2"/>
                <a:stretch>
                  <a:fillRect l="-1017" t="-2384" r="-542" b="-1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Csoportba foglalás 6"/>
          <p:cNvGrpSpPr/>
          <p:nvPr/>
        </p:nvGrpSpPr>
        <p:grpSpPr>
          <a:xfrm>
            <a:off x="683568" y="1645136"/>
            <a:ext cx="7379192" cy="2782869"/>
            <a:chOff x="179388" y="1862009"/>
            <a:chExt cx="7379192" cy="2782869"/>
          </a:xfrm>
        </p:grpSpPr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305" y="2372637"/>
              <a:ext cx="1871275" cy="898398"/>
            </a:xfrm>
            <a:prstGeom prst="rect">
              <a:avLst/>
            </a:prstGeom>
          </p:spPr>
        </p:pic>
        <p:pic>
          <p:nvPicPr>
            <p:cNvPr id="3" name="Kép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388" y="2924944"/>
              <a:ext cx="2997041" cy="1211633"/>
            </a:xfrm>
            <a:prstGeom prst="rect">
              <a:avLst/>
            </a:prstGeom>
          </p:spPr>
        </p:pic>
        <p:sp>
          <p:nvSpPr>
            <p:cNvPr id="4" name="Jobbra nyíl 3"/>
            <p:cNvSpPr/>
            <p:nvPr/>
          </p:nvSpPr>
          <p:spPr>
            <a:xfrm rot="21145610">
              <a:off x="3300843" y="3126441"/>
              <a:ext cx="1008112" cy="36004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Jobbra nyíl 10"/>
            <p:cNvSpPr/>
            <p:nvPr/>
          </p:nvSpPr>
          <p:spPr>
            <a:xfrm rot="10298583">
              <a:off x="4555363" y="2942755"/>
              <a:ext cx="1008112" cy="3600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Kép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6" y="3733935"/>
              <a:ext cx="408205" cy="648942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4797" y="3789889"/>
              <a:ext cx="935528" cy="854989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946" y="1957293"/>
              <a:ext cx="694137" cy="787755"/>
            </a:xfrm>
            <a:prstGeom prst="rect">
              <a:avLst/>
            </a:prstGeom>
          </p:spPr>
        </p:pic>
        <p:pic>
          <p:nvPicPr>
            <p:cNvPr id="16" name="Kép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98288">
              <a:off x="4431286" y="1862009"/>
              <a:ext cx="1345566" cy="828771"/>
            </a:xfrm>
            <a:prstGeom prst="rect">
              <a:avLst/>
            </a:prstGeom>
          </p:spPr>
        </p:pic>
        <p:cxnSp>
          <p:nvCxnSpPr>
            <p:cNvPr id="18" name="Egyenes összekötő nyíllal 17"/>
            <p:cNvCxnSpPr>
              <a:endCxn id="16" idx="2"/>
            </p:cNvCxnSpPr>
            <p:nvPr/>
          </p:nvCxnSpPr>
          <p:spPr>
            <a:xfrm flipV="1">
              <a:off x="4597448" y="2656972"/>
              <a:ext cx="342681" cy="45098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nyíllal 23"/>
            <p:cNvCxnSpPr/>
            <p:nvPr/>
          </p:nvCxnSpPr>
          <p:spPr>
            <a:xfrm flipH="1" flipV="1">
              <a:off x="3936061" y="2745049"/>
              <a:ext cx="392223" cy="292647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nyíllal 26"/>
            <p:cNvCxnSpPr/>
            <p:nvPr/>
          </p:nvCxnSpPr>
          <p:spPr>
            <a:xfrm flipH="1">
              <a:off x="4172294" y="3457945"/>
              <a:ext cx="191802" cy="331944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gyenes összekötő nyíllal 29"/>
            <p:cNvCxnSpPr/>
            <p:nvPr/>
          </p:nvCxnSpPr>
          <p:spPr>
            <a:xfrm>
              <a:off x="4601258" y="3420256"/>
              <a:ext cx="502810" cy="49087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obbanás 1 27"/>
            <p:cNvSpPr/>
            <p:nvPr/>
          </p:nvSpPr>
          <p:spPr>
            <a:xfrm>
              <a:off x="4234547" y="2985185"/>
              <a:ext cx="440557" cy="488438"/>
            </a:xfrm>
            <a:prstGeom prst="irregularSeal1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Kép 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067" y="4450845"/>
            <a:ext cx="2472629" cy="1244179"/>
          </a:xfrm>
          <a:prstGeom prst="rect">
            <a:avLst/>
          </a:prstGeom>
        </p:spPr>
      </p:pic>
      <p:sp>
        <p:nvSpPr>
          <p:cNvPr id="9" name="Élőláb helye 8">
            <a:extLst>
              <a:ext uri="{FF2B5EF4-FFF2-40B4-BE49-F238E27FC236}">
                <a16:creationId xmlns:a16="http://schemas.microsoft.com/office/drawing/2014/main" id="{91BB006D-9567-43F0-937C-4E60EFE7B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6332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E8E4E30E-F04C-4BB1-8D46-B0FD12DD6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2776"/>
            <a:ext cx="9036050" cy="4968602"/>
          </a:xfrm>
        </p:spPr>
        <p:txBody>
          <a:bodyPr/>
          <a:lstStyle/>
          <a:p>
            <a:r>
              <a:rPr lang="hu-HU" dirty="0"/>
              <a:t>Ütközés 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hu-HU" dirty="0"/>
              <a:t> extrém energiás színes részecskék zápora: „jet”</a:t>
            </a:r>
          </a:p>
          <a:p>
            <a:r>
              <a:rPr lang="hu-HU" dirty="0"/>
              <a:t>Kvarkanyag: lelassítja extrém energiájú részecskéket is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Elnyelő képesség összehasonlítása:</a:t>
            </a:r>
          </a:p>
          <a:p>
            <a:pPr lvl="1"/>
            <a:r>
              <a:rPr lang="hu-HU" dirty="0"/>
              <a:t>Gamma sugárzás ólomban: néhány cm-t tesz meg</a:t>
            </a:r>
          </a:p>
          <a:p>
            <a:pPr lvl="1"/>
            <a:r>
              <a:rPr lang="hu-HU" dirty="0"/>
              <a:t>Alfa sugárzás vízben: 0.001 cm-t tesz meg</a:t>
            </a:r>
          </a:p>
          <a:p>
            <a:pPr lvl="1"/>
            <a:r>
              <a:rPr lang="hu-HU" dirty="0"/>
              <a:t>Jetek kvarkanyagban: 0.0000000000001 cm-t tesznek meg</a:t>
            </a:r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5E816F3-ED84-4526-8F5B-92066E3F7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Erősen kölcsönható közeg</a:t>
            </a:r>
            <a:endParaRPr lang="en-US" dirty="0"/>
          </a:p>
        </p:txBody>
      </p:sp>
      <p:sp>
        <p:nvSpPr>
          <p:cNvPr id="51" name="Rectangle 19">
            <a:extLst>
              <a:ext uri="{FF2B5EF4-FFF2-40B4-BE49-F238E27FC236}">
                <a16:creationId xmlns:a16="http://schemas.microsoft.com/office/drawing/2014/main" id="{CDC9A3FC-BA00-4D42-B94E-D97576A9B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" y="2780928"/>
            <a:ext cx="40322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hu-HU"/>
          </a:p>
        </p:txBody>
      </p:sp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309C1D8E-8726-4CD5-A120-769DC12D9094}"/>
              </a:ext>
            </a:extLst>
          </p:cNvPr>
          <p:cNvGrpSpPr/>
          <p:nvPr/>
        </p:nvGrpSpPr>
        <p:grpSpPr>
          <a:xfrm>
            <a:off x="2162083" y="2467635"/>
            <a:ext cx="3879398" cy="1922730"/>
            <a:chOff x="2231615" y="2420888"/>
            <a:chExt cx="3879398" cy="1922730"/>
          </a:xfrm>
        </p:grpSpPr>
        <p:sp>
          <p:nvSpPr>
            <p:cNvPr id="134" name="Téglalap 133">
              <a:extLst>
                <a:ext uri="{FF2B5EF4-FFF2-40B4-BE49-F238E27FC236}">
                  <a16:creationId xmlns:a16="http://schemas.microsoft.com/office/drawing/2014/main" id="{E5C29000-99AB-4707-AC9C-26C4987AC6CB}"/>
                </a:ext>
              </a:extLst>
            </p:cNvPr>
            <p:cNvSpPr/>
            <p:nvPr/>
          </p:nvSpPr>
          <p:spPr>
            <a:xfrm>
              <a:off x="2231616" y="2420888"/>
              <a:ext cx="3879397" cy="19227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Line 6">
              <a:extLst>
                <a:ext uri="{FF2B5EF4-FFF2-40B4-BE49-F238E27FC236}">
                  <a16:creationId xmlns:a16="http://schemas.microsoft.com/office/drawing/2014/main" id="{3CA2D763-BEAD-4970-ABF8-F03CBB48FF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74710" y="3496581"/>
              <a:ext cx="376237" cy="1587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39" name="Line 7">
              <a:extLst>
                <a:ext uri="{FF2B5EF4-FFF2-40B4-BE49-F238E27FC236}">
                  <a16:creationId xmlns:a16="http://schemas.microsoft.com/office/drawing/2014/main" id="{8E8446DF-F978-43ED-BFDF-543E43C43C8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965" flipH="1">
              <a:off x="5540805" y="3334892"/>
              <a:ext cx="468000" cy="0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square">
              <a:spAutoFit/>
            </a:bodyPr>
            <a:lstStyle/>
            <a:p>
              <a:endParaRPr lang="hu-HU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27188DAA-EE78-458D-951E-B8B61F61B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7825" y="2879884"/>
              <a:ext cx="2352152" cy="1062000"/>
            </a:xfrm>
            <a:prstGeom prst="rect">
              <a:avLst/>
            </a:prstGeom>
            <a:solidFill>
              <a:srgbClr val="FF0000">
                <a:alpha val="30196"/>
              </a:srgbClr>
            </a:solidFill>
            <a:ln w="15875">
              <a:noFill/>
              <a:miter lim="800000"/>
              <a:headEnd/>
              <a:tailEnd/>
            </a:ln>
            <a:effectLst>
              <a:softEdge rad="31750"/>
            </a:effectLst>
          </p:spPr>
          <p:txBody>
            <a:bodyPr wrap="square" anchor="ctr">
              <a:spAutoFit/>
            </a:bodyPr>
            <a:lstStyle/>
            <a:p>
              <a:endParaRPr lang="hu-HU"/>
            </a:p>
          </p:txBody>
        </p:sp>
        <p:pic>
          <p:nvPicPr>
            <p:cNvPr id="65" name="Kép 64">
              <a:extLst>
                <a:ext uri="{FF2B5EF4-FFF2-40B4-BE49-F238E27FC236}">
                  <a16:creationId xmlns:a16="http://schemas.microsoft.com/office/drawing/2014/main" id="{96E85A7D-5FC4-431F-8762-2971A12E3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445" y="2780928"/>
              <a:ext cx="432403" cy="1365659"/>
            </a:xfrm>
            <a:prstGeom prst="rect">
              <a:avLst/>
            </a:prstGeom>
          </p:spPr>
        </p:pic>
        <p:pic>
          <p:nvPicPr>
            <p:cNvPr id="66" name="Kép 65">
              <a:extLst>
                <a:ext uri="{FF2B5EF4-FFF2-40B4-BE49-F238E27FC236}">
                  <a16:creationId xmlns:a16="http://schemas.microsoft.com/office/drawing/2014/main" id="{DFEB53CE-5D5C-4C6E-AAC4-6145A9CC9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4924" y="2644953"/>
              <a:ext cx="432403" cy="1365659"/>
            </a:xfrm>
            <a:prstGeom prst="rect">
              <a:avLst/>
            </a:prstGeom>
          </p:spPr>
        </p:pic>
        <p:grpSp>
          <p:nvGrpSpPr>
            <p:cNvPr id="128" name="Csoportba foglalás 127">
              <a:extLst>
                <a:ext uri="{FF2B5EF4-FFF2-40B4-BE49-F238E27FC236}">
                  <a16:creationId xmlns:a16="http://schemas.microsoft.com/office/drawing/2014/main" id="{C2BE2321-7182-440D-A1EA-266F63A831A2}"/>
                </a:ext>
              </a:extLst>
            </p:cNvPr>
            <p:cNvGrpSpPr/>
            <p:nvPr/>
          </p:nvGrpSpPr>
          <p:grpSpPr>
            <a:xfrm>
              <a:off x="3609829" y="2958591"/>
              <a:ext cx="481979" cy="868727"/>
              <a:chOff x="1265513" y="5017189"/>
              <a:chExt cx="481979" cy="868727"/>
            </a:xfrm>
          </p:grpSpPr>
          <p:cxnSp>
            <p:nvCxnSpPr>
              <p:cNvPr id="69" name="Egyenes összekötő nyíllal 68">
                <a:extLst>
                  <a:ext uri="{FF2B5EF4-FFF2-40B4-BE49-F238E27FC236}">
                    <a16:creationId xmlns:a16="http://schemas.microsoft.com/office/drawing/2014/main" id="{17E0FD61-88CA-4ACE-965C-E2FF796F25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97926" y="5225364"/>
                <a:ext cx="210167" cy="436367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obbanás: 14 ágú 71">
                <a:extLst>
                  <a:ext uri="{FF2B5EF4-FFF2-40B4-BE49-F238E27FC236}">
                    <a16:creationId xmlns:a16="http://schemas.microsoft.com/office/drawing/2014/main" id="{E73D27F9-2954-4050-82FE-474CAF3238E8}"/>
                  </a:ext>
                </a:extLst>
              </p:cNvPr>
              <p:cNvSpPr/>
              <p:nvPr/>
            </p:nvSpPr>
            <p:spPr>
              <a:xfrm rot="1679775">
                <a:off x="1427551" y="5385099"/>
                <a:ext cx="155744" cy="144480"/>
              </a:xfrm>
              <a:prstGeom prst="irregularSeal2">
                <a:avLst/>
              </a:prstGeom>
              <a:solidFill>
                <a:srgbClr val="FF0000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Ellipszis 74">
                <a:extLst>
                  <a:ext uri="{FF2B5EF4-FFF2-40B4-BE49-F238E27FC236}">
                    <a16:creationId xmlns:a16="http://schemas.microsoft.com/office/drawing/2014/main" id="{3C167067-23D8-4939-B87F-F554F92F46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92773" y="5146473"/>
                <a:ext cx="72000" cy="72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38100">
                <a:bevelT w="38100" h="38100"/>
                <a:bevelB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rtlCol="0" anchor="ctr"/>
              <a:lstStyle/>
              <a:p>
                <a:pPr algn="ctr"/>
                <a:endParaRPr lang="hu-HU" sz="8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Ellipszis 93">
                <a:extLst>
                  <a:ext uri="{FF2B5EF4-FFF2-40B4-BE49-F238E27FC236}">
                    <a16:creationId xmlns:a16="http://schemas.microsoft.com/office/drawing/2014/main" id="{E3C65C3E-020B-4DFC-B58F-3569FB6C12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34557" y="5679532"/>
                <a:ext cx="72000" cy="72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38100">
                <a:bevelT w="38100" h="38100"/>
                <a:bevelB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rtlCol="0" anchor="ctr"/>
              <a:lstStyle/>
              <a:p>
                <a:pPr algn="ctr"/>
                <a:endParaRPr lang="hu-HU" sz="88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96" name="Egyenes összekötő nyíllal 95">
                <a:extLst>
                  <a:ext uri="{FF2B5EF4-FFF2-40B4-BE49-F238E27FC236}">
                    <a16:creationId xmlns:a16="http://schemas.microsoft.com/office/drawing/2014/main" id="{66021062-E716-40C7-9DDC-D836362C52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5323" y="5017189"/>
                <a:ext cx="20195" cy="117960"/>
              </a:xfrm>
              <a:prstGeom prst="straightConnector1">
                <a:avLst/>
              </a:prstGeom>
              <a:ln w="9525">
                <a:solidFill>
                  <a:srgbClr val="C00000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Egyenes összekötő nyíllal 99">
                <a:extLst>
                  <a:ext uri="{FF2B5EF4-FFF2-40B4-BE49-F238E27FC236}">
                    <a16:creationId xmlns:a16="http://schemas.microsoft.com/office/drawing/2014/main" id="{3BF6F40E-A724-49C7-A710-5E09816576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4391" y="5017446"/>
                <a:ext cx="59138" cy="121356"/>
              </a:xfrm>
              <a:prstGeom prst="straightConnector1">
                <a:avLst/>
              </a:prstGeom>
              <a:ln w="9525">
                <a:solidFill>
                  <a:srgbClr val="C00000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Egyenes összekötő nyíllal 101">
                <a:extLst>
                  <a:ext uri="{FF2B5EF4-FFF2-40B4-BE49-F238E27FC236}">
                    <a16:creationId xmlns:a16="http://schemas.microsoft.com/office/drawing/2014/main" id="{1830D5D1-DF56-4923-9CF3-4954283B6A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71122" y="5080193"/>
                <a:ext cx="76370" cy="75276"/>
              </a:xfrm>
              <a:prstGeom prst="straightConnector1">
                <a:avLst/>
              </a:prstGeom>
              <a:ln w="9525">
                <a:solidFill>
                  <a:srgbClr val="C00000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8" name="Csoportba foglalás 107">
                <a:extLst>
                  <a:ext uri="{FF2B5EF4-FFF2-40B4-BE49-F238E27FC236}">
                    <a16:creationId xmlns:a16="http://schemas.microsoft.com/office/drawing/2014/main" id="{0DFAE54D-B2CE-4DC8-851F-E7BC7E13CC3E}"/>
                  </a:ext>
                </a:extLst>
              </p:cNvPr>
              <p:cNvGrpSpPr/>
              <p:nvPr/>
            </p:nvGrpSpPr>
            <p:grpSpPr>
              <a:xfrm rot="10800000">
                <a:off x="1265513" y="5747636"/>
                <a:ext cx="112169" cy="138280"/>
                <a:chOff x="1740031" y="5087268"/>
                <a:chExt cx="112169" cy="138280"/>
              </a:xfrm>
            </p:grpSpPr>
            <p:cxnSp>
              <p:nvCxnSpPr>
                <p:cNvPr id="105" name="Egyenes összekötő nyíllal 104">
                  <a:extLst>
                    <a:ext uri="{FF2B5EF4-FFF2-40B4-BE49-F238E27FC236}">
                      <a16:creationId xmlns:a16="http://schemas.microsoft.com/office/drawing/2014/main" id="{9675F9E6-8D6D-4BF7-B5CA-0797CB8195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40031" y="5087268"/>
                  <a:ext cx="20195" cy="117960"/>
                </a:xfrm>
                <a:prstGeom prst="straightConnector1">
                  <a:avLst/>
                </a:prstGeom>
                <a:ln w="9525">
                  <a:solidFill>
                    <a:srgbClr val="C00000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Egyenes összekötő nyíllal 105">
                  <a:extLst>
                    <a:ext uri="{FF2B5EF4-FFF2-40B4-BE49-F238E27FC236}">
                      <a16:creationId xmlns:a16="http://schemas.microsoft.com/office/drawing/2014/main" id="{9ABD82B4-3E11-4839-B8DA-E544FB3FCA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59099" y="5087525"/>
                  <a:ext cx="59138" cy="121356"/>
                </a:xfrm>
                <a:prstGeom prst="straightConnector1">
                  <a:avLst/>
                </a:prstGeom>
                <a:ln w="9525">
                  <a:solidFill>
                    <a:srgbClr val="C00000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Egyenes összekötő nyíllal 106">
                  <a:extLst>
                    <a:ext uri="{FF2B5EF4-FFF2-40B4-BE49-F238E27FC236}">
                      <a16:creationId xmlns:a16="http://schemas.microsoft.com/office/drawing/2014/main" id="{8AA756F7-9BA0-4EF6-A14D-7329942E93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75830" y="5150272"/>
                  <a:ext cx="76370" cy="75276"/>
                </a:xfrm>
                <a:prstGeom prst="straightConnector1">
                  <a:avLst/>
                </a:prstGeom>
                <a:ln w="9525">
                  <a:solidFill>
                    <a:srgbClr val="C00000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4" name="Szövegdoboz 123">
              <a:extLst>
                <a:ext uri="{FF2B5EF4-FFF2-40B4-BE49-F238E27FC236}">
                  <a16:creationId xmlns:a16="http://schemas.microsoft.com/office/drawing/2014/main" id="{B10FC856-35EC-4E0A-AC44-4C1265E97CBC}"/>
                </a:ext>
              </a:extLst>
            </p:cNvPr>
            <p:cNvSpPr txBox="1"/>
            <p:nvPr/>
          </p:nvSpPr>
          <p:spPr>
            <a:xfrm>
              <a:off x="2231615" y="2984024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>
                  <a:solidFill>
                    <a:schemeClr val="bg2"/>
                  </a:solidFill>
                </a:rPr>
                <a:t>mag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  <p:sp>
          <p:nvSpPr>
            <p:cNvPr id="125" name="Szövegdoboz 124">
              <a:extLst>
                <a:ext uri="{FF2B5EF4-FFF2-40B4-BE49-F238E27FC236}">
                  <a16:creationId xmlns:a16="http://schemas.microsoft.com/office/drawing/2014/main" id="{AAD05AE6-9F4A-432C-97C8-2D51BB465605}"/>
                </a:ext>
              </a:extLst>
            </p:cNvPr>
            <p:cNvSpPr txBox="1"/>
            <p:nvPr/>
          </p:nvSpPr>
          <p:spPr>
            <a:xfrm>
              <a:off x="5427813" y="2863290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>
                  <a:solidFill>
                    <a:schemeClr val="bg2"/>
                  </a:solidFill>
                </a:rPr>
                <a:t>mag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  <p:sp>
          <p:nvSpPr>
            <p:cNvPr id="126" name="Szövegdoboz 125">
              <a:extLst>
                <a:ext uri="{FF2B5EF4-FFF2-40B4-BE49-F238E27FC236}">
                  <a16:creationId xmlns:a16="http://schemas.microsoft.com/office/drawing/2014/main" id="{12A05D15-9AD7-4EB3-8D2C-2B628F2ABC9F}"/>
                </a:ext>
              </a:extLst>
            </p:cNvPr>
            <p:cNvSpPr txBox="1"/>
            <p:nvPr/>
          </p:nvSpPr>
          <p:spPr>
            <a:xfrm>
              <a:off x="2231615" y="4005064"/>
              <a:ext cx="38793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dirty="0">
                  <a:solidFill>
                    <a:srgbClr val="FF5050"/>
                  </a:solidFill>
                </a:rPr>
                <a:t>kvarkanyag: lassító hatás</a:t>
              </a:r>
              <a:endParaRPr lang="en-US" sz="1600" dirty="0">
                <a:solidFill>
                  <a:srgbClr val="FF5050"/>
                </a:solidFill>
              </a:endParaRPr>
            </a:p>
          </p:txBody>
        </p:sp>
        <p:sp>
          <p:nvSpPr>
            <p:cNvPr id="149" name="Szövegdoboz 148">
              <a:extLst>
                <a:ext uri="{FF2B5EF4-FFF2-40B4-BE49-F238E27FC236}">
                  <a16:creationId xmlns:a16="http://schemas.microsoft.com/office/drawing/2014/main" id="{9A5CFC84-4F22-4A27-A968-219A439A8EAF}"/>
                </a:ext>
              </a:extLst>
            </p:cNvPr>
            <p:cNvSpPr txBox="1"/>
            <p:nvPr/>
          </p:nvSpPr>
          <p:spPr>
            <a:xfrm rot="17661374">
              <a:off x="3659524" y="3226644"/>
              <a:ext cx="7264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>
                  <a:solidFill>
                    <a:srgbClr val="C00000"/>
                  </a:solidFill>
                </a:rPr>
                <a:t>jetek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73" name="Szövegdoboz 72">
              <a:extLst>
                <a:ext uri="{FF2B5EF4-FFF2-40B4-BE49-F238E27FC236}">
                  <a16:creationId xmlns:a16="http://schemas.microsoft.com/office/drawing/2014/main" id="{F6E3143E-6EF0-4FDF-82CB-ABC3EF22D09E}"/>
                </a:ext>
              </a:extLst>
            </p:cNvPr>
            <p:cNvSpPr txBox="1"/>
            <p:nvPr/>
          </p:nvSpPr>
          <p:spPr>
            <a:xfrm>
              <a:off x="2231615" y="2420888"/>
              <a:ext cx="38793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000" dirty="0"/>
                <a:t>Atommagok ütközése</a:t>
              </a:r>
              <a:endParaRPr lang="en-US" sz="2000" dirty="0"/>
            </a:p>
          </p:txBody>
        </p:sp>
      </p:grpSp>
      <p:sp>
        <p:nvSpPr>
          <p:cNvPr id="11" name="Élőláb helye 10">
            <a:extLst>
              <a:ext uri="{FF2B5EF4-FFF2-40B4-BE49-F238E27FC236}">
                <a16:creationId xmlns:a16="http://schemas.microsoft.com/office/drawing/2014/main" id="{32C228CC-2EDB-4F75-AB0B-A970BF6226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40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9273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hu-HU" sz="4400" dirty="0"/>
              <a:t>Nyitott alapkérdések a fizikában</a:t>
            </a:r>
            <a:endParaRPr lang="en-US" sz="4400" dirty="0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68760"/>
            <a:ext cx="6732240" cy="5112345"/>
          </a:xfrm>
        </p:spPr>
        <p:txBody>
          <a:bodyPr/>
          <a:lstStyle/>
          <a:p>
            <a:r>
              <a:rPr lang="hu-HU" sz="2000" dirty="0"/>
              <a:t>Az Univerzum gyorsuló tágulása</a:t>
            </a:r>
          </a:p>
          <a:p>
            <a:pPr lvl="1"/>
            <a:r>
              <a:rPr lang="hu-HU" sz="1800" dirty="0"/>
              <a:t>Sötét energia?</a:t>
            </a:r>
          </a:p>
          <a:p>
            <a:r>
              <a:rPr lang="hu-HU" sz="2000" dirty="0"/>
              <a:t>Az antianyag hiánya</a:t>
            </a:r>
          </a:p>
          <a:p>
            <a:pPr lvl="1"/>
            <a:r>
              <a:rPr lang="hu-HU" sz="1800" dirty="0"/>
              <a:t>Honnan az aszimmetria?</a:t>
            </a:r>
          </a:p>
          <a:p>
            <a:r>
              <a:rPr lang="hu-HU" sz="2000" dirty="0"/>
              <a:t>A galaxisok gyors forgása</a:t>
            </a:r>
          </a:p>
          <a:p>
            <a:pPr lvl="1"/>
            <a:r>
              <a:rPr lang="hu-HU" sz="1800" dirty="0"/>
              <a:t>Sötét anyag?</a:t>
            </a:r>
            <a:endParaRPr lang="hu-HU" sz="1800" dirty="0">
              <a:solidFill>
                <a:srgbClr val="FF0000"/>
              </a:solidFill>
            </a:endParaRPr>
          </a:p>
          <a:p>
            <a:r>
              <a:rPr lang="hu-HU" sz="2000" dirty="0"/>
              <a:t>Kvantummechanika és gravitáció</a:t>
            </a:r>
          </a:p>
          <a:p>
            <a:pPr lvl="1"/>
            <a:r>
              <a:rPr lang="hu-HU" sz="1800" dirty="0"/>
              <a:t>Hogyan egyesíthetőek ezen elméletek?</a:t>
            </a:r>
          </a:p>
          <a:p>
            <a:r>
              <a:rPr lang="hu-HU" sz="2000" dirty="0"/>
              <a:t>A tömeg eredete, a Higgs részecske</a:t>
            </a:r>
          </a:p>
          <a:p>
            <a:pPr lvl="1"/>
            <a:r>
              <a:rPr lang="hu-HU" sz="1800" dirty="0"/>
              <a:t>Van-e más, Higgs jellegű részecske?</a:t>
            </a:r>
          </a:p>
          <a:p>
            <a:r>
              <a:rPr lang="hu-HU" sz="2000" dirty="0"/>
              <a:t>A kvantummechanika alapjai</a:t>
            </a:r>
          </a:p>
          <a:p>
            <a:pPr lvl="1"/>
            <a:r>
              <a:rPr lang="hu-HU" sz="1800" dirty="0"/>
              <a:t>Mi történik a kvantumos összeomláskor?</a:t>
            </a:r>
          </a:p>
          <a:p>
            <a:r>
              <a:rPr lang="hu-HU" sz="2000" dirty="0"/>
              <a:t>Az első </a:t>
            </a:r>
            <a:r>
              <a:rPr lang="hu-HU" sz="2000" dirty="0" err="1"/>
              <a:t>mikromásodperc</a:t>
            </a:r>
            <a:endParaRPr lang="hu-HU" sz="2000" dirty="0"/>
          </a:p>
          <a:p>
            <a:pPr lvl="1"/>
            <a:r>
              <a:rPr lang="hu-HU" sz="1800" dirty="0"/>
              <a:t>Mik a „kvantumszínes” anyag tulajdonságai?</a:t>
            </a:r>
          </a:p>
        </p:txBody>
      </p:sp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488" y="1268413"/>
            <a:ext cx="2195512" cy="1728787"/>
          </a:xfrm>
          <a:prstGeom prst="rect">
            <a:avLst/>
          </a:prstGeom>
          <a:noFill/>
        </p:spPr>
      </p:pic>
      <p:pic>
        <p:nvPicPr>
          <p:cNvPr id="1249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3068638"/>
            <a:ext cx="2195512" cy="1989137"/>
          </a:xfrm>
          <a:prstGeom prst="rect">
            <a:avLst/>
          </a:prstGeom>
          <a:noFill/>
        </p:spPr>
      </p:pic>
      <p:pic>
        <p:nvPicPr>
          <p:cNvPr id="1249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488" y="5130800"/>
            <a:ext cx="2195512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CE1B8A0D-0ACF-4A1A-9E24-3DB6EC8A6F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41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4005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 descr="anyagszerkez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276872"/>
            <a:ext cx="4105275" cy="2955925"/>
          </a:xfrm>
          <a:prstGeom prst="rect">
            <a:avLst/>
          </a:prstGeom>
          <a:noFill/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hu-HU" sz="4400" dirty="0"/>
              <a:t>Hogy működik a világ?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96405"/>
            <a:ext cx="8380413" cy="511291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u-HU" sz="2400" dirty="0"/>
              <a:t>Atomok → proton, neutronok, elektronok</a:t>
            </a:r>
          </a:p>
          <a:p>
            <a:pPr>
              <a:lnSpc>
                <a:spcPct val="80000"/>
              </a:lnSpc>
            </a:pPr>
            <a:r>
              <a:rPr lang="hu-HU" sz="2400" dirty="0"/>
              <a:t>Proton, neutron nem elemi </a:t>
            </a:r>
            <a:r>
              <a:rPr lang="hu-HU" sz="2400" dirty="0">
                <a:sym typeface="Symbol" pitchFamily="18" charset="2"/>
              </a:rPr>
              <a:t></a:t>
            </a:r>
            <a:r>
              <a:rPr lang="hu-HU" sz="2400" dirty="0"/>
              <a:t> kvarkok</a:t>
            </a:r>
          </a:p>
          <a:p>
            <a:pPr>
              <a:lnSpc>
                <a:spcPct val="80000"/>
              </a:lnSpc>
            </a:pPr>
            <a:r>
              <a:rPr lang="hu-HU" sz="2400" dirty="0"/>
              <a:t>Összetartó erő: erős kölcsönhatás</a:t>
            </a:r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r>
              <a:rPr lang="hu-HU" sz="2400" dirty="0"/>
              <a:t>Hogy működik az anyag?</a:t>
            </a:r>
          </a:p>
          <a:p>
            <a:pPr>
              <a:lnSpc>
                <a:spcPct val="80000"/>
              </a:lnSpc>
            </a:pPr>
            <a:r>
              <a:rPr lang="hu-HU" sz="2400" dirty="0"/>
              <a:t>Megértés módszere: részecskefizika</a:t>
            </a:r>
          </a:p>
          <a:p>
            <a:pPr>
              <a:lnSpc>
                <a:spcPct val="80000"/>
              </a:lnSpc>
            </a:pPr>
            <a:r>
              <a:rPr lang="hu-HU" sz="2400" dirty="0">
                <a:solidFill>
                  <a:srgbClr val="C00000"/>
                </a:solidFill>
              </a:rPr>
              <a:t>Ha kíváncsi vagy: </a:t>
            </a:r>
            <a:r>
              <a:rPr lang="hu-HU" sz="2400" dirty="0" err="1">
                <a:solidFill>
                  <a:srgbClr val="C00000"/>
                </a:solidFill>
              </a:rPr>
              <a:t>gyere</a:t>
            </a:r>
            <a:r>
              <a:rPr lang="hu-HU" sz="2400" dirty="0">
                <a:solidFill>
                  <a:srgbClr val="C00000"/>
                </a:solidFill>
              </a:rPr>
              <a:t> fizikusnak </a:t>
            </a:r>
            <a:r>
              <a:rPr lang="hu-HU" sz="2400" dirty="0">
                <a:solidFill>
                  <a:srgbClr val="C00000"/>
                </a:solidFill>
                <a:sym typeface="Wingdings" panose="05000000000000000000" pitchFamily="2" charset="2"/>
              </a:rPr>
              <a:t></a:t>
            </a:r>
            <a:endParaRPr lang="hu-HU" sz="2400" dirty="0">
              <a:solidFill>
                <a:srgbClr val="C00000"/>
              </a:solidFill>
            </a:endParaRPr>
          </a:p>
        </p:txBody>
      </p:sp>
      <p:pic>
        <p:nvPicPr>
          <p:cNvPr id="49156" name="Picture 4" descr="sm_matter"/>
          <p:cNvPicPr>
            <a:picLocks noChangeAspect="1" noChangeArrowheads="1"/>
          </p:cNvPicPr>
          <p:nvPr/>
        </p:nvPicPr>
        <p:blipFill rotWithShape="1">
          <a:blip r:embed="rId4" cstate="print"/>
          <a:srcRect t="2864"/>
          <a:stretch/>
        </p:blipFill>
        <p:spPr bwMode="auto">
          <a:xfrm>
            <a:off x="8107363" y="1340768"/>
            <a:ext cx="1036637" cy="4968552"/>
          </a:xfrm>
          <a:prstGeom prst="rect">
            <a:avLst/>
          </a:prstGeom>
          <a:noFill/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EE9DE65-E1E7-42BA-987B-E3FE77ED0E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42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2067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113"/>
            <a:ext cx="9144000" cy="896937"/>
          </a:xfrm>
        </p:spPr>
        <p:txBody>
          <a:bodyPr/>
          <a:lstStyle/>
          <a:p>
            <a:r>
              <a:rPr lang="hu-HU" sz="4400"/>
              <a:t>Az elemi részek száma</a:t>
            </a:r>
            <a:endParaRPr lang="en-US" sz="440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24744"/>
            <a:ext cx="7488237" cy="2736850"/>
          </a:xfrm>
        </p:spPr>
        <p:txBody>
          <a:bodyPr/>
          <a:lstStyle/>
          <a:p>
            <a:pPr>
              <a:spcBef>
                <a:spcPts val="0"/>
              </a:spcBef>
              <a:tabLst>
                <a:tab pos="5656263" algn="l"/>
              </a:tabLst>
            </a:pPr>
            <a:r>
              <a:rPr lang="hu-HU" dirty="0"/>
              <a:t>Sokasodás </a:t>
            </a:r>
            <a:r>
              <a:rPr lang="hu-HU" dirty="0">
                <a:sym typeface="Symbol" panose="05050102010706020507" pitchFamily="18" charset="2"/>
              </a:rPr>
              <a:t> rendszereződés  egyszerűsödés</a:t>
            </a:r>
            <a:endParaRPr lang="hu-HU" dirty="0"/>
          </a:p>
          <a:p>
            <a:pPr lvl="1">
              <a:spcBef>
                <a:spcPts val="0"/>
              </a:spcBef>
              <a:tabLst>
                <a:tab pos="5656263" algn="l"/>
              </a:tabLst>
            </a:pPr>
            <a:r>
              <a:rPr lang="hu-HU" sz="1800" dirty="0"/>
              <a:t>Ókor: négy elem, majd </a:t>
            </a:r>
            <a:r>
              <a:rPr lang="hu-HU" sz="1800" dirty="0">
                <a:sym typeface="Symbol" panose="05050102010706020507" pitchFamily="18" charset="2"/>
              </a:rPr>
              <a:t>rengeteg különböző anyag</a:t>
            </a:r>
            <a:endParaRPr lang="hu-HU" sz="1800" dirty="0"/>
          </a:p>
          <a:p>
            <a:pPr lvl="1">
              <a:spcBef>
                <a:spcPts val="0"/>
              </a:spcBef>
              <a:tabLst>
                <a:tab pos="5656263" algn="l"/>
              </a:tabLst>
            </a:pPr>
            <a:r>
              <a:rPr lang="hu-HU" sz="1800" dirty="0"/>
              <a:t>1789: Dalton elemei	33</a:t>
            </a:r>
          </a:p>
          <a:p>
            <a:pPr lvl="1">
              <a:spcBef>
                <a:spcPts val="0"/>
              </a:spcBef>
              <a:tabLst>
                <a:tab pos="5656263" algn="l"/>
              </a:tabLst>
            </a:pPr>
            <a:r>
              <a:rPr lang="hu-HU" sz="1800" dirty="0"/>
              <a:t>1869: atomok, periódusos rendszer	~100</a:t>
            </a:r>
          </a:p>
          <a:p>
            <a:pPr lvl="1">
              <a:spcBef>
                <a:spcPts val="0"/>
              </a:spcBef>
              <a:tabLst>
                <a:tab pos="5656263" algn="l"/>
              </a:tabLst>
            </a:pPr>
            <a:r>
              <a:rPr lang="hu-HU" sz="1800" dirty="0"/>
              <a:t>1930: proton, neutron, elektron	3</a:t>
            </a:r>
          </a:p>
          <a:p>
            <a:pPr lvl="1">
              <a:spcBef>
                <a:spcPts val="0"/>
              </a:spcBef>
              <a:tabLst>
                <a:tab pos="5656263" algn="l"/>
              </a:tabLst>
            </a:pPr>
            <a:r>
              <a:rPr lang="hu-HU" sz="1800" dirty="0"/>
              <a:t>1930-1960: „</a:t>
            </a:r>
            <a:r>
              <a:rPr lang="hu-HU" sz="1800" dirty="0" err="1"/>
              <a:t>hadronok</a:t>
            </a:r>
            <a:r>
              <a:rPr lang="hu-HU" sz="1800" dirty="0"/>
              <a:t>”	~100</a:t>
            </a:r>
          </a:p>
          <a:p>
            <a:pPr lvl="1">
              <a:spcBef>
                <a:spcPts val="0"/>
              </a:spcBef>
              <a:tabLst>
                <a:tab pos="5656263" algn="l"/>
              </a:tabLst>
            </a:pPr>
            <a:r>
              <a:rPr lang="hu-HU" sz="1800" dirty="0"/>
              <a:t>1975: standard modell	4</a:t>
            </a:r>
          </a:p>
          <a:p>
            <a:pPr lvl="1">
              <a:spcBef>
                <a:spcPts val="0"/>
              </a:spcBef>
              <a:tabLst>
                <a:tab pos="5656263" algn="l"/>
              </a:tabLst>
            </a:pPr>
            <a:r>
              <a:rPr lang="hu-HU" sz="1800" dirty="0"/>
              <a:t>~2000: elemi részek sok altípusa	~100</a:t>
            </a:r>
          </a:p>
          <a:p>
            <a:pPr lvl="1">
              <a:spcBef>
                <a:spcPts val="0"/>
              </a:spcBef>
              <a:tabLst>
                <a:tab pos="5656263" algn="l"/>
              </a:tabLst>
            </a:pPr>
            <a:r>
              <a:rPr lang="hu-HU" sz="1800" dirty="0"/>
              <a:t>Még elemibb részecskék?	??</a:t>
            </a:r>
            <a:endParaRPr lang="en-US" sz="1800" dirty="0"/>
          </a:p>
        </p:txBody>
      </p:sp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8844"/>
            <a:ext cx="9144000" cy="2476500"/>
          </a:xfrm>
          <a:prstGeom prst="rect">
            <a:avLst/>
          </a:prstGeom>
          <a:noFill/>
        </p:spPr>
      </p:pic>
      <p:pic>
        <p:nvPicPr>
          <p:cNvPr id="128005" name="Picture 5" descr="http://www.owningpink.com/wp-content/uploads/2009/08/fire-water-earth-air-dosh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9252"/>
            <a:ext cx="936625" cy="936625"/>
          </a:xfrm>
          <a:prstGeom prst="rect">
            <a:avLst/>
          </a:prstGeom>
          <a:noFill/>
        </p:spPr>
      </p:pic>
      <p:pic>
        <p:nvPicPr>
          <p:cNvPr id="128006" name="Picture 6" descr="Periodic Tab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769172"/>
            <a:ext cx="1512887" cy="992187"/>
          </a:xfrm>
          <a:prstGeom prst="rect">
            <a:avLst/>
          </a:prstGeom>
          <a:noFill/>
        </p:spPr>
      </p:pic>
      <p:pic>
        <p:nvPicPr>
          <p:cNvPr id="128007" name="Picture 7" descr="http://upload.wikimedia.org/wikipedia/commons/thumb/e/e1/Stylised_Lithium_Atom.svg/270px-Stylised_Lithium_Atom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5201220"/>
            <a:ext cx="792088" cy="894367"/>
          </a:xfrm>
          <a:prstGeom prst="rect">
            <a:avLst/>
          </a:prstGeom>
          <a:noFill/>
        </p:spPr>
      </p:pic>
      <p:pic>
        <p:nvPicPr>
          <p:cNvPr id="128008" name="Picture 8" descr="File:Meson-octet-small.sv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4985196"/>
            <a:ext cx="1368425" cy="1111250"/>
          </a:xfrm>
          <a:prstGeom prst="rect">
            <a:avLst/>
          </a:prstGeom>
          <a:noFill/>
        </p:spPr>
      </p:pic>
      <p:pic>
        <p:nvPicPr>
          <p:cNvPr id="128009" name="Picture 9" descr="http://www.symmetrymagazine.org/images/200502/standard3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2320" y="4769172"/>
            <a:ext cx="1030287" cy="942975"/>
          </a:xfrm>
          <a:prstGeom prst="rect">
            <a:avLst/>
          </a:prstGeom>
          <a:noFill/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80"/>
          <a:stretch/>
        </p:blipFill>
        <p:spPr>
          <a:xfrm>
            <a:off x="1403648" y="4337124"/>
            <a:ext cx="983658" cy="1731104"/>
          </a:xfrm>
          <a:prstGeom prst="rect">
            <a:avLst/>
          </a:prstGeom>
        </p:spPr>
      </p:pic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F642756-0439-4417-A5C7-12D312B959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43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532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576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hu-HU" sz="4400" dirty="0"/>
              <a:t>Mezonok és barionok táblázatai</a:t>
            </a:r>
            <a:endParaRPr lang="en-US" sz="4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196752"/>
            <a:ext cx="7773988" cy="4318000"/>
          </a:xfrm>
        </p:spPr>
        <p:txBody>
          <a:bodyPr/>
          <a:lstStyle/>
          <a:p>
            <a:r>
              <a:rPr lang="hu-HU" dirty="0"/>
              <a:t>Ezek szabályosságai vezettek a kvarkokhoz</a:t>
            </a:r>
            <a:endParaRPr lang="en-US" dirty="0"/>
          </a:p>
        </p:txBody>
      </p:sp>
      <p:pic>
        <p:nvPicPr>
          <p:cNvPr id="131075" name="Picture 3" descr="barion_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1916832"/>
            <a:ext cx="2880320" cy="2092851"/>
          </a:xfrm>
          <a:prstGeom prst="rect">
            <a:avLst/>
          </a:prstGeom>
          <a:noFill/>
        </p:spPr>
      </p:pic>
      <p:pic>
        <p:nvPicPr>
          <p:cNvPr id="131076" name="Picture 4" descr="barion_12"/>
          <p:cNvPicPr>
            <a:picLocks noChangeAspect="1" noChangeArrowheads="1"/>
          </p:cNvPicPr>
          <p:nvPr/>
        </p:nvPicPr>
        <p:blipFill rotWithShape="1">
          <a:blip r:embed="rId3" cstate="print"/>
          <a:srcRect b="6664"/>
          <a:stretch/>
        </p:blipFill>
        <p:spPr bwMode="auto">
          <a:xfrm>
            <a:off x="5652120" y="4077072"/>
            <a:ext cx="3096344" cy="2363728"/>
          </a:xfrm>
          <a:prstGeom prst="rect">
            <a:avLst/>
          </a:prstGeom>
          <a:noFill/>
        </p:spPr>
      </p:pic>
      <p:pic>
        <p:nvPicPr>
          <p:cNvPr id="131077" name="Picture 5" descr="meson_s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149080"/>
            <a:ext cx="2880320" cy="2075960"/>
          </a:xfrm>
          <a:prstGeom prst="rect">
            <a:avLst/>
          </a:prstGeom>
          <a:noFill/>
        </p:spPr>
      </p:pic>
      <p:pic>
        <p:nvPicPr>
          <p:cNvPr id="131078" name="Picture 6" descr="meson_s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1772816"/>
            <a:ext cx="2893565" cy="2088232"/>
          </a:xfrm>
          <a:prstGeom prst="rect">
            <a:avLst/>
          </a:prstGeom>
          <a:noFill/>
        </p:spPr>
      </p:pic>
      <p:sp>
        <p:nvSpPr>
          <p:cNvPr id="10" name="Ellipszis 9"/>
          <p:cNvSpPr/>
          <p:nvPr/>
        </p:nvSpPr>
        <p:spPr>
          <a:xfrm>
            <a:off x="754931" y="1700039"/>
            <a:ext cx="2376264" cy="1080120"/>
          </a:xfrm>
          <a:prstGeom prst="ellipse">
            <a:avLst/>
          </a:prstGeom>
          <a:solidFill>
            <a:srgbClr val="FFFF00">
              <a:alpha val="3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CE42F6D-B4A1-4D48-A858-E7A80632C7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44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02017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hu-HU" noProof="1"/>
              <a:t>A maganyag megolvasztása</a:t>
            </a:r>
            <a:endParaRPr lang="hu-HU" sz="4400" noProof="1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19872" y="1556792"/>
            <a:ext cx="5651500" cy="2362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dirty="0"/>
              <a:t>Nukleon-</a:t>
            </a:r>
            <a:r>
              <a:rPr lang="hu-HU" noProof="1"/>
              <a:t>olvasztás</a:t>
            </a:r>
          </a:p>
          <a:p>
            <a:pPr>
              <a:lnSpc>
                <a:spcPct val="90000"/>
              </a:lnSpc>
            </a:pPr>
            <a:r>
              <a:rPr lang="hu-HU" noProof="1"/>
              <a:t>Kvarkok bezárása</a:t>
            </a:r>
            <a:r>
              <a:rPr lang="hu-HU" dirty="0"/>
              <a:t>, </a:t>
            </a:r>
            <a:r>
              <a:rPr lang="hu-HU" noProof="1"/>
              <a:t>kiszabadítása</a:t>
            </a:r>
          </a:p>
          <a:p>
            <a:pPr>
              <a:lnSpc>
                <a:spcPct val="90000"/>
              </a:lnSpc>
            </a:pPr>
            <a:r>
              <a:rPr lang="hu-HU" noProof="1"/>
              <a:t>Hasonlat: jégből víz </a:t>
            </a:r>
            <a:r>
              <a:rPr lang="hu-HU" dirty="0"/>
              <a:t>vagy</a:t>
            </a:r>
            <a:r>
              <a:rPr lang="hu-HU" noProof="1"/>
              <a:t> gőz</a:t>
            </a:r>
            <a:endParaRPr lang="hu-HU" dirty="0"/>
          </a:p>
          <a:p>
            <a:pPr lvl="1">
              <a:lnSpc>
                <a:spcPct val="90000"/>
              </a:lnSpc>
            </a:pPr>
            <a:r>
              <a:rPr lang="hu-HU" sz="1800" dirty="0"/>
              <a:t>Szárazjég? Vízjég?</a:t>
            </a:r>
            <a:endParaRPr lang="hu-HU" sz="1800" noProof="1"/>
          </a:p>
          <a:p>
            <a:pPr>
              <a:lnSpc>
                <a:spcPct val="90000"/>
              </a:lnSpc>
            </a:pPr>
            <a:r>
              <a:rPr lang="hu-HU" noProof="1"/>
              <a:t>Nagy energiájú ütközéssel elérhető</a:t>
            </a:r>
          </a:p>
        </p:txBody>
      </p:sp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573388"/>
            <a:ext cx="3994150" cy="982092"/>
          </a:xfrm>
          <a:prstGeom prst="rect">
            <a:avLst/>
          </a:prstGeom>
          <a:noFill/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7838" y="4580880"/>
            <a:ext cx="4856162" cy="1656804"/>
          </a:xfrm>
          <a:prstGeom prst="rect">
            <a:avLst/>
          </a:prstGeom>
          <a:noFill/>
        </p:spPr>
      </p:pic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250825" y="4135339"/>
            <a:ext cx="3995738" cy="2247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DD137B"/>
              </a:buClr>
              <a:buFontTx/>
              <a:buChar char="•"/>
            </a:pPr>
            <a:r>
              <a:rPr lang="hu-HU" sz="2200" dirty="0">
                <a:solidFill>
                  <a:srgbClr val="546366"/>
                </a:solidFill>
                <a:latin typeface="Verdana" pitchFamily="34" charset="0"/>
              </a:rPr>
              <a:t>10</a:t>
            </a:r>
            <a:r>
              <a:rPr lang="hu-HU" sz="2200" baseline="30000" dirty="0">
                <a:solidFill>
                  <a:srgbClr val="546366"/>
                </a:solidFill>
                <a:latin typeface="Verdana" pitchFamily="34" charset="0"/>
              </a:rPr>
              <a:t>-22</a:t>
            </a:r>
            <a:r>
              <a:rPr lang="hu-HU" sz="2200" dirty="0">
                <a:solidFill>
                  <a:srgbClr val="546366"/>
                </a:solidFill>
                <a:latin typeface="Verdana" pitchFamily="34" charset="0"/>
              </a:rPr>
              <a:t> másodpercre létrejöhet az ősi anyag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DD137B"/>
              </a:buClr>
              <a:buFontTx/>
              <a:buChar char="•"/>
            </a:pPr>
            <a:r>
              <a:rPr lang="hu-HU" sz="2200" dirty="0">
                <a:solidFill>
                  <a:srgbClr val="546366"/>
                </a:solidFill>
                <a:latin typeface="Verdana" pitchFamily="34" charset="0"/>
              </a:rPr>
              <a:t>Várakozás: gáz vagy folyadék?</a:t>
            </a:r>
            <a:endParaRPr lang="hu-HU" sz="2200" noProof="1">
              <a:solidFill>
                <a:srgbClr val="546366"/>
              </a:solidFill>
              <a:latin typeface="Verdana" pitchFamily="34" charset="0"/>
            </a:endParaRPr>
          </a:p>
        </p:txBody>
      </p:sp>
      <p:pic>
        <p:nvPicPr>
          <p:cNvPr id="11" name="Picture 5" descr="faziso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12776"/>
            <a:ext cx="2969014" cy="2461666"/>
          </a:xfrm>
          <a:prstGeom prst="rect">
            <a:avLst/>
          </a:prstGeom>
          <a:noFill/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9F769B5-88D9-4F41-9CFE-01FDAC7F79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45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1596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Kutatási helyszínek: ELTE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268760"/>
            <a:ext cx="9036050" cy="1944216"/>
          </a:xfrm>
        </p:spPr>
        <p:txBody>
          <a:bodyPr/>
          <a:lstStyle/>
          <a:p>
            <a:r>
              <a:rPr lang="hu-HU" dirty="0">
                <a:solidFill>
                  <a:srgbClr val="C00000"/>
                </a:solidFill>
              </a:rPr>
              <a:t>LHC, RHIC: világelső kísérletekben részvétel az ELTE-ről</a:t>
            </a:r>
          </a:p>
          <a:p>
            <a:r>
              <a:rPr lang="hu-HU" dirty="0"/>
              <a:t>Elmélet: térelmélet, hidrodinamika, femtoszkópia, …</a:t>
            </a:r>
          </a:p>
          <a:p>
            <a:r>
              <a:rPr lang="hu-HU" dirty="0"/>
              <a:t>Mindez itthonról lehetséges!</a:t>
            </a:r>
          </a:p>
          <a:p>
            <a:r>
              <a:rPr lang="hu-HU" dirty="0"/>
              <a:t>Azért néha ki kell látogatni</a:t>
            </a:r>
            <a:endParaRPr lang="en-US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5A9E4D2E-BA41-413F-B709-E762C13F42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58" y="2976414"/>
            <a:ext cx="4035655" cy="3068960"/>
          </a:xfrm>
          <a:prstGeom prst="rect">
            <a:avLst/>
          </a:prstGeom>
        </p:spPr>
      </p:pic>
      <p:pic>
        <p:nvPicPr>
          <p:cNvPr id="12" name="Picture 4" descr="http://totem.kfki.hu/images/glauber.jpg">
            <a:extLst>
              <a:ext uri="{FF2B5EF4-FFF2-40B4-BE49-F238E27FC236}">
                <a16:creationId xmlns:a16="http://schemas.microsoft.com/office/drawing/2014/main" id="{7610128E-AD0C-4545-A64A-C57F6ABB7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4"/>
          <a:stretch/>
        </p:blipFill>
        <p:spPr bwMode="auto">
          <a:xfrm>
            <a:off x="4897589" y="2108662"/>
            <a:ext cx="355992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Kép 12" descr="A képen személy, asztal, kültéri, személyek látható&#10;&#10;Automatikusan generált leírás">
            <a:extLst>
              <a:ext uri="{FF2B5EF4-FFF2-40B4-BE49-F238E27FC236}">
                <a16:creationId xmlns:a16="http://schemas.microsoft.com/office/drawing/2014/main" id="{16C9F91A-AC8F-4864-9A11-0333389629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" t="5322" r="15616" b="7180"/>
          <a:stretch/>
        </p:blipFill>
        <p:spPr>
          <a:xfrm>
            <a:off x="4572000" y="4292360"/>
            <a:ext cx="3672408" cy="2063204"/>
          </a:xfrm>
          <a:prstGeom prst="rect">
            <a:avLst/>
          </a:prstGeom>
        </p:spPr>
      </p:pic>
      <p:sp>
        <p:nvSpPr>
          <p:cNvPr id="14" name="Élőláb helye 13">
            <a:extLst>
              <a:ext uri="{FF2B5EF4-FFF2-40B4-BE49-F238E27FC236}">
                <a16:creationId xmlns:a16="http://schemas.microsoft.com/office/drawing/2014/main" id="{99A35ECF-0B6C-4411-BB30-D38EE9E11B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46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9408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hu-HU" sz="4400" noProof="1"/>
              <a:t>Kutatási helyszínek: BNL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96752"/>
            <a:ext cx="8763000" cy="2090738"/>
          </a:xfrm>
        </p:spPr>
        <p:txBody>
          <a:bodyPr/>
          <a:lstStyle/>
          <a:p>
            <a:pPr marL="282575" indent="-282575" defTabSz="901700">
              <a:spcAft>
                <a:spcPct val="10000"/>
              </a:spcAft>
            </a:pPr>
            <a:r>
              <a:rPr lang="hu-HU" dirty="0"/>
              <a:t>AGS (</a:t>
            </a:r>
            <a:r>
              <a:rPr lang="hu-HU" dirty="0" err="1"/>
              <a:t>Alternating</a:t>
            </a:r>
            <a:r>
              <a:rPr lang="hu-HU" dirty="0"/>
              <a:t> </a:t>
            </a:r>
            <a:r>
              <a:rPr lang="hu-HU" dirty="0" err="1"/>
              <a:t>Gradient</a:t>
            </a:r>
            <a:r>
              <a:rPr lang="hu-HU" dirty="0"/>
              <a:t> </a:t>
            </a:r>
            <a:r>
              <a:rPr lang="hu-HU" dirty="0" err="1"/>
              <a:t>Synchrotron</a:t>
            </a:r>
            <a:r>
              <a:rPr lang="hu-HU" dirty="0"/>
              <a:t>), 1960 óta</a:t>
            </a:r>
          </a:p>
          <a:p>
            <a:pPr marL="282575" indent="-282575" defTabSz="901700">
              <a:spcAft>
                <a:spcPct val="10000"/>
              </a:spcAft>
            </a:pPr>
            <a:r>
              <a:rPr lang="hu-HU" dirty="0"/>
              <a:t>RHIC (</a:t>
            </a:r>
            <a:r>
              <a:rPr lang="hu-HU" dirty="0" err="1"/>
              <a:t>Relativistic</a:t>
            </a:r>
            <a:r>
              <a:rPr lang="hu-HU" dirty="0"/>
              <a:t> </a:t>
            </a:r>
            <a:r>
              <a:rPr lang="hu-HU" dirty="0" err="1"/>
              <a:t>Heavy</a:t>
            </a:r>
            <a:r>
              <a:rPr lang="hu-HU" dirty="0"/>
              <a:t> Ion </a:t>
            </a:r>
            <a:r>
              <a:rPr lang="hu-HU" dirty="0" err="1"/>
              <a:t>Collider</a:t>
            </a:r>
            <a:r>
              <a:rPr lang="hu-HU" dirty="0"/>
              <a:t>)</a:t>
            </a:r>
            <a:endParaRPr lang="hu-HU" noProof="1"/>
          </a:p>
          <a:p>
            <a:pPr marL="677863" lvl="1" indent="-225425" defTabSz="901700">
              <a:spcBef>
                <a:spcPct val="0"/>
              </a:spcBef>
            </a:pPr>
            <a:r>
              <a:rPr lang="hu-HU" dirty="0"/>
              <a:t>2000 óta arany-arany, réz-réz, proton-proton ütközések</a:t>
            </a:r>
          </a:p>
          <a:p>
            <a:pPr marL="677863" lvl="1" indent="-225425" defTabSz="901700">
              <a:spcBef>
                <a:spcPct val="0"/>
              </a:spcBef>
            </a:pPr>
            <a:r>
              <a:rPr lang="hu-HU" noProof="1"/>
              <a:t>4 k</a:t>
            </a:r>
            <a:r>
              <a:rPr lang="hu-HU" dirty="0"/>
              <a:t>í</a:t>
            </a:r>
            <a:r>
              <a:rPr lang="hu-HU" noProof="1"/>
              <a:t>sérleti együttműködés</a:t>
            </a:r>
            <a:r>
              <a:rPr lang="hu-HU" dirty="0"/>
              <a:t>, egyben magyarok is</a:t>
            </a:r>
          </a:p>
        </p:txBody>
      </p:sp>
      <p:pic>
        <p:nvPicPr>
          <p:cNvPr id="58372" name="Picture 4" descr="longisla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4191000"/>
            <a:ext cx="6172200" cy="2422525"/>
          </a:xfrm>
          <a:prstGeom prst="rect">
            <a:avLst/>
          </a:prstGeom>
          <a:noFill/>
        </p:spPr>
      </p:pic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6275388" y="5257800"/>
            <a:ext cx="168275" cy="1873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76200" y="2852738"/>
            <a:ext cx="6367463" cy="3852862"/>
            <a:chOff x="48" y="1797"/>
            <a:chExt cx="4011" cy="2427"/>
          </a:xfrm>
        </p:grpSpPr>
        <p:graphicFrame>
          <p:nvGraphicFramePr>
            <p:cNvPr id="58373" name="Object 5"/>
            <p:cNvGraphicFramePr>
              <a:graphicFrameLocks noChangeAspect="1"/>
            </p:cNvGraphicFramePr>
            <p:nvPr/>
          </p:nvGraphicFramePr>
          <p:xfrm>
            <a:off x="48" y="1803"/>
            <a:ext cx="2832" cy="2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985" name="Bitkép" r:id="rId4" imgW="4686954" imgH="4123810" progId="PBrush">
                    <p:embed/>
                  </p:oleObj>
                </mc:Choice>
                <mc:Fallback>
                  <p:oleObj name="Bitkép" r:id="rId4" imgW="4686954" imgH="4123810" progId="PBrush">
                    <p:embed/>
                    <p:pic>
                      <p:nvPicPr>
                        <p:cNvPr id="58373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" y="1803"/>
                          <a:ext cx="2832" cy="2421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8375" name="Line 7"/>
            <p:cNvSpPr>
              <a:spLocks noChangeShapeType="1"/>
            </p:cNvSpPr>
            <p:nvPr/>
          </p:nvSpPr>
          <p:spPr bwMode="auto">
            <a:xfrm>
              <a:off x="2880" y="1797"/>
              <a:ext cx="1179" cy="149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hu-HU"/>
            </a:p>
          </p:txBody>
        </p:sp>
        <p:sp>
          <p:nvSpPr>
            <p:cNvPr id="58376" name="Line 8"/>
            <p:cNvSpPr>
              <a:spLocks noChangeShapeType="1"/>
            </p:cNvSpPr>
            <p:nvPr/>
          </p:nvSpPr>
          <p:spPr bwMode="auto">
            <a:xfrm flipV="1">
              <a:off x="2880" y="3430"/>
              <a:ext cx="1179" cy="77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hu-HU"/>
            </a:p>
          </p:txBody>
        </p:sp>
      </p:grpSp>
      <p:pic>
        <p:nvPicPr>
          <p:cNvPr id="5837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2736453"/>
            <a:ext cx="2879725" cy="1844675"/>
          </a:xfrm>
          <a:prstGeom prst="rect">
            <a:avLst/>
          </a:prstGeom>
          <a:noFill/>
        </p:spPr>
      </p:pic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9D290E9-DC27-465B-A7A4-3074FBB1F6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47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01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hu-HU" sz="4400"/>
              <a:t>A RHIC gyorsító-együttes</a:t>
            </a:r>
            <a:endParaRPr lang="en-US" sz="440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73238"/>
            <a:ext cx="4067175" cy="3671887"/>
          </a:xfrm>
        </p:spPr>
        <p:txBody>
          <a:bodyPr/>
          <a:lstStyle/>
          <a:p>
            <a:pPr marL="250825" indent="-250825">
              <a:lnSpc>
                <a:spcPct val="120000"/>
              </a:lnSpc>
            </a:pPr>
            <a:r>
              <a:rPr lang="hu-HU" sz="2100" dirty="0"/>
              <a:t>Sok előgyorsító</a:t>
            </a:r>
          </a:p>
          <a:p>
            <a:pPr marL="250825" indent="-250825">
              <a:lnSpc>
                <a:spcPct val="120000"/>
              </a:lnSpc>
            </a:pPr>
            <a:r>
              <a:rPr lang="hu-HU" sz="2100" dirty="0"/>
              <a:t>AGS: Nobel-díjak…</a:t>
            </a:r>
          </a:p>
          <a:p>
            <a:pPr marL="250825" indent="-250825">
              <a:lnSpc>
                <a:spcPct val="120000"/>
              </a:lnSpc>
            </a:pPr>
            <a:r>
              <a:rPr lang="hu-HU" sz="2100" dirty="0"/>
              <a:t>Elektronok leválasztása</a:t>
            </a:r>
          </a:p>
          <a:p>
            <a:pPr marL="250825" indent="-250825">
              <a:lnSpc>
                <a:spcPct val="120000"/>
              </a:lnSpc>
              <a:buFontTx/>
              <a:buNone/>
            </a:pPr>
            <a:r>
              <a:rPr lang="hu-HU" sz="2100" dirty="0"/>
              <a:t>	folyamatosan történik</a:t>
            </a:r>
          </a:p>
          <a:p>
            <a:pPr marL="250825" indent="-250825">
              <a:lnSpc>
                <a:spcPct val="120000"/>
              </a:lnSpc>
            </a:pPr>
            <a:r>
              <a:rPr lang="hu-HU" sz="2100" dirty="0"/>
              <a:t>Ionok a RHIC gyűrűbe</a:t>
            </a:r>
          </a:p>
          <a:p>
            <a:pPr marL="250825" indent="-250825">
              <a:lnSpc>
                <a:spcPct val="120000"/>
              </a:lnSpc>
            </a:pPr>
            <a:r>
              <a:rPr lang="hu-HU" sz="2100" dirty="0"/>
              <a:t>Két gyűrű valójában</a:t>
            </a:r>
          </a:p>
          <a:p>
            <a:pPr marL="250825" indent="-250825">
              <a:lnSpc>
                <a:spcPct val="120000"/>
              </a:lnSpc>
            </a:pPr>
            <a:r>
              <a:rPr lang="hu-HU" sz="2100" dirty="0"/>
              <a:t>Metszéspontok: kísérletek</a:t>
            </a:r>
            <a:endParaRPr lang="en-US" sz="2100" dirty="0"/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0963" y="908050"/>
            <a:ext cx="5253037" cy="5949950"/>
          </a:xfrm>
          <a:prstGeom prst="rect">
            <a:avLst/>
          </a:prstGeom>
          <a:noFill/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E510643-FEB6-4817-8521-2E85AC9101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48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749253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hu-HU" sz="4400" dirty="0"/>
              <a:t>A PHENIX együttműködés</a:t>
            </a:r>
            <a:endParaRPr lang="en-US" sz="4400" dirty="0"/>
          </a:p>
        </p:txBody>
      </p:sp>
      <p:sp>
        <p:nvSpPr>
          <p:cNvPr id="65539" name="AutoShape 3" descr="https://www.phenix.bnl.gov/WWW/run/drawing/D2290703.1024x667.jpg"/>
          <p:cNvSpPr>
            <a:spLocks noChangeAspect="1" noChangeArrowheads="1"/>
          </p:cNvSpPr>
          <p:nvPr/>
        </p:nvSpPr>
        <p:spPr bwMode="auto">
          <a:xfrm>
            <a:off x="195263" y="576263"/>
            <a:ext cx="8753475" cy="5705475"/>
          </a:xfrm>
          <a:prstGeom prst="rect">
            <a:avLst/>
          </a:prstGeom>
          <a:noFill/>
        </p:spPr>
        <p:txBody>
          <a:bodyPr/>
          <a:lstStyle/>
          <a:p>
            <a:endParaRPr lang="hu-HU"/>
          </a:p>
        </p:txBody>
      </p:sp>
      <p:pic>
        <p:nvPicPr>
          <p:cNvPr id="94210" name="Picture 2" descr="http://www.symmetrymagazine.org/sites/default/files/breaking/wp-content/uploads/2010/01/phenix_2008may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8109"/>
            <a:ext cx="9144000" cy="5999891"/>
          </a:xfrm>
          <a:prstGeom prst="rect">
            <a:avLst/>
          </a:prstGeom>
          <a:noFill/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AB4AD033-043E-4BFC-AB48-BC5C8D287F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49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550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hu-HU" sz="4400" dirty="0"/>
              <a:t>Részecskegyorsítók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96405"/>
            <a:ext cx="8991600" cy="511291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u-HU" sz="2400" dirty="0"/>
              <a:t>Gyorsítás: elektromos tér (feszültség)</a:t>
            </a:r>
          </a:p>
          <a:p>
            <a:pPr>
              <a:lnSpc>
                <a:spcPct val="80000"/>
              </a:lnSpc>
            </a:pPr>
            <a:r>
              <a:rPr lang="hu-HU" sz="2400" dirty="0"/>
              <a:t>Pályán tartás: mágneses tér (fókuszálás is!)</a:t>
            </a:r>
          </a:p>
          <a:p>
            <a:pPr>
              <a:lnSpc>
                <a:spcPct val="80000"/>
              </a:lnSpc>
            </a:pPr>
            <a:r>
              <a:rPr lang="hu-HU" sz="2400" dirty="0"/>
              <a:t>Ciklotron: félkörök között gyorsítás</a:t>
            </a:r>
          </a:p>
          <a:p>
            <a:pPr>
              <a:lnSpc>
                <a:spcPct val="80000"/>
              </a:lnSpc>
            </a:pPr>
            <a:r>
              <a:rPr lang="hu-HU" sz="2400" dirty="0"/>
              <a:t>Szinkrotron: fix körpálya</a:t>
            </a:r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000" dirty="0"/>
          </a:p>
        </p:txBody>
      </p:sp>
      <p:grpSp>
        <p:nvGrpSpPr>
          <p:cNvPr id="20" name="Csoportba foglalás 19"/>
          <p:cNvGrpSpPr/>
          <p:nvPr/>
        </p:nvGrpSpPr>
        <p:grpSpPr>
          <a:xfrm>
            <a:off x="6612245" y="1192767"/>
            <a:ext cx="2116360" cy="1876458"/>
            <a:chOff x="6612245" y="1192767"/>
            <a:chExt cx="2116360" cy="1876458"/>
          </a:xfrm>
        </p:grpSpPr>
        <p:sp>
          <p:nvSpPr>
            <p:cNvPr id="10" name="Szabadkézi sokszög 9"/>
            <p:cNvSpPr/>
            <p:nvPr/>
          </p:nvSpPr>
          <p:spPr>
            <a:xfrm>
              <a:off x="6612245" y="1996518"/>
              <a:ext cx="2060768" cy="856418"/>
            </a:xfrm>
            <a:custGeom>
              <a:avLst/>
              <a:gdLst>
                <a:gd name="connsiteX0" fmla="*/ 0 w 4480560"/>
                <a:gd name="connsiteY0" fmla="*/ 1932526 h 1932526"/>
                <a:gd name="connsiteX1" fmla="*/ 502920 w 4480560"/>
                <a:gd name="connsiteY1" fmla="*/ 1201006 h 1932526"/>
                <a:gd name="connsiteX2" fmla="*/ 1280160 w 4480560"/>
                <a:gd name="connsiteY2" fmla="*/ 560926 h 1932526"/>
                <a:gd name="connsiteX3" fmla="*/ 2000250 w 4480560"/>
                <a:gd name="connsiteY3" fmla="*/ 183736 h 1932526"/>
                <a:gd name="connsiteX4" fmla="*/ 2914650 w 4480560"/>
                <a:gd name="connsiteY4" fmla="*/ 12286 h 1932526"/>
                <a:gd name="connsiteX5" fmla="*/ 3863340 w 4480560"/>
                <a:gd name="connsiteY5" fmla="*/ 35146 h 1932526"/>
                <a:gd name="connsiteX6" fmla="*/ 4480560 w 4480560"/>
                <a:gd name="connsiteY6" fmla="*/ 206596 h 1932526"/>
                <a:gd name="connsiteX0" fmla="*/ 0 w 4480560"/>
                <a:gd name="connsiteY0" fmla="*/ 1932526 h 1932526"/>
                <a:gd name="connsiteX1" fmla="*/ 552623 w 4480560"/>
                <a:gd name="connsiteY1" fmla="*/ 1201007 h 1932526"/>
                <a:gd name="connsiteX2" fmla="*/ 1280160 w 4480560"/>
                <a:gd name="connsiteY2" fmla="*/ 560926 h 1932526"/>
                <a:gd name="connsiteX3" fmla="*/ 2000250 w 4480560"/>
                <a:gd name="connsiteY3" fmla="*/ 183736 h 1932526"/>
                <a:gd name="connsiteX4" fmla="*/ 2914650 w 4480560"/>
                <a:gd name="connsiteY4" fmla="*/ 12286 h 1932526"/>
                <a:gd name="connsiteX5" fmla="*/ 3863340 w 4480560"/>
                <a:gd name="connsiteY5" fmla="*/ 35146 h 1932526"/>
                <a:gd name="connsiteX6" fmla="*/ 4480560 w 4480560"/>
                <a:gd name="connsiteY6" fmla="*/ 206596 h 1932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0560" h="1932526">
                  <a:moveTo>
                    <a:pt x="0" y="1932526"/>
                  </a:moveTo>
                  <a:cubicBezTo>
                    <a:pt x="144780" y="1681066"/>
                    <a:pt x="339263" y="1429607"/>
                    <a:pt x="552623" y="1201007"/>
                  </a:cubicBezTo>
                  <a:cubicBezTo>
                    <a:pt x="765983" y="972407"/>
                    <a:pt x="1038889" y="730471"/>
                    <a:pt x="1280160" y="560926"/>
                  </a:cubicBezTo>
                  <a:cubicBezTo>
                    <a:pt x="1521431" y="391381"/>
                    <a:pt x="1727835" y="275176"/>
                    <a:pt x="2000250" y="183736"/>
                  </a:cubicBezTo>
                  <a:cubicBezTo>
                    <a:pt x="2272665" y="92296"/>
                    <a:pt x="2604135" y="37051"/>
                    <a:pt x="2914650" y="12286"/>
                  </a:cubicBezTo>
                  <a:cubicBezTo>
                    <a:pt x="3225165" y="-12479"/>
                    <a:pt x="3602355" y="2761"/>
                    <a:pt x="3863340" y="35146"/>
                  </a:cubicBezTo>
                  <a:cubicBezTo>
                    <a:pt x="4124325" y="67531"/>
                    <a:pt x="4302442" y="137063"/>
                    <a:pt x="4480560" y="206596"/>
                  </a:cubicBezTo>
                </a:path>
              </a:pathLst>
            </a:cu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Ellipszis 10"/>
            <p:cNvSpPr/>
            <p:nvPr/>
          </p:nvSpPr>
          <p:spPr>
            <a:xfrm>
              <a:off x="7183995" y="1983996"/>
              <a:ext cx="288032" cy="26176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Egyenes összekötő nyíllal 12"/>
            <p:cNvCxnSpPr/>
            <p:nvPr/>
          </p:nvCxnSpPr>
          <p:spPr>
            <a:xfrm flipV="1">
              <a:off x="7328011" y="1684069"/>
              <a:ext cx="1400594" cy="430810"/>
            </a:xfrm>
            <a:prstGeom prst="straightConnector1">
              <a:avLst/>
            </a:prstGeom>
            <a:ln w="38100">
              <a:solidFill>
                <a:srgbClr val="5463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nyíllal 16"/>
            <p:cNvCxnSpPr/>
            <p:nvPr/>
          </p:nvCxnSpPr>
          <p:spPr>
            <a:xfrm>
              <a:off x="7328011" y="2114879"/>
              <a:ext cx="314618" cy="954346"/>
            </a:xfrm>
            <a:prstGeom prst="straightConnector1">
              <a:avLst/>
            </a:prstGeom>
            <a:ln w="38100">
              <a:solidFill>
                <a:srgbClr val="5463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Szövegdoboz 18"/>
                <p:cNvSpPr txBox="1"/>
                <p:nvPr/>
              </p:nvSpPr>
              <p:spPr>
                <a:xfrm rot="20444029">
                  <a:off x="7609485" y="1192767"/>
                  <a:ext cx="531812" cy="7593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hu-HU" b="0" i="1" smtClean="0">
                                <a:solidFill>
                                  <a:srgbClr val="5463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hu-HU" b="0" i="1" smtClean="0">
                                <a:solidFill>
                                  <a:srgbClr val="546366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solidFill>
                      <a:srgbClr val="546366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Szövegdoboz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444029">
                  <a:off x="7609485" y="1192767"/>
                  <a:ext cx="531812" cy="75931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Szövegdoboz 21"/>
                <p:cNvSpPr txBox="1"/>
                <p:nvPr/>
              </p:nvSpPr>
              <p:spPr>
                <a:xfrm rot="20296013">
                  <a:off x="7436101" y="2132722"/>
                  <a:ext cx="542521" cy="7593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hu-HU" b="0" i="1" smtClean="0">
                                <a:solidFill>
                                  <a:srgbClr val="5463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hu-HU" b="0" i="1" smtClean="0">
                                <a:solidFill>
                                  <a:srgbClr val="546366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solidFill>
                      <a:srgbClr val="546366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Szövegdoboz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296013">
                  <a:off x="7436101" y="2132722"/>
                  <a:ext cx="542521" cy="7593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Kép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124" y="3207313"/>
            <a:ext cx="3273806" cy="306896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2775"/>
            <a:ext cx="5732291" cy="3070320"/>
          </a:xfrm>
          <a:prstGeom prst="rect">
            <a:avLst/>
          </a:prstGeom>
        </p:spPr>
      </p:pic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221F78B-247D-4791-BF38-AC0A010860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5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561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9144000" cy="5183187"/>
          </a:xfrm>
        </p:spPr>
        <p:txBody>
          <a:bodyPr/>
          <a:lstStyle/>
          <a:p>
            <a:r>
              <a:rPr lang="hu-HU" sz="2000"/>
              <a:t>Nagyimpulzusú részecskék elnyelődése, </a:t>
            </a:r>
            <a:r>
              <a:rPr lang="hu-HU" sz="2000" u="sng">
                <a:solidFill>
                  <a:srgbClr val="FF33CC"/>
                </a:solidFill>
              </a:rPr>
              <a:t>új jelenség</a:t>
            </a:r>
          </a:p>
          <a:p>
            <a:pPr lvl="1"/>
            <a:r>
              <a:rPr lang="en-US" sz="1800"/>
              <a:t>Phys.</a:t>
            </a:r>
            <a:r>
              <a:rPr lang="hu-HU" sz="1800"/>
              <a:t> </a:t>
            </a:r>
            <a:r>
              <a:rPr lang="en-US" sz="1800"/>
              <a:t>Rev.</a:t>
            </a:r>
            <a:r>
              <a:rPr lang="hu-HU" sz="1800"/>
              <a:t> </a:t>
            </a:r>
            <a:r>
              <a:rPr lang="en-US" sz="1800"/>
              <a:t>Lett.</a:t>
            </a:r>
            <a:r>
              <a:rPr lang="hu-HU" sz="1800"/>
              <a:t> </a:t>
            </a:r>
            <a:r>
              <a:rPr lang="en-US" sz="1800"/>
              <a:t>88, 022301 (2002)</a:t>
            </a:r>
            <a:r>
              <a:rPr lang="hu-HU" sz="1800"/>
              <a:t> (címlap, &gt;500 hiv.)</a:t>
            </a:r>
          </a:p>
          <a:p>
            <a:pPr lvl="1"/>
            <a:r>
              <a:rPr lang="en-US" sz="1800"/>
              <a:t>Phys.</a:t>
            </a:r>
            <a:r>
              <a:rPr lang="hu-HU" sz="1800"/>
              <a:t> </a:t>
            </a:r>
            <a:r>
              <a:rPr lang="en-US" sz="1800"/>
              <a:t>Rev.</a:t>
            </a:r>
            <a:r>
              <a:rPr lang="hu-HU" sz="1800"/>
              <a:t> </a:t>
            </a:r>
            <a:r>
              <a:rPr lang="en-US" sz="1800"/>
              <a:t>Lett.</a:t>
            </a:r>
            <a:r>
              <a:rPr lang="hu-HU" sz="1800"/>
              <a:t> </a:t>
            </a:r>
            <a:r>
              <a:rPr lang="en-US" sz="1800"/>
              <a:t>91</a:t>
            </a:r>
            <a:r>
              <a:rPr lang="hu-HU" sz="1800"/>
              <a:t>, </a:t>
            </a:r>
            <a:r>
              <a:rPr lang="en-US" sz="1800"/>
              <a:t>072301</a:t>
            </a:r>
            <a:r>
              <a:rPr lang="hu-HU" sz="1800"/>
              <a:t> (</a:t>
            </a:r>
            <a:r>
              <a:rPr lang="en-US" sz="1800"/>
              <a:t>2003</a:t>
            </a:r>
            <a:r>
              <a:rPr lang="hu-HU" sz="1800"/>
              <a:t>) (&gt;400 hiv.)</a:t>
            </a:r>
            <a:endParaRPr lang="en-US" sz="1800"/>
          </a:p>
          <a:p>
            <a:r>
              <a:rPr lang="hu-HU" sz="2000"/>
              <a:t>Elnyelődés hiánya d+Au ütközésekben: </a:t>
            </a:r>
            <a:r>
              <a:rPr lang="hu-HU" sz="2000" u="sng">
                <a:solidFill>
                  <a:srgbClr val="FF33CC"/>
                </a:solidFill>
              </a:rPr>
              <a:t>új anyag</a:t>
            </a:r>
            <a:endParaRPr lang="en-US" sz="2000" u="sng">
              <a:solidFill>
                <a:srgbClr val="FF33CC"/>
              </a:solidFill>
            </a:endParaRPr>
          </a:p>
          <a:p>
            <a:pPr lvl="1"/>
            <a:r>
              <a:rPr lang="en-US" sz="1800"/>
              <a:t>Phys. Rev. Lett. 91, 072303 (2003)</a:t>
            </a:r>
            <a:r>
              <a:rPr lang="hu-HU" sz="1800"/>
              <a:t> (címlap, &gt;300 hiv.)</a:t>
            </a:r>
            <a:endParaRPr lang="en-US" sz="1800"/>
          </a:p>
          <a:p>
            <a:r>
              <a:rPr lang="hu-HU" sz="2000"/>
              <a:t>Kollektív viselkedés: az anyag </a:t>
            </a:r>
            <a:r>
              <a:rPr lang="hu-HU" sz="2000" u="sng">
                <a:solidFill>
                  <a:srgbClr val="FF33CC"/>
                </a:solidFill>
              </a:rPr>
              <a:t>folyadék</a:t>
            </a:r>
            <a:endParaRPr lang="en-US" sz="2000" u="sng">
              <a:solidFill>
                <a:srgbClr val="FF33CC"/>
              </a:solidFill>
            </a:endParaRPr>
          </a:p>
          <a:p>
            <a:pPr lvl="1"/>
            <a:r>
              <a:rPr lang="en-US" sz="1800"/>
              <a:t>Nucl.</a:t>
            </a:r>
            <a:r>
              <a:rPr lang="hu-HU" sz="1800"/>
              <a:t> </a:t>
            </a:r>
            <a:r>
              <a:rPr lang="en-US" sz="1800"/>
              <a:t>Phys.</a:t>
            </a:r>
            <a:r>
              <a:rPr lang="hu-HU" sz="1800"/>
              <a:t> </a:t>
            </a:r>
            <a:r>
              <a:rPr lang="en-US" sz="1800"/>
              <a:t>A</a:t>
            </a:r>
            <a:r>
              <a:rPr lang="hu-HU" sz="1800"/>
              <a:t> </a:t>
            </a:r>
            <a:r>
              <a:rPr lang="en-US" sz="1800"/>
              <a:t>757, 184-283 (2005)</a:t>
            </a:r>
            <a:r>
              <a:rPr lang="hu-HU" sz="1800"/>
              <a:t> (&gt;900 hiv.)</a:t>
            </a:r>
            <a:endParaRPr lang="en-US" sz="1800"/>
          </a:p>
          <a:p>
            <a:r>
              <a:rPr lang="hu-HU" sz="2000"/>
              <a:t>Skálaviselkedés: </a:t>
            </a:r>
            <a:r>
              <a:rPr lang="hu-HU" sz="2000" u="sng">
                <a:solidFill>
                  <a:srgbClr val="FF33CC"/>
                </a:solidFill>
              </a:rPr>
              <a:t>kvark szabadsági fokok</a:t>
            </a:r>
            <a:r>
              <a:rPr lang="hu-HU" sz="2000"/>
              <a:t>!</a:t>
            </a:r>
            <a:endParaRPr lang="en-US" sz="2000"/>
          </a:p>
          <a:p>
            <a:pPr lvl="1"/>
            <a:r>
              <a:rPr lang="en-US" sz="1800"/>
              <a:t>Phys. Rev. Lett. 98, 162301 (2007) </a:t>
            </a:r>
            <a:r>
              <a:rPr lang="hu-HU" sz="1800"/>
              <a:t>(140 hiv.)</a:t>
            </a:r>
            <a:endParaRPr lang="en-US" sz="1800"/>
          </a:p>
          <a:p>
            <a:r>
              <a:rPr lang="hu-HU" sz="2000"/>
              <a:t>A </a:t>
            </a:r>
            <a:r>
              <a:rPr lang="hu-HU" sz="2000" u="sng">
                <a:solidFill>
                  <a:srgbClr val="FF33CC"/>
                </a:solidFill>
              </a:rPr>
              <a:t>viszkozitás</a:t>
            </a:r>
            <a:r>
              <a:rPr lang="hu-HU" sz="2000"/>
              <a:t> az elméleti alsó határ közelében</a:t>
            </a:r>
            <a:endParaRPr lang="en-US" sz="2000" u="sng">
              <a:solidFill>
                <a:srgbClr val="FF4D15"/>
              </a:solidFill>
            </a:endParaRPr>
          </a:p>
          <a:p>
            <a:pPr lvl="1"/>
            <a:r>
              <a:rPr lang="en-US" sz="1800"/>
              <a:t>Phys. Rev. Lett. 98, 172301 (2007) </a:t>
            </a:r>
            <a:r>
              <a:rPr lang="hu-HU" sz="1800"/>
              <a:t>(254 hiv.)</a:t>
            </a:r>
            <a:endParaRPr lang="en-US" sz="1800"/>
          </a:p>
          <a:p>
            <a:r>
              <a:rPr lang="hu-HU" sz="2000" u="sng">
                <a:solidFill>
                  <a:srgbClr val="FF33CC"/>
                </a:solidFill>
              </a:rPr>
              <a:t>Kezdeti hőmérséklet</a:t>
            </a:r>
            <a:r>
              <a:rPr lang="hu-HU" sz="2000"/>
              <a:t> messze a kritikus felett</a:t>
            </a:r>
          </a:p>
          <a:p>
            <a:pPr lvl="1"/>
            <a:r>
              <a:rPr lang="nb-NO" sz="1800"/>
              <a:t>Phys. Rev. Lett. 104, 132301 (2010) </a:t>
            </a:r>
            <a:r>
              <a:rPr lang="hu-HU" sz="1800"/>
              <a:t>(72 hiv.)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hu-HU" sz="4400"/>
              <a:t>RHIC mérföldkövek</a:t>
            </a:r>
            <a:endParaRPr lang="en-US" sz="440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A146A12-EB1F-454E-BD0F-B3E5DEB848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50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39800"/>
          </a:xfrm>
          <a:noFill/>
          <a:ln/>
        </p:spPr>
        <p:txBody>
          <a:bodyPr lIns="0" rIns="0"/>
          <a:lstStyle/>
          <a:p>
            <a:r>
              <a:rPr lang="hu-HU" sz="4200" dirty="0"/>
              <a:t>Különféle ütközések vizsgálata</a:t>
            </a:r>
            <a:endParaRPr lang="en-US" sz="4200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68413"/>
            <a:ext cx="8812213" cy="2227262"/>
          </a:xfrm>
        </p:spPr>
        <p:txBody>
          <a:bodyPr/>
          <a:lstStyle/>
          <a:p>
            <a:r>
              <a:rPr lang="hu-HU" sz="2400" dirty="0"/>
              <a:t>Tényleg a méret miatt jelenik meg az elnyelés?</a:t>
            </a:r>
          </a:p>
          <a:p>
            <a:r>
              <a:rPr lang="hu-HU" sz="2400" dirty="0"/>
              <a:t>Ellenőrzés: d+Au ütközésekkel</a:t>
            </a:r>
          </a:p>
          <a:p>
            <a:r>
              <a:rPr lang="hu-HU" sz="2400" dirty="0"/>
              <a:t>Itt nincs elnyelés, mint periférikus Au+</a:t>
            </a:r>
            <a:r>
              <a:rPr lang="hu-HU" sz="2400" dirty="0" err="1"/>
              <a:t>Au</a:t>
            </a:r>
            <a:r>
              <a:rPr lang="hu-HU" sz="2400" dirty="0"/>
              <a:t> esetén!</a:t>
            </a:r>
            <a:endParaRPr lang="en-US" sz="2400" dirty="0"/>
          </a:p>
        </p:txBody>
      </p:sp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1331640" y="3068960"/>
            <a:ext cx="2160587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Centrális Au+</a:t>
            </a:r>
            <a:r>
              <a:rPr lang="hu-H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Au</a:t>
            </a:r>
            <a:endParaRPr lang="hu-HU" sz="2400" b="1" noProof="1"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</a:endParaRPr>
          </a:p>
        </p:txBody>
      </p:sp>
      <p:sp>
        <p:nvSpPr>
          <p:cNvPr id="117766" name="Line 6"/>
          <p:cNvSpPr>
            <a:spLocks noChangeShapeType="1"/>
          </p:cNvSpPr>
          <p:nvPr/>
        </p:nvSpPr>
        <p:spPr bwMode="auto">
          <a:xfrm flipH="1">
            <a:off x="722313" y="4306888"/>
            <a:ext cx="376237" cy="15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67" name="Line 7"/>
          <p:cNvSpPr>
            <a:spLocks noChangeShapeType="1"/>
          </p:cNvSpPr>
          <p:nvPr/>
        </p:nvSpPr>
        <p:spPr bwMode="auto">
          <a:xfrm rot="10800965" flipH="1">
            <a:off x="4175125" y="4230688"/>
            <a:ext cx="376238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68" name="Rectangle 8"/>
          <p:cNvSpPr>
            <a:spLocks noChangeArrowheads="1"/>
          </p:cNvSpPr>
          <p:nvPr/>
        </p:nvSpPr>
        <p:spPr bwMode="auto">
          <a:xfrm>
            <a:off x="1331913" y="4032250"/>
            <a:ext cx="2530475" cy="874713"/>
          </a:xfrm>
          <a:prstGeom prst="rect">
            <a:avLst/>
          </a:prstGeom>
          <a:solidFill>
            <a:schemeClr val="tx1">
              <a:alpha val="30000"/>
            </a:schemeClr>
          </a:solid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117769" name="AutoShape 9"/>
          <p:cNvSpPr>
            <a:spLocks noChangeArrowheads="1"/>
          </p:cNvSpPr>
          <p:nvPr/>
        </p:nvSpPr>
        <p:spPr bwMode="auto">
          <a:xfrm>
            <a:off x="2484438" y="4162425"/>
            <a:ext cx="331787" cy="333375"/>
          </a:xfrm>
          <a:prstGeom prst="irregularSeal1">
            <a:avLst/>
          </a:prstGeom>
          <a:solidFill>
            <a:srgbClr val="FF66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17770" name="Line 10"/>
          <p:cNvSpPr>
            <a:spLocks noChangeShapeType="1"/>
          </p:cNvSpPr>
          <p:nvPr/>
        </p:nvSpPr>
        <p:spPr bwMode="auto">
          <a:xfrm rot="6114803" flipV="1">
            <a:off x="2358231" y="4483894"/>
            <a:ext cx="519113" cy="15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71" name="Line 11"/>
          <p:cNvSpPr>
            <a:spLocks noChangeShapeType="1"/>
          </p:cNvSpPr>
          <p:nvPr/>
        </p:nvSpPr>
        <p:spPr bwMode="auto">
          <a:xfrm rot="-26629929" flipH="1" flipV="1">
            <a:off x="2436812" y="3979863"/>
            <a:ext cx="498475" cy="12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72" name="Freeform 12"/>
          <p:cNvSpPr>
            <a:spLocks/>
          </p:cNvSpPr>
          <p:nvPr/>
        </p:nvSpPr>
        <p:spPr bwMode="auto">
          <a:xfrm>
            <a:off x="2628900" y="4525963"/>
            <a:ext cx="215900" cy="2174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73" name="Freeform 13"/>
          <p:cNvSpPr>
            <a:spLocks/>
          </p:cNvSpPr>
          <p:nvPr/>
        </p:nvSpPr>
        <p:spPr bwMode="auto">
          <a:xfrm rot="2179176" flipH="1">
            <a:off x="2341563" y="4445000"/>
            <a:ext cx="215900" cy="288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5" y="39"/>
              </a:cxn>
              <a:cxn ang="0">
                <a:pos x="20" y="78"/>
              </a:cxn>
              <a:cxn ang="0">
                <a:pos x="2" y="105"/>
              </a:cxn>
              <a:cxn ang="0">
                <a:pos x="29" y="117"/>
              </a:cxn>
              <a:cxn ang="0">
                <a:pos x="35" y="144"/>
              </a:cxn>
              <a:cxn ang="0">
                <a:pos x="29" y="171"/>
              </a:cxn>
              <a:cxn ang="0">
                <a:pos x="35" y="198"/>
              </a:cxn>
            </a:cxnLst>
            <a:rect l="0" t="0" r="r" b="b"/>
            <a:pathLst>
              <a:path w="46" h="198">
                <a:moveTo>
                  <a:pt x="11" y="0"/>
                </a:moveTo>
                <a:cubicBezTo>
                  <a:pt x="24" y="4"/>
                  <a:pt x="0" y="25"/>
                  <a:pt x="5" y="39"/>
                </a:cubicBezTo>
                <a:cubicBezTo>
                  <a:pt x="0" y="69"/>
                  <a:pt x="11" y="52"/>
                  <a:pt x="20" y="78"/>
                </a:cubicBezTo>
                <a:cubicBezTo>
                  <a:pt x="16" y="89"/>
                  <a:pt x="9" y="95"/>
                  <a:pt x="2" y="105"/>
                </a:cubicBezTo>
                <a:cubicBezTo>
                  <a:pt x="12" y="108"/>
                  <a:pt x="19" y="114"/>
                  <a:pt x="29" y="117"/>
                </a:cubicBezTo>
                <a:cubicBezTo>
                  <a:pt x="25" y="134"/>
                  <a:pt x="18" y="135"/>
                  <a:pt x="35" y="144"/>
                </a:cubicBezTo>
                <a:cubicBezTo>
                  <a:pt x="39" y="156"/>
                  <a:pt x="36" y="160"/>
                  <a:pt x="29" y="171"/>
                </a:cubicBezTo>
                <a:cubicBezTo>
                  <a:pt x="46" y="177"/>
                  <a:pt x="35" y="181"/>
                  <a:pt x="35" y="198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74" name="Freeform 14"/>
          <p:cNvSpPr>
            <a:spLocks/>
          </p:cNvSpPr>
          <p:nvPr/>
        </p:nvSpPr>
        <p:spPr bwMode="auto">
          <a:xfrm rot="10121092">
            <a:off x="2613025" y="4600575"/>
            <a:ext cx="215900" cy="215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75" name="Freeform 15"/>
          <p:cNvSpPr>
            <a:spLocks/>
          </p:cNvSpPr>
          <p:nvPr/>
        </p:nvSpPr>
        <p:spPr bwMode="auto">
          <a:xfrm rot="10121092">
            <a:off x="2346325" y="4086225"/>
            <a:ext cx="288925" cy="2079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76" name="Freeform 16"/>
          <p:cNvSpPr>
            <a:spLocks/>
          </p:cNvSpPr>
          <p:nvPr/>
        </p:nvSpPr>
        <p:spPr bwMode="auto">
          <a:xfrm rot="14203381" flipV="1">
            <a:off x="2694781" y="4072732"/>
            <a:ext cx="144463" cy="215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77" name="Oval 17"/>
          <p:cNvSpPr>
            <a:spLocks noChangeArrowheads="1"/>
          </p:cNvSpPr>
          <p:nvPr/>
        </p:nvSpPr>
        <p:spPr bwMode="auto">
          <a:xfrm rot="-10751627">
            <a:off x="1179513" y="4032250"/>
            <a:ext cx="322262" cy="1214438"/>
          </a:xfrm>
          <a:prstGeom prst="ellipse">
            <a:avLst/>
          </a:prstGeom>
          <a:solidFill>
            <a:srgbClr val="FF9900"/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117778" name="Oval 18"/>
          <p:cNvSpPr>
            <a:spLocks noChangeArrowheads="1"/>
          </p:cNvSpPr>
          <p:nvPr/>
        </p:nvSpPr>
        <p:spPr bwMode="auto">
          <a:xfrm>
            <a:off x="3679825" y="3697288"/>
            <a:ext cx="322263" cy="1214437"/>
          </a:xfrm>
          <a:prstGeom prst="ellipse">
            <a:avLst/>
          </a:prstGeom>
          <a:solidFill>
            <a:srgbClr val="FF9900"/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117779" name="Rectangle 19"/>
          <p:cNvSpPr>
            <a:spLocks noChangeArrowheads="1"/>
          </p:cNvSpPr>
          <p:nvPr/>
        </p:nvSpPr>
        <p:spPr bwMode="auto">
          <a:xfrm>
            <a:off x="539750" y="3232150"/>
            <a:ext cx="40322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hu-HU" sz="2400" b="1">
              <a:latin typeface="Times New Roman" pitchFamily="18" charset="0"/>
            </a:endParaRPr>
          </a:p>
        </p:txBody>
      </p:sp>
      <p:sp>
        <p:nvSpPr>
          <p:cNvPr id="117780" name="Line 20"/>
          <p:cNvSpPr>
            <a:spLocks noChangeShapeType="1"/>
          </p:cNvSpPr>
          <p:nvPr/>
        </p:nvSpPr>
        <p:spPr bwMode="auto">
          <a:xfrm flipH="1">
            <a:off x="684213" y="5873750"/>
            <a:ext cx="376237" cy="158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81" name="Line 21"/>
          <p:cNvSpPr>
            <a:spLocks noChangeShapeType="1"/>
          </p:cNvSpPr>
          <p:nvPr/>
        </p:nvSpPr>
        <p:spPr bwMode="auto">
          <a:xfrm rot="10800965" flipH="1">
            <a:off x="4137025" y="5810250"/>
            <a:ext cx="376238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82" name="Rectangle 22"/>
          <p:cNvSpPr>
            <a:spLocks noChangeArrowheads="1"/>
          </p:cNvSpPr>
          <p:nvPr/>
        </p:nvSpPr>
        <p:spPr bwMode="auto">
          <a:xfrm>
            <a:off x="1293813" y="5741988"/>
            <a:ext cx="2530475" cy="217487"/>
          </a:xfrm>
          <a:prstGeom prst="rect">
            <a:avLst/>
          </a:prstGeom>
          <a:solidFill>
            <a:schemeClr val="tx1">
              <a:alpha val="30000"/>
            </a:schemeClr>
          </a:solid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117783" name="AutoShape 23"/>
          <p:cNvSpPr>
            <a:spLocks noChangeArrowheads="1"/>
          </p:cNvSpPr>
          <p:nvPr/>
        </p:nvSpPr>
        <p:spPr bwMode="auto">
          <a:xfrm>
            <a:off x="2446338" y="5729288"/>
            <a:ext cx="331787" cy="333375"/>
          </a:xfrm>
          <a:prstGeom prst="irregularSeal1">
            <a:avLst/>
          </a:prstGeom>
          <a:solidFill>
            <a:srgbClr val="FF6600"/>
          </a:solidFill>
          <a:ln w="1905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17784" name="Line 24"/>
          <p:cNvSpPr>
            <a:spLocks noChangeShapeType="1"/>
          </p:cNvSpPr>
          <p:nvPr/>
        </p:nvSpPr>
        <p:spPr bwMode="auto">
          <a:xfrm rot="6114803" flipV="1">
            <a:off x="2320132" y="6050756"/>
            <a:ext cx="519112" cy="15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85" name="Line 25"/>
          <p:cNvSpPr>
            <a:spLocks noChangeShapeType="1"/>
          </p:cNvSpPr>
          <p:nvPr/>
        </p:nvSpPr>
        <p:spPr bwMode="auto">
          <a:xfrm rot="16570071" flipV="1">
            <a:off x="2421732" y="5587206"/>
            <a:ext cx="417512" cy="9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86" name="Freeform 26"/>
          <p:cNvSpPr>
            <a:spLocks/>
          </p:cNvSpPr>
          <p:nvPr/>
        </p:nvSpPr>
        <p:spPr bwMode="auto">
          <a:xfrm rot="10121092">
            <a:off x="2582863" y="5815013"/>
            <a:ext cx="215900" cy="1444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87" name="Freeform 27"/>
          <p:cNvSpPr>
            <a:spLocks/>
          </p:cNvSpPr>
          <p:nvPr/>
        </p:nvSpPr>
        <p:spPr bwMode="auto">
          <a:xfrm rot="10121092">
            <a:off x="2309813" y="5740400"/>
            <a:ext cx="295275" cy="1190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88" name="Oval 28"/>
          <p:cNvSpPr>
            <a:spLocks noChangeArrowheads="1"/>
          </p:cNvSpPr>
          <p:nvPr/>
        </p:nvSpPr>
        <p:spPr bwMode="auto">
          <a:xfrm rot="-10751627">
            <a:off x="1222375" y="5740400"/>
            <a:ext cx="149225" cy="215900"/>
          </a:xfrm>
          <a:prstGeom prst="ellipse">
            <a:avLst/>
          </a:prstGeom>
          <a:solidFill>
            <a:srgbClr val="FF9900"/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117789" name="Oval 29"/>
          <p:cNvSpPr>
            <a:spLocks noChangeArrowheads="1"/>
          </p:cNvSpPr>
          <p:nvPr/>
        </p:nvSpPr>
        <p:spPr bwMode="auto">
          <a:xfrm>
            <a:off x="3641725" y="5264150"/>
            <a:ext cx="322263" cy="1214438"/>
          </a:xfrm>
          <a:prstGeom prst="ellipse">
            <a:avLst/>
          </a:prstGeom>
          <a:solidFill>
            <a:srgbClr val="FF9900"/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117790" name="Text Box 30"/>
          <p:cNvSpPr txBox="1">
            <a:spLocks noChangeArrowheads="1"/>
          </p:cNvSpPr>
          <p:nvPr/>
        </p:nvSpPr>
        <p:spPr bwMode="auto">
          <a:xfrm>
            <a:off x="611188" y="5229225"/>
            <a:ext cx="2592387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d+Au</a:t>
            </a:r>
            <a:endParaRPr lang="hu-HU" sz="2400" b="1" noProof="1"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</a:endParaRPr>
          </a:p>
        </p:txBody>
      </p:sp>
      <p:sp>
        <p:nvSpPr>
          <p:cNvPr id="117793" name="Line 33"/>
          <p:cNvSpPr>
            <a:spLocks noChangeShapeType="1"/>
          </p:cNvSpPr>
          <p:nvPr/>
        </p:nvSpPr>
        <p:spPr bwMode="auto">
          <a:xfrm flipH="1">
            <a:off x="4970463" y="5807075"/>
            <a:ext cx="376237" cy="158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94" name="Line 34"/>
          <p:cNvSpPr>
            <a:spLocks noChangeShapeType="1"/>
          </p:cNvSpPr>
          <p:nvPr/>
        </p:nvSpPr>
        <p:spPr bwMode="auto">
          <a:xfrm rot="10800965" flipH="1">
            <a:off x="8423275" y="5807075"/>
            <a:ext cx="376238" cy="158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95" name="Rectangle 35"/>
          <p:cNvSpPr>
            <a:spLocks noChangeArrowheads="1"/>
          </p:cNvSpPr>
          <p:nvPr/>
        </p:nvSpPr>
        <p:spPr bwMode="auto">
          <a:xfrm>
            <a:off x="5580063" y="5734050"/>
            <a:ext cx="2530475" cy="146050"/>
          </a:xfrm>
          <a:prstGeom prst="rect">
            <a:avLst/>
          </a:prstGeom>
          <a:solidFill>
            <a:schemeClr val="tx1">
              <a:alpha val="30000"/>
            </a:schemeClr>
          </a:solid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117796" name="AutoShape 36"/>
          <p:cNvSpPr>
            <a:spLocks noChangeArrowheads="1"/>
          </p:cNvSpPr>
          <p:nvPr/>
        </p:nvSpPr>
        <p:spPr bwMode="auto">
          <a:xfrm>
            <a:off x="6732588" y="5624513"/>
            <a:ext cx="331787" cy="333375"/>
          </a:xfrm>
          <a:prstGeom prst="irregularSeal1">
            <a:avLst/>
          </a:prstGeom>
          <a:solidFill>
            <a:srgbClr val="FF6600"/>
          </a:solidFill>
          <a:ln w="1905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17797" name="Line 37"/>
          <p:cNvSpPr>
            <a:spLocks noChangeShapeType="1"/>
          </p:cNvSpPr>
          <p:nvPr/>
        </p:nvSpPr>
        <p:spPr bwMode="auto">
          <a:xfrm rot="6114803" flipV="1">
            <a:off x="6606382" y="5945981"/>
            <a:ext cx="519112" cy="15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98" name="Line 38"/>
          <p:cNvSpPr>
            <a:spLocks noChangeShapeType="1"/>
          </p:cNvSpPr>
          <p:nvPr/>
        </p:nvSpPr>
        <p:spPr bwMode="auto">
          <a:xfrm rot="16570071" flipV="1">
            <a:off x="6707982" y="5482431"/>
            <a:ext cx="417512" cy="9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99" name="Freeform 39"/>
          <p:cNvSpPr>
            <a:spLocks/>
          </p:cNvSpPr>
          <p:nvPr/>
        </p:nvSpPr>
        <p:spPr bwMode="auto">
          <a:xfrm rot="10121092">
            <a:off x="6864350" y="5781675"/>
            <a:ext cx="215900" cy="968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800" name="Freeform 40"/>
          <p:cNvSpPr>
            <a:spLocks/>
          </p:cNvSpPr>
          <p:nvPr/>
        </p:nvSpPr>
        <p:spPr bwMode="auto">
          <a:xfrm rot="10121092">
            <a:off x="6591300" y="5707063"/>
            <a:ext cx="295275" cy="79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801" name="Oval 41"/>
          <p:cNvSpPr>
            <a:spLocks noChangeArrowheads="1"/>
          </p:cNvSpPr>
          <p:nvPr/>
        </p:nvSpPr>
        <p:spPr bwMode="auto">
          <a:xfrm rot="-10751627">
            <a:off x="5508625" y="5735638"/>
            <a:ext cx="149225" cy="144462"/>
          </a:xfrm>
          <a:prstGeom prst="ellipse">
            <a:avLst/>
          </a:prstGeom>
          <a:solidFill>
            <a:srgbClr val="FF9900"/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117803" name="Text Box 43"/>
          <p:cNvSpPr txBox="1">
            <a:spLocks noChangeArrowheads="1"/>
          </p:cNvSpPr>
          <p:nvPr/>
        </p:nvSpPr>
        <p:spPr bwMode="auto">
          <a:xfrm>
            <a:off x="6915150" y="5160963"/>
            <a:ext cx="1873250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p+p</a:t>
            </a:r>
            <a:endParaRPr lang="hu-HU" sz="2400" b="1" noProof="1"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</a:endParaRPr>
          </a:p>
        </p:txBody>
      </p:sp>
      <p:sp>
        <p:nvSpPr>
          <p:cNvPr id="117804" name="Oval 44"/>
          <p:cNvSpPr>
            <a:spLocks noChangeArrowheads="1"/>
          </p:cNvSpPr>
          <p:nvPr/>
        </p:nvSpPr>
        <p:spPr bwMode="auto">
          <a:xfrm rot="-10751627">
            <a:off x="8001000" y="5735638"/>
            <a:ext cx="149225" cy="144462"/>
          </a:xfrm>
          <a:prstGeom prst="ellipse">
            <a:avLst/>
          </a:prstGeom>
          <a:solidFill>
            <a:srgbClr val="FF9900"/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5580112" y="3068960"/>
            <a:ext cx="2160587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 Periférikus Au+</a:t>
            </a:r>
            <a:r>
              <a:rPr lang="hu-H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Au</a:t>
            </a:r>
            <a:endParaRPr lang="hu-HU" sz="2400" b="1" noProof="1"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</a:endParaRPr>
          </a:p>
        </p:txBody>
      </p:sp>
      <p:sp>
        <p:nvSpPr>
          <p:cNvPr id="47" name="Line 6"/>
          <p:cNvSpPr>
            <a:spLocks noChangeShapeType="1"/>
          </p:cNvSpPr>
          <p:nvPr/>
        </p:nvSpPr>
        <p:spPr bwMode="auto">
          <a:xfrm flipH="1">
            <a:off x="4854848" y="4254624"/>
            <a:ext cx="376237" cy="15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8" name="Line 7"/>
          <p:cNvSpPr>
            <a:spLocks noChangeShapeType="1"/>
          </p:cNvSpPr>
          <p:nvPr/>
        </p:nvSpPr>
        <p:spPr bwMode="auto">
          <a:xfrm rot="10800965" flipH="1">
            <a:off x="8307660" y="4178424"/>
            <a:ext cx="376238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9" name="Rectangle 8"/>
          <p:cNvSpPr>
            <a:spLocks noChangeArrowheads="1"/>
          </p:cNvSpPr>
          <p:nvPr/>
        </p:nvSpPr>
        <p:spPr bwMode="auto">
          <a:xfrm>
            <a:off x="5464448" y="4293096"/>
            <a:ext cx="2530475" cy="353943"/>
          </a:xfrm>
          <a:prstGeom prst="rect">
            <a:avLst/>
          </a:prstGeom>
          <a:solidFill>
            <a:schemeClr val="tx1">
              <a:alpha val="30000"/>
            </a:schemeClr>
          </a:solidFill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hu-HU" sz="1700" dirty="0"/>
          </a:p>
        </p:txBody>
      </p:sp>
      <p:sp>
        <p:nvSpPr>
          <p:cNvPr id="50" name="AutoShape 9"/>
          <p:cNvSpPr>
            <a:spLocks noChangeArrowheads="1"/>
          </p:cNvSpPr>
          <p:nvPr/>
        </p:nvSpPr>
        <p:spPr bwMode="auto">
          <a:xfrm>
            <a:off x="6616973" y="4340043"/>
            <a:ext cx="331787" cy="333375"/>
          </a:xfrm>
          <a:prstGeom prst="irregularSeal1">
            <a:avLst/>
          </a:prstGeom>
          <a:solidFill>
            <a:srgbClr val="FF66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51" name="Line 10"/>
          <p:cNvSpPr>
            <a:spLocks noChangeShapeType="1"/>
          </p:cNvSpPr>
          <p:nvPr/>
        </p:nvSpPr>
        <p:spPr bwMode="auto">
          <a:xfrm rot="6114803" flipV="1">
            <a:off x="6490766" y="4661512"/>
            <a:ext cx="519113" cy="15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2" name="Line 11"/>
          <p:cNvSpPr>
            <a:spLocks noChangeShapeType="1"/>
          </p:cNvSpPr>
          <p:nvPr/>
        </p:nvSpPr>
        <p:spPr bwMode="auto">
          <a:xfrm rot="-26629929" flipH="1" flipV="1">
            <a:off x="6569347" y="4157481"/>
            <a:ext cx="498475" cy="12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3" name="Freeform 12"/>
          <p:cNvSpPr>
            <a:spLocks/>
          </p:cNvSpPr>
          <p:nvPr/>
        </p:nvSpPr>
        <p:spPr bwMode="auto">
          <a:xfrm>
            <a:off x="6761435" y="4703581"/>
            <a:ext cx="215900" cy="2174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4" name="Freeform 13"/>
          <p:cNvSpPr>
            <a:spLocks/>
          </p:cNvSpPr>
          <p:nvPr/>
        </p:nvSpPr>
        <p:spPr bwMode="auto">
          <a:xfrm rot="2179176" flipH="1">
            <a:off x="6474098" y="4622618"/>
            <a:ext cx="215900" cy="288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5" y="39"/>
              </a:cxn>
              <a:cxn ang="0">
                <a:pos x="20" y="78"/>
              </a:cxn>
              <a:cxn ang="0">
                <a:pos x="2" y="105"/>
              </a:cxn>
              <a:cxn ang="0">
                <a:pos x="29" y="117"/>
              </a:cxn>
              <a:cxn ang="0">
                <a:pos x="35" y="144"/>
              </a:cxn>
              <a:cxn ang="0">
                <a:pos x="29" y="171"/>
              </a:cxn>
              <a:cxn ang="0">
                <a:pos x="35" y="198"/>
              </a:cxn>
            </a:cxnLst>
            <a:rect l="0" t="0" r="r" b="b"/>
            <a:pathLst>
              <a:path w="46" h="198">
                <a:moveTo>
                  <a:pt x="11" y="0"/>
                </a:moveTo>
                <a:cubicBezTo>
                  <a:pt x="24" y="4"/>
                  <a:pt x="0" y="25"/>
                  <a:pt x="5" y="39"/>
                </a:cubicBezTo>
                <a:cubicBezTo>
                  <a:pt x="0" y="69"/>
                  <a:pt x="11" y="52"/>
                  <a:pt x="20" y="78"/>
                </a:cubicBezTo>
                <a:cubicBezTo>
                  <a:pt x="16" y="89"/>
                  <a:pt x="9" y="95"/>
                  <a:pt x="2" y="105"/>
                </a:cubicBezTo>
                <a:cubicBezTo>
                  <a:pt x="12" y="108"/>
                  <a:pt x="19" y="114"/>
                  <a:pt x="29" y="117"/>
                </a:cubicBezTo>
                <a:cubicBezTo>
                  <a:pt x="25" y="134"/>
                  <a:pt x="18" y="135"/>
                  <a:pt x="35" y="144"/>
                </a:cubicBezTo>
                <a:cubicBezTo>
                  <a:pt x="39" y="156"/>
                  <a:pt x="36" y="160"/>
                  <a:pt x="29" y="171"/>
                </a:cubicBezTo>
                <a:cubicBezTo>
                  <a:pt x="46" y="177"/>
                  <a:pt x="35" y="181"/>
                  <a:pt x="35" y="198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5" name="Freeform 14"/>
          <p:cNvSpPr>
            <a:spLocks/>
          </p:cNvSpPr>
          <p:nvPr/>
        </p:nvSpPr>
        <p:spPr bwMode="auto">
          <a:xfrm rot="10121092">
            <a:off x="6745560" y="4778193"/>
            <a:ext cx="215900" cy="215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6" name="Freeform 15"/>
          <p:cNvSpPr>
            <a:spLocks/>
          </p:cNvSpPr>
          <p:nvPr/>
        </p:nvSpPr>
        <p:spPr bwMode="auto">
          <a:xfrm rot="10121092">
            <a:off x="6478860" y="4263843"/>
            <a:ext cx="288925" cy="2079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7" name="Freeform 16"/>
          <p:cNvSpPr>
            <a:spLocks/>
          </p:cNvSpPr>
          <p:nvPr/>
        </p:nvSpPr>
        <p:spPr bwMode="auto">
          <a:xfrm rot="14203381" flipV="1">
            <a:off x="6827316" y="4250350"/>
            <a:ext cx="144463" cy="215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8" name="Oval 17"/>
          <p:cNvSpPr>
            <a:spLocks noChangeArrowheads="1"/>
          </p:cNvSpPr>
          <p:nvPr/>
        </p:nvSpPr>
        <p:spPr bwMode="auto">
          <a:xfrm rot="-10751627">
            <a:off x="5312048" y="4300586"/>
            <a:ext cx="322262" cy="1214438"/>
          </a:xfrm>
          <a:prstGeom prst="ellipse">
            <a:avLst/>
          </a:prstGeom>
          <a:solidFill>
            <a:srgbClr val="FF9900"/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59" name="Oval 18"/>
          <p:cNvSpPr>
            <a:spLocks noChangeArrowheads="1"/>
          </p:cNvSpPr>
          <p:nvPr/>
        </p:nvSpPr>
        <p:spPr bwMode="auto">
          <a:xfrm>
            <a:off x="7812360" y="3429000"/>
            <a:ext cx="322263" cy="1214437"/>
          </a:xfrm>
          <a:prstGeom prst="ellipse">
            <a:avLst/>
          </a:prstGeom>
          <a:solidFill>
            <a:srgbClr val="FF9900"/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EE48B6BD-3069-4F9B-A9DE-2C09A7DE64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51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526622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  <a:noFill/>
          <a:ln/>
        </p:spPr>
        <p:txBody>
          <a:bodyPr lIns="92160" tIns="46080" rIns="92160" bIns="46080" anchor="b"/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4400"/>
              <a:t>Szisztematikus vizsgálat</a:t>
            </a:r>
            <a:endParaRPr lang="en-US" sz="4400" i="1" baseline="-25000"/>
          </a:p>
        </p:txBody>
      </p:sp>
      <p:pic>
        <p:nvPicPr>
          <p:cNvPr id="87044" name="Picture 4"/>
          <p:cNvPicPr>
            <a:picLocks noChangeArrowheads="1"/>
          </p:cNvPicPr>
          <p:nvPr/>
        </p:nvPicPr>
        <p:blipFill>
          <a:blip r:embed="rId3" cstate="print"/>
          <a:srcRect t="6108" r="8168"/>
          <a:stretch>
            <a:fillRect/>
          </a:stretch>
        </p:blipFill>
        <p:spPr bwMode="auto">
          <a:xfrm>
            <a:off x="1514475" y="2087563"/>
            <a:ext cx="6750050" cy="3960812"/>
          </a:xfrm>
          <a:prstGeom prst="rect">
            <a:avLst/>
          </a:prstGeom>
          <a:blipFill dpi="0" rotWithShape="0">
            <a:blip cstate="print"/>
            <a:srcRect t="6108" r="8168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87045" name="Picture 5"/>
          <p:cNvPicPr>
            <a:picLocks noChangeArrowheads="1"/>
          </p:cNvPicPr>
          <p:nvPr/>
        </p:nvPicPr>
        <p:blipFill>
          <a:blip r:embed="rId4" cstate="print"/>
          <a:srcRect t="5666" r="8168"/>
          <a:stretch>
            <a:fillRect/>
          </a:stretch>
        </p:blipFill>
        <p:spPr bwMode="auto">
          <a:xfrm>
            <a:off x="1514475" y="2087563"/>
            <a:ext cx="6750050" cy="3960812"/>
          </a:xfrm>
          <a:prstGeom prst="rect">
            <a:avLst/>
          </a:prstGeom>
          <a:blipFill dpi="0" rotWithShape="0">
            <a:blip cstate="print"/>
            <a:srcRect t="5666" r="8168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87046" name="Picture 6"/>
          <p:cNvPicPr>
            <a:picLocks noChangeArrowheads="1"/>
          </p:cNvPicPr>
          <p:nvPr/>
        </p:nvPicPr>
        <p:blipFill>
          <a:blip r:embed="rId5" cstate="print"/>
          <a:srcRect t="6108" r="8168"/>
          <a:stretch>
            <a:fillRect/>
          </a:stretch>
        </p:blipFill>
        <p:spPr bwMode="auto">
          <a:xfrm>
            <a:off x="1514475" y="2087563"/>
            <a:ext cx="6750050" cy="3960812"/>
          </a:xfrm>
          <a:prstGeom prst="rect">
            <a:avLst/>
          </a:prstGeom>
          <a:blipFill dpi="0" rotWithShape="0">
            <a:blip cstate="print"/>
            <a:srcRect t="6108" r="8168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87047" name="Picture 7"/>
          <p:cNvPicPr>
            <a:picLocks noChangeArrowheads="1"/>
          </p:cNvPicPr>
          <p:nvPr/>
        </p:nvPicPr>
        <p:blipFill>
          <a:blip r:embed="rId6" cstate="print"/>
          <a:srcRect t="6108" r="8168"/>
          <a:stretch>
            <a:fillRect/>
          </a:stretch>
        </p:blipFill>
        <p:spPr bwMode="auto">
          <a:xfrm>
            <a:off x="1514475" y="2087563"/>
            <a:ext cx="6750050" cy="3960812"/>
          </a:xfrm>
          <a:prstGeom prst="rect">
            <a:avLst/>
          </a:prstGeom>
          <a:blipFill dpi="0" rotWithShape="0">
            <a:blip cstate="print"/>
            <a:srcRect t="6108" r="8168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87048" name="Picture 8"/>
          <p:cNvPicPr>
            <a:picLocks noChangeArrowheads="1"/>
          </p:cNvPicPr>
          <p:nvPr/>
        </p:nvPicPr>
        <p:blipFill>
          <a:blip r:embed="rId7" cstate="print"/>
          <a:srcRect t="6108" r="8168"/>
          <a:stretch>
            <a:fillRect/>
          </a:stretch>
        </p:blipFill>
        <p:spPr bwMode="auto">
          <a:xfrm>
            <a:off x="1514475" y="2087563"/>
            <a:ext cx="6750050" cy="3960812"/>
          </a:xfrm>
          <a:prstGeom prst="rect">
            <a:avLst/>
          </a:prstGeom>
          <a:blipFill dpi="0" rotWithShape="0">
            <a:blip cstate="print"/>
            <a:srcRect t="6108" r="8168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87049" name="Picture 9"/>
          <p:cNvPicPr>
            <a:picLocks noChangeArrowheads="1"/>
          </p:cNvPicPr>
          <p:nvPr/>
        </p:nvPicPr>
        <p:blipFill>
          <a:blip r:embed="rId8" cstate="print"/>
          <a:srcRect t="6108" r="8168"/>
          <a:stretch>
            <a:fillRect/>
          </a:stretch>
        </p:blipFill>
        <p:spPr bwMode="auto">
          <a:xfrm>
            <a:off x="1514475" y="2087563"/>
            <a:ext cx="6750050" cy="3960812"/>
          </a:xfrm>
          <a:prstGeom prst="rect">
            <a:avLst/>
          </a:prstGeom>
          <a:blipFill dpi="0" rotWithShape="0">
            <a:blip cstate="print"/>
            <a:srcRect t="6108" r="8168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87050" name="Picture 10"/>
          <p:cNvPicPr>
            <a:picLocks noChangeArrowheads="1"/>
          </p:cNvPicPr>
          <p:nvPr/>
        </p:nvPicPr>
        <p:blipFill>
          <a:blip r:embed="rId9" cstate="print"/>
          <a:srcRect t="6108" r="8168"/>
          <a:stretch>
            <a:fillRect/>
          </a:stretch>
        </p:blipFill>
        <p:spPr bwMode="auto">
          <a:xfrm>
            <a:off x="1514475" y="2087563"/>
            <a:ext cx="6750050" cy="3960812"/>
          </a:xfrm>
          <a:prstGeom prst="rect">
            <a:avLst/>
          </a:prstGeom>
          <a:blipFill dpi="0" rotWithShape="0">
            <a:blip cstate="print"/>
            <a:srcRect t="6108" r="8168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87051" name="Picture 11"/>
          <p:cNvPicPr>
            <a:picLocks noChangeArrowheads="1"/>
          </p:cNvPicPr>
          <p:nvPr/>
        </p:nvPicPr>
        <p:blipFill>
          <a:blip r:embed="rId10" cstate="print"/>
          <a:srcRect t="6108" r="8168"/>
          <a:stretch>
            <a:fillRect/>
          </a:stretch>
        </p:blipFill>
        <p:spPr bwMode="auto">
          <a:xfrm>
            <a:off x="1514475" y="2087563"/>
            <a:ext cx="6750050" cy="3960812"/>
          </a:xfrm>
          <a:prstGeom prst="rect">
            <a:avLst/>
          </a:prstGeom>
          <a:blipFill dpi="0" rotWithShape="0">
            <a:blip cstate="print"/>
            <a:srcRect t="6108" r="8168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87052" name="Picture 12"/>
          <p:cNvPicPr>
            <a:picLocks noChangeArrowheads="1"/>
          </p:cNvPicPr>
          <p:nvPr/>
        </p:nvPicPr>
        <p:blipFill>
          <a:blip r:embed="rId11" cstate="print"/>
          <a:srcRect t="6108" r="7285"/>
          <a:stretch>
            <a:fillRect/>
          </a:stretch>
        </p:blipFill>
        <p:spPr bwMode="auto">
          <a:xfrm>
            <a:off x="1514475" y="2087563"/>
            <a:ext cx="6750050" cy="3960812"/>
          </a:xfrm>
          <a:prstGeom prst="rect">
            <a:avLst/>
          </a:prstGeom>
          <a:blipFill dpi="0" rotWithShape="0">
            <a:blip cstate="print"/>
            <a:srcRect t="6108" r="7285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87053" name="Picture 13"/>
          <p:cNvPicPr>
            <a:picLocks noChangeArrowheads="1"/>
          </p:cNvPicPr>
          <p:nvPr/>
        </p:nvPicPr>
        <p:blipFill>
          <a:blip r:embed="rId12" cstate="print"/>
          <a:srcRect t="6108" r="7285"/>
          <a:stretch>
            <a:fillRect/>
          </a:stretch>
        </p:blipFill>
        <p:spPr bwMode="auto">
          <a:xfrm>
            <a:off x="1514475" y="2087563"/>
            <a:ext cx="6769100" cy="3960812"/>
          </a:xfrm>
          <a:prstGeom prst="rect">
            <a:avLst/>
          </a:prstGeom>
          <a:blipFill dpi="0" rotWithShape="0">
            <a:blip cstate="print"/>
            <a:srcRect t="6108" r="7285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sp>
        <p:nvSpPr>
          <p:cNvPr id="87077" name="Rectangle 37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7632700" cy="936625"/>
          </a:xfrm>
        </p:spPr>
        <p:txBody>
          <a:bodyPr/>
          <a:lstStyle/>
          <a:p>
            <a:r>
              <a:rPr lang="hu-HU" sz="2000"/>
              <a:t>Periférikus (&gt;80%) Au+Au és d+Au: nincs elnyelődés</a:t>
            </a:r>
          </a:p>
          <a:p>
            <a:r>
              <a:rPr lang="hu-HU" sz="2000"/>
              <a:t>Centrális (&lt;10%) Au+Au: nagy elnyelődés!</a:t>
            </a:r>
          </a:p>
        </p:txBody>
      </p:sp>
      <p:pic>
        <p:nvPicPr>
          <p:cNvPr id="87083" name="Picture 43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00338" y="2349500"/>
            <a:ext cx="4003675" cy="2762250"/>
          </a:xfrm>
          <a:prstGeom prst="rect">
            <a:avLst/>
          </a:prstGeom>
          <a:noFill/>
        </p:spPr>
      </p:pic>
      <p:sp>
        <p:nvSpPr>
          <p:cNvPr id="87070" name="Rectangle 30"/>
          <p:cNvSpPr>
            <a:spLocks noChangeArrowheads="1"/>
          </p:cNvSpPr>
          <p:nvPr/>
        </p:nvSpPr>
        <p:spPr bwMode="auto">
          <a:xfrm>
            <a:off x="5546725" y="2230438"/>
            <a:ext cx="2614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hu-HU" sz="1600" b="1" noProof="1">
                <a:solidFill>
                  <a:schemeClr val="bg2"/>
                </a:solidFill>
                <a:latin typeface="Book Antiqua" pitchFamily="18" charset="0"/>
              </a:rPr>
              <a:t>Phys.Rev.C76:034904,2007 </a:t>
            </a:r>
          </a:p>
        </p:txBody>
      </p:sp>
      <p:sp>
        <p:nvSpPr>
          <p:cNvPr id="87072" name="AutoShape 32"/>
          <p:cNvSpPr>
            <a:spLocks noChangeArrowheads="1"/>
          </p:cNvSpPr>
          <p:nvPr/>
        </p:nvSpPr>
        <p:spPr bwMode="auto">
          <a:xfrm>
            <a:off x="2522538" y="2662238"/>
            <a:ext cx="2651125" cy="376237"/>
          </a:xfrm>
          <a:prstGeom prst="roundRect">
            <a:avLst>
              <a:gd name="adj" fmla="val 296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7074" name="Oval 34"/>
          <p:cNvSpPr>
            <a:spLocks noChangeArrowheads="1"/>
          </p:cNvSpPr>
          <p:nvPr/>
        </p:nvSpPr>
        <p:spPr bwMode="auto">
          <a:xfrm>
            <a:off x="2306638" y="2447925"/>
            <a:ext cx="139700" cy="1428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pic>
        <p:nvPicPr>
          <p:cNvPr id="87085" name="Picture 4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78075" y="2590800"/>
            <a:ext cx="792163" cy="304800"/>
          </a:xfrm>
          <a:prstGeom prst="rect">
            <a:avLst/>
          </a:prstGeom>
          <a:noFill/>
        </p:spPr>
      </p:pic>
      <p:pic>
        <p:nvPicPr>
          <p:cNvPr id="87087" name="Picture 47" descr="foo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8313" y="2060575"/>
            <a:ext cx="725487" cy="4086225"/>
          </a:xfrm>
          <a:prstGeom prst="rect">
            <a:avLst/>
          </a:prstGeom>
          <a:noFill/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EC9A40DD-62CC-4A8D-AC23-39EE35EF57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52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04875"/>
          </a:xfrm>
        </p:spPr>
        <p:txBody>
          <a:bodyPr/>
          <a:lstStyle/>
          <a:p>
            <a:r>
              <a:rPr lang="hu-HU" sz="4400"/>
              <a:t>Szögkorreláció vizsgálata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321175"/>
            <a:ext cx="9144000" cy="24209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sz="2000"/>
              <a:t>Szögkorreláció mérése</a:t>
            </a:r>
          </a:p>
          <a:p>
            <a:pPr lvl="1">
              <a:lnSpc>
                <a:spcPct val="90000"/>
              </a:lnSpc>
            </a:pPr>
            <a:r>
              <a:rPr lang="hu-HU" sz="1800"/>
              <a:t> 0 − egyirányúak</a:t>
            </a:r>
          </a:p>
          <a:p>
            <a:pPr lvl="1">
              <a:lnSpc>
                <a:spcPct val="90000"/>
              </a:lnSpc>
            </a:pPr>
            <a:r>
              <a:rPr lang="hu-HU" sz="1800"/>
              <a:t> </a:t>
            </a:r>
            <a:r>
              <a:rPr lang="hu-HU" sz="1800" b="1">
                <a:latin typeface="Symbol" pitchFamily="18" charset="2"/>
              </a:rPr>
              <a:t>p</a:t>
            </a:r>
            <a:r>
              <a:rPr lang="hu-HU" sz="1800"/>
              <a:t> − ellentétesek</a:t>
            </a:r>
            <a:endParaRPr lang="en-US" sz="1800"/>
          </a:p>
          <a:p>
            <a:pPr>
              <a:lnSpc>
                <a:spcPct val="90000"/>
              </a:lnSpc>
            </a:pPr>
            <a:r>
              <a:rPr lang="hu-HU" sz="2000"/>
              <a:t>Kifelé: p+p, d+Au, Au+Au hasonló</a:t>
            </a:r>
          </a:p>
          <a:p>
            <a:pPr>
              <a:lnSpc>
                <a:spcPct val="90000"/>
              </a:lnSpc>
            </a:pPr>
            <a:r>
              <a:rPr lang="hu-HU" sz="2000"/>
              <a:t>Befelé: elnyelődés csak Au+Au esetén</a:t>
            </a:r>
          </a:p>
          <a:p>
            <a:pPr>
              <a:lnSpc>
                <a:spcPct val="90000"/>
              </a:lnSpc>
            </a:pPr>
            <a:r>
              <a:rPr lang="hu-HU" sz="2000"/>
              <a:t>Erősen kölcsönható közeg, az anyag egy új formája</a:t>
            </a:r>
          </a:p>
        </p:txBody>
      </p:sp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2" cstate="print"/>
          <a:srcRect t="56250" r="10184"/>
          <a:stretch>
            <a:fillRect/>
          </a:stretch>
        </p:blipFill>
        <p:spPr bwMode="auto">
          <a:xfrm>
            <a:off x="4140200" y="1341438"/>
            <a:ext cx="4702175" cy="30241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4695" name="Oval 7"/>
          <p:cNvSpPr>
            <a:spLocks noChangeArrowheads="1"/>
          </p:cNvSpPr>
          <p:nvPr/>
        </p:nvSpPr>
        <p:spPr bwMode="auto">
          <a:xfrm>
            <a:off x="1547813" y="2420938"/>
            <a:ext cx="1454150" cy="1365250"/>
          </a:xfrm>
          <a:prstGeom prst="ellipse">
            <a:avLst/>
          </a:prstGeom>
          <a:solidFill>
            <a:schemeClr val="tx1">
              <a:alpha val="30000"/>
            </a:schemeClr>
          </a:solidFill>
          <a:ln w="50800">
            <a:noFill/>
            <a:round/>
            <a:headEnd/>
            <a:tailEnd type="none" w="lg" len="med"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14696" name="Line 8"/>
          <p:cNvSpPr>
            <a:spLocks noChangeShapeType="1"/>
          </p:cNvSpPr>
          <p:nvPr/>
        </p:nvSpPr>
        <p:spPr bwMode="auto">
          <a:xfrm rot="608448" flipV="1">
            <a:off x="1990725" y="2332038"/>
            <a:ext cx="15875" cy="436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4697" name="Line 9"/>
          <p:cNvSpPr>
            <a:spLocks noChangeShapeType="1"/>
          </p:cNvSpPr>
          <p:nvPr/>
        </p:nvSpPr>
        <p:spPr bwMode="auto">
          <a:xfrm flipH="1" flipV="1">
            <a:off x="1563688" y="2092325"/>
            <a:ext cx="401637" cy="681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4698" name="Line 10"/>
          <p:cNvSpPr>
            <a:spLocks noChangeShapeType="1"/>
          </p:cNvSpPr>
          <p:nvPr/>
        </p:nvSpPr>
        <p:spPr bwMode="auto">
          <a:xfrm flipH="1" flipV="1">
            <a:off x="1468438" y="2563813"/>
            <a:ext cx="471487" cy="18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4699" name="Line 11"/>
          <p:cNvSpPr>
            <a:spLocks noChangeShapeType="1"/>
          </p:cNvSpPr>
          <p:nvPr/>
        </p:nvSpPr>
        <p:spPr bwMode="auto">
          <a:xfrm flipH="1" flipV="1">
            <a:off x="1866900" y="2282825"/>
            <a:ext cx="85725" cy="481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4700" name="Line 12"/>
          <p:cNvSpPr>
            <a:spLocks noChangeShapeType="1"/>
          </p:cNvSpPr>
          <p:nvPr/>
        </p:nvSpPr>
        <p:spPr bwMode="auto">
          <a:xfrm flipH="1" flipV="1">
            <a:off x="938213" y="1876425"/>
            <a:ext cx="1006475" cy="889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4701" name="Line 13"/>
          <p:cNvSpPr>
            <a:spLocks noChangeShapeType="1"/>
          </p:cNvSpPr>
          <p:nvPr/>
        </p:nvSpPr>
        <p:spPr bwMode="auto">
          <a:xfrm rot="11408448" flipV="1">
            <a:off x="1974850" y="2790825"/>
            <a:ext cx="7938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4702" name="Line 14"/>
          <p:cNvSpPr>
            <a:spLocks noChangeShapeType="1"/>
          </p:cNvSpPr>
          <p:nvPr/>
        </p:nvSpPr>
        <p:spPr bwMode="auto">
          <a:xfrm rot="10800000" flipH="1" flipV="1">
            <a:off x="1997075" y="2786063"/>
            <a:ext cx="203200" cy="373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4703" name="Line 15"/>
          <p:cNvSpPr>
            <a:spLocks noChangeShapeType="1"/>
          </p:cNvSpPr>
          <p:nvPr/>
        </p:nvSpPr>
        <p:spPr bwMode="auto">
          <a:xfrm rot="10800000" flipH="1" flipV="1">
            <a:off x="2009775" y="2800350"/>
            <a:ext cx="238125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4704" name="Line 16"/>
          <p:cNvSpPr>
            <a:spLocks noChangeShapeType="1"/>
          </p:cNvSpPr>
          <p:nvPr/>
        </p:nvSpPr>
        <p:spPr bwMode="auto">
          <a:xfrm rot="10800000" flipH="1" flipV="1">
            <a:off x="2001838" y="2792413"/>
            <a:ext cx="42862" cy="263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4705" name="Line 17"/>
          <p:cNvSpPr>
            <a:spLocks noChangeShapeType="1"/>
          </p:cNvSpPr>
          <p:nvPr/>
        </p:nvSpPr>
        <p:spPr bwMode="auto">
          <a:xfrm rot="10800000" flipH="1" flipV="1">
            <a:off x="2008188" y="2792413"/>
            <a:ext cx="377825" cy="37941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4706" name="Line 18"/>
          <p:cNvSpPr>
            <a:spLocks noChangeShapeType="1"/>
          </p:cNvSpPr>
          <p:nvPr/>
        </p:nvSpPr>
        <p:spPr bwMode="auto">
          <a:xfrm rot="18746323" flipV="1">
            <a:off x="777081" y="1480344"/>
            <a:ext cx="49213" cy="4476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4707" name="Line 19"/>
          <p:cNvSpPr>
            <a:spLocks noChangeShapeType="1"/>
          </p:cNvSpPr>
          <p:nvPr/>
        </p:nvSpPr>
        <p:spPr bwMode="auto">
          <a:xfrm rot="18746323" flipV="1">
            <a:off x="891382" y="1739106"/>
            <a:ext cx="65088" cy="1365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4708" name="Line 20"/>
          <p:cNvSpPr>
            <a:spLocks noChangeShapeType="1"/>
          </p:cNvSpPr>
          <p:nvPr/>
        </p:nvSpPr>
        <p:spPr bwMode="auto">
          <a:xfrm rot="-2853677" flipH="1" flipV="1">
            <a:off x="814388" y="1743075"/>
            <a:ext cx="74612" cy="1920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4709" name="Line 21"/>
          <p:cNvSpPr>
            <a:spLocks noChangeShapeType="1"/>
          </p:cNvSpPr>
          <p:nvPr/>
        </p:nvSpPr>
        <p:spPr bwMode="auto">
          <a:xfrm rot="-2853677" flipH="1" flipV="1">
            <a:off x="832644" y="1674019"/>
            <a:ext cx="26987" cy="2508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4710" name="Line 22"/>
          <p:cNvSpPr>
            <a:spLocks noChangeShapeType="1"/>
          </p:cNvSpPr>
          <p:nvPr/>
        </p:nvSpPr>
        <p:spPr bwMode="auto">
          <a:xfrm rot="8173552" flipV="1">
            <a:off x="2363788" y="3165475"/>
            <a:ext cx="65087" cy="1365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4711" name="Line 23"/>
          <p:cNvSpPr>
            <a:spLocks noChangeShapeType="1"/>
          </p:cNvSpPr>
          <p:nvPr/>
        </p:nvSpPr>
        <p:spPr bwMode="auto">
          <a:xfrm rot="8173552" flipH="1" flipV="1">
            <a:off x="2430463" y="3108325"/>
            <a:ext cx="74612" cy="1920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4712" name="Line 24"/>
          <p:cNvSpPr>
            <a:spLocks noChangeShapeType="1"/>
          </p:cNvSpPr>
          <p:nvPr/>
        </p:nvSpPr>
        <p:spPr bwMode="auto">
          <a:xfrm rot="8173552" flipH="1" flipV="1">
            <a:off x="2459038" y="3121025"/>
            <a:ext cx="26987" cy="2508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0B05B73-B317-4FA8-8D54-182E99DDB7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53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6475"/>
          </a:xfrm>
        </p:spPr>
        <p:txBody>
          <a:bodyPr/>
          <a:lstStyle/>
          <a:p>
            <a:r>
              <a:rPr lang="hu-HU" sz="4400"/>
              <a:t>Az első két mérföldkő</a:t>
            </a:r>
            <a:endParaRPr lang="en-US" sz="440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12604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sz="1800"/>
              <a:t>Két Phys. Rev. Letter címlap, tudományos konszenzus</a:t>
            </a:r>
            <a:endParaRPr lang="hu-HU" sz="1300"/>
          </a:p>
          <a:p>
            <a:pPr>
              <a:lnSpc>
                <a:spcPct val="90000"/>
              </a:lnSpc>
            </a:pPr>
            <a:r>
              <a:rPr lang="hu-HU" sz="1800"/>
              <a:t>Részvétel komoly anyagi ráfordítás nélkül (sok munkával)</a:t>
            </a:r>
          </a:p>
          <a:p>
            <a:pPr>
              <a:lnSpc>
                <a:spcPct val="90000"/>
              </a:lnSpc>
            </a:pPr>
            <a:r>
              <a:rPr lang="hu-HU" sz="1800"/>
              <a:t>Lehetőség az újabb felfedezésekre</a:t>
            </a:r>
            <a:endParaRPr lang="en-US" sz="1800"/>
          </a:p>
        </p:txBody>
      </p:sp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0913" y="2165350"/>
            <a:ext cx="3240087" cy="4154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57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2144713"/>
            <a:ext cx="3446463" cy="4168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950913" y="2160588"/>
            <a:ext cx="3252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1. mérföldkő</a:t>
            </a:r>
            <a:endParaRPr lang="en-US" sz="2400" b="1">
              <a:latin typeface="Times New Roman" pitchFamily="18" charset="0"/>
            </a:endParaRPr>
          </a:p>
        </p:txBody>
      </p:sp>
      <p:sp>
        <p:nvSpPr>
          <p:cNvPr id="115719" name="Text Box 7"/>
          <p:cNvSpPr txBox="1">
            <a:spLocks noChangeArrowheads="1"/>
          </p:cNvSpPr>
          <p:nvPr/>
        </p:nvSpPr>
        <p:spPr bwMode="auto">
          <a:xfrm>
            <a:off x="4983163" y="2133600"/>
            <a:ext cx="3444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2. mérföldkő</a:t>
            </a:r>
            <a:endParaRPr lang="en-US" sz="2400" b="1">
              <a:latin typeface="Times New Roman" pitchFamily="18" charset="0"/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85F7D37-4836-4EEB-9D98-2142D87381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54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 dirty="0"/>
              <a:t>A tökéletes folyadék</a:t>
            </a:r>
            <a:endParaRPr lang="en-US" sz="4400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215900" y="1228204"/>
            <a:ext cx="8748588" cy="4528071"/>
          </a:xfrm>
        </p:spPr>
        <p:txBody>
          <a:bodyPr/>
          <a:lstStyle/>
          <a:p>
            <a:r>
              <a:rPr lang="hu-HU" dirty="0"/>
              <a:t>Folyékonyság mérőszáma: viszkozitás</a:t>
            </a:r>
          </a:p>
          <a:p>
            <a:r>
              <a:rPr lang="hu-HU" dirty="0"/>
              <a:t>Sok érdekes jelenség, pl. hélium szuperfolyékonysága</a:t>
            </a:r>
          </a:p>
          <a:p>
            <a:r>
              <a:rPr lang="hu-HU" dirty="0"/>
              <a:t>Kvarkanyag viszkozitása szinte nulla: tökéletes folyadék</a:t>
            </a:r>
            <a:endParaRPr lang="en-US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BB750922-B26F-47F3-B98D-3BD7E6F41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427312"/>
            <a:ext cx="76200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8C291D4F-1FDC-4880-9D18-95248098C262}"/>
              </a:ext>
            </a:extLst>
          </p:cNvPr>
          <p:cNvSpPr txBox="1"/>
          <p:nvPr/>
        </p:nvSpPr>
        <p:spPr>
          <a:xfrm>
            <a:off x="1185516" y="2498616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accent1"/>
                </a:solidFill>
              </a:rPr>
              <a:t>tökéletes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38929F96-91B8-42FB-B7FA-AB77DE2F61D8}"/>
              </a:ext>
            </a:extLst>
          </p:cNvPr>
          <p:cNvSpPr txBox="1"/>
          <p:nvPr/>
        </p:nvSpPr>
        <p:spPr>
          <a:xfrm>
            <a:off x="4641900" y="2498616"/>
            <a:ext cx="3563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accent1"/>
                </a:solidFill>
              </a:rPr>
              <a:t>súrlódó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0A64D0F-5045-430F-8A8C-863B98F946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55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8632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05788" cy="1006475"/>
          </a:xfrm>
        </p:spPr>
        <p:txBody>
          <a:bodyPr/>
          <a:lstStyle/>
          <a:p>
            <a:r>
              <a:rPr lang="hu-HU" sz="4400" dirty="0"/>
              <a:t>Kvark szabadsági fokok?</a:t>
            </a:r>
            <a:endParaRPr lang="en-US" sz="4400" dirty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9144000" cy="4630737"/>
          </a:xfrm>
        </p:spPr>
        <p:txBody>
          <a:bodyPr/>
          <a:lstStyle/>
          <a:p>
            <a:r>
              <a:rPr lang="hu-HU"/>
              <a:t>Elliptikus folyás skálaviselkedése</a:t>
            </a:r>
          </a:p>
          <a:p>
            <a:r>
              <a:rPr lang="hu-HU"/>
              <a:t>A mozgási energia (KE) függvényében mérjük</a:t>
            </a:r>
          </a:p>
          <a:p>
            <a:r>
              <a:rPr lang="hu-HU"/>
              <a:t>Az aszimmetria részecsktípusokra: kvarktartalomtól függ!</a:t>
            </a:r>
          </a:p>
          <a:p>
            <a:r>
              <a:rPr lang="hu-HU"/>
              <a:t>Skálaparaméter: kvarktartalom</a:t>
            </a:r>
          </a:p>
          <a:p>
            <a:endParaRPr lang="en-US"/>
          </a:p>
        </p:txBody>
      </p:sp>
      <p:pic>
        <p:nvPicPr>
          <p:cNvPr id="107525" name="Picture 4" descr="v2n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708275"/>
            <a:ext cx="8424863" cy="358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7" name="Rectangle 7"/>
          <p:cNvSpPr>
            <a:spLocks noChangeArrowheads="1"/>
          </p:cNvSpPr>
          <p:nvPr/>
        </p:nvSpPr>
        <p:spPr bwMode="auto">
          <a:xfrm>
            <a:off x="3276600" y="3573463"/>
            <a:ext cx="2654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>
                <a:latin typeface="Verdana" pitchFamily="34" charset="0"/>
              </a:rPr>
              <a:t>Phys.Rev.Letters 98:162301, 2007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686C816-7685-4C84-8307-E84EF55E9C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56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6475"/>
          </a:xfrm>
        </p:spPr>
        <p:txBody>
          <a:bodyPr/>
          <a:lstStyle/>
          <a:p>
            <a:r>
              <a:rPr lang="hu-HU" sz="4400" dirty="0"/>
              <a:t>Erősen kölcsönható kvarkfolyadék</a:t>
            </a:r>
            <a:endParaRPr lang="en-US" sz="4400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8964612" cy="1728787"/>
          </a:xfrm>
        </p:spPr>
        <p:txBody>
          <a:bodyPr/>
          <a:lstStyle/>
          <a:p>
            <a:pPr marL="354013" indent="-354013">
              <a:lnSpc>
                <a:spcPct val="90000"/>
              </a:lnSpc>
            </a:pPr>
            <a:r>
              <a:rPr lang="hu-HU" sz="2000" dirty="0"/>
              <a:t>Az Amerikai Fizikai Intézet szerint 2005. legfontosabb eseménye: az erősen kölcsönható folyadék felfedezése a </a:t>
            </a:r>
            <a:r>
              <a:rPr lang="hu-HU" sz="2000" dirty="0" err="1"/>
              <a:t>RHIC-nél</a:t>
            </a:r>
            <a:endParaRPr lang="hu-HU" sz="2000" dirty="0"/>
          </a:p>
          <a:p>
            <a:pPr marL="354013" indent="-354013">
              <a:lnSpc>
                <a:spcPct val="90000"/>
              </a:lnSpc>
            </a:pPr>
            <a:r>
              <a:rPr lang="hu-HU" sz="2000" dirty="0"/>
              <a:t>Négy kísérlet öt éves munkája, egybehangzóan</a:t>
            </a:r>
          </a:p>
          <a:p>
            <a:pPr marL="354013" indent="-354013">
              <a:lnSpc>
                <a:spcPct val="90000"/>
              </a:lnSpc>
            </a:pPr>
            <a:r>
              <a:rPr lang="hu-HU" sz="2000" dirty="0"/>
              <a:t>4000-nél több hivatkozás az összefoglaló cikkekre</a:t>
            </a:r>
            <a:endParaRPr lang="en-US" sz="2000" dirty="0"/>
          </a:p>
        </p:txBody>
      </p:sp>
      <p:pic>
        <p:nvPicPr>
          <p:cNvPr id="129028" name="Picture 4" descr="A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2013" y="2564904"/>
            <a:ext cx="5595937" cy="3981450"/>
          </a:xfrm>
          <a:prstGeom prst="rect">
            <a:avLst/>
          </a:prstGeom>
          <a:noFill/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287A0648-4551-4837-A885-9DA4E15B8E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57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723501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05788" cy="1006475"/>
          </a:xfrm>
        </p:spPr>
        <p:txBody>
          <a:bodyPr/>
          <a:lstStyle/>
          <a:p>
            <a:r>
              <a:rPr lang="hu-HU" sz="4400"/>
              <a:t>Sajtóhírek</a:t>
            </a:r>
            <a:endParaRPr lang="en-US" sz="440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38275"/>
            <a:ext cx="8569325" cy="4318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dirty="0"/>
              <a:t>MTV Híradó: </a:t>
            </a:r>
            <a:r>
              <a:rPr lang="hu-HU" dirty="0">
                <a:hlinkClick r:id="rId2"/>
              </a:rPr>
              <a:t>Magyar kutatók az ősrobbanás utáni állapotot vizsgáló kísérletekben 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/>
              <a:t>MTA: </a:t>
            </a:r>
            <a:r>
              <a:rPr lang="hu-HU" dirty="0">
                <a:hlinkClick r:id="rId3"/>
              </a:rPr>
              <a:t>Megmérték a legforróbb anyag hőmérsékletét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 err="1"/>
              <a:t>Origo.hu</a:t>
            </a:r>
            <a:r>
              <a:rPr lang="hu-HU" dirty="0"/>
              <a:t>: </a:t>
            </a:r>
            <a:r>
              <a:rPr lang="hu-HU" dirty="0">
                <a:hlinkClick r:id="rId4"/>
              </a:rPr>
              <a:t>Létrehozzák az Univerzum ősanyagát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 err="1"/>
              <a:t>Index.hu</a:t>
            </a:r>
            <a:r>
              <a:rPr lang="hu-HU" dirty="0"/>
              <a:t>: </a:t>
            </a:r>
            <a:r>
              <a:rPr lang="hu-HU" dirty="0">
                <a:hlinkClick r:id="rId5"/>
              </a:rPr>
              <a:t>A legnagyobb hőség a Nagy Bumm óta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>
                <a:hlinkClick r:id="rId6"/>
              </a:rPr>
              <a:t>New York Times</a:t>
            </a:r>
            <a:r>
              <a:rPr lang="hu-HU" dirty="0"/>
              <a:t>, </a:t>
            </a:r>
            <a:r>
              <a:rPr lang="hu-HU" dirty="0">
                <a:hlinkClick r:id="rId7"/>
              </a:rPr>
              <a:t>USA </a:t>
            </a:r>
            <a:r>
              <a:rPr lang="hu-HU" dirty="0" err="1">
                <a:hlinkClick r:id="rId7"/>
              </a:rPr>
              <a:t>Today</a:t>
            </a:r>
            <a:r>
              <a:rPr lang="hu-HU" dirty="0"/>
              <a:t>, </a:t>
            </a:r>
            <a:r>
              <a:rPr lang="hu-HU" dirty="0" err="1">
                <a:hlinkClick r:id="rId8"/>
              </a:rPr>
              <a:t>Discovery</a:t>
            </a:r>
            <a:r>
              <a:rPr lang="hu-HU" dirty="0"/>
              <a:t>, </a:t>
            </a:r>
            <a:r>
              <a:rPr lang="hu-HU" dirty="0" err="1">
                <a:hlinkClick r:id="rId9"/>
              </a:rPr>
              <a:t>Gizmodo</a:t>
            </a:r>
            <a:r>
              <a:rPr lang="hu-HU" dirty="0"/>
              <a:t>, </a:t>
            </a:r>
            <a:r>
              <a:rPr lang="hu-HU" dirty="0">
                <a:hlinkClick r:id="rId10"/>
              </a:rPr>
              <a:t>The Telegraph</a:t>
            </a:r>
            <a:r>
              <a:rPr lang="hu-HU" dirty="0"/>
              <a:t>, …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D864EC00-26EF-40E1-BE70-53FB0A8B37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58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5828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Ismert mezonok és barionok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0" y="1438274"/>
                <a:ext cx="8421688" cy="4871045"/>
              </a:xfrm>
            </p:spPr>
            <p:txBody>
              <a:bodyPr/>
              <a:lstStyle/>
              <a:p>
                <a:r>
                  <a:rPr lang="hu-HU" dirty="0"/>
                  <a:t>Mezonok (</a:t>
                </a:r>
                <a:r>
                  <a:rPr lang="hu-HU" dirty="0" err="1"/>
                  <a:t>q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hu-HU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hu-HU" i="0" dirty="0"/>
                          <m:t>q</m:t>
                        </m:r>
                      </m:e>
                    </m:acc>
                  </m:oMath>
                </a14:m>
                <a:r>
                  <a:rPr lang="hu-HU" dirty="0"/>
                  <a:t>)			Barionok (</a:t>
                </a:r>
                <a:r>
                  <a:rPr lang="hu-HU" dirty="0" err="1"/>
                  <a:t>qqq</a:t>
                </a:r>
                <a:r>
                  <a:rPr lang="hu-HU" dirty="0"/>
                  <a:t>)</a:t>
                </a:r>
              </a:p>
              <a:p>
                <a:endParaRPr lang="hu-HU" dirty="0"/>
              </a:p>
              <a:p>
                <a:endParaRPr lang="hu-HU" dirty="0"/>
              </a:p>
              <a:p>
                <a:endParaRPr lang="hu-HU" dirty="0"/>
              </a:p>
              <a:p>
                <a:endParaRPr lang="hu-HU" dirty="0"/>
              </a:p>
              <a:p>
                <a:endParaRPr lang="hu-HU" dirty="0"/>
              </a:p>
              <a:p>
                <a:endParaRPr lang="hu-HU" dirty="0"/>
              </a:p>
              <a:p>
                <a:endParaRPr lang="hu-HU" dirty="0"/>
              </a:p>
              <a:p>
                <a:endParaRPr lang="hu-HU" dirty="0"/>
              </a:p>
              <a:p>
                <a:endParaRPr lang="hu-HU" dirty="0"/>
              </a:p>
              <a:p>
                <a:endParaRPr lang="hu-HU" dirty="0"/>
              </a:p>
              <a:p>
                <a:r>
                  <a:rPr lang="hu-HU" dirty="0"/>
                  <a:t>És sokan mások…</a:t>
                </a:r>
                <a:endParaRPr lang="en-US" dirty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438274"/>
                <a:ext cx="8421688" cy="4871045"/>
              </a:xfrm>
              <a:blipFill>
                <a:blip r:embed="rId2"/>
                <a:stretch>
                  <a:fillRect l="-941" t="-1001" b="-2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38325"/>
            <a:ext cx="4370186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525" y="1838325"/>
            <a:ext cx="4562475" cy="2781300"/>
          </a:xfrm>
          <a:prstGeom prst="rect">
            <a:avLst/>
          </a:prstGeom>
        </p:spPr>
      </p:pic>
      <p:sp>
        <p:nvSpPr>
          <p:cNvPr id="7" name="Élőláb helye 6">
            <a:extLst>
              <a:ext uri="{FF2B5EF4-FFF2-40B4-BE49-F238E27FC236}">
                <a16:creationId xmlns:a16="http://schemas.microsoft.com/office/drawing/2014/main" id="{76F4F891-5B06-4185-BF70-178C8D54B2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59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264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7558088" cy="98072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hu-HU" sz="4400" dirty="0"/>
              <a:t>Részecskedetektorok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388" y="1276490"/>
            <a:ext cx="8856662" cy="4816805"/>
          </a:xfrm>
        </p:spPr>
        <p:txBody>
          <a:bodyPr/>
          <a:lstStyle/>
          <a:p>
            <a:r>
              <a:rPr lang="hu-HU" u="sng" dirty="0"/>
              <a:t>Buborékkamra</a:t>
            </a:r>
            <a:r>
              <a:rPr lang="hu-HU" dirty="0"/>
              <a:t>: túlhevített folyadék, buborékképződés</a:t>
            </a:r>
            <a:br>
              <a:rPr lang="hu-HU" dirty="0"/>
            </a:br>
            <a:r>
              <a:rPr lang="hu-HU" dirty="0"/>
              <a:t>eredmény lefényképezése</a:t>
            </a:r>
          </a:p>
          <a:p>
            <a:r>
              <a:rPr lang="hu-HU" dirty="0"/>
              <a:t>Ködkamra: túltelített gőz, </a:t>
            </a:r>
            <a:br>
              <a:rPr lang="hu-HU" dirty="0"/>
            </a:br>
            <a:r>
              <a:rPr lang="hu-HU" dirty="0"/>
              <a:t>cseppképződés, fényképezés</a:t>
            </a:r>
          </a:p>
          <a:p>
            <a:r>
              <a:rPr lang="hu-HU" u="sng" dirty="0"/>
              <a:t>Ionizációs detektor</a:t>
            </a:r>
            <a:r>
              <a:rPr lang="hu-HU" dirty="0"/>
              <a:t>: áthaladó</a:t>
            </a:r>
            <a:br>
              <a:rPr lang="hu-HU" dirty="0"/>
            </a:br>
            <a:r>
              <a:rPr lang="hu-HU" dirty="0"/>
              <a:t>részecske ionizál, elektronikus </a:t>
            </a:r>
            <a:br>
              <a:rPr lang="hu-HU" dirty="0"/>
            </a:br>
            <a:r>
              <a:rPr lang="hu-HU" dirty="0"/>
              <a:t>észlelés</a:t>
            </a:r>
          </a:p>
          <a:p>
            <a:r>
              <a:rPr lang="hu-HU" dirty="0"/>
              <a:t>Szcintillációs detektor: sugárzás</a:t>
            </a:r>
            <a:br>
              <a:rPr lang="hu-HU" dirty="0"/>
            </a:br>
            <a:r>
              <a:rPr lang="hu-HU" dirty="0"/>
              <a:t>hatására felvillanás</a:t>
            </a:r>
          </a:p>
          <a:p>
            <a:r>
              <a:rPr lang="hu-HU" dirty="0"/>
              <a:t>Félvezető detektor: digitális</a:t>
            </a:r>
            <a:br>
              <a:rPr lang="hu-HU" dirty="0"/>
            </a:br>
            <a:r>
              <a:rPr lang="hu-HU" dirty="0"/>
              <a:t>fényképező CCD chiphez hasonló</a:t>
            </a:r>
          </a:p>
          <a:p>
            <a:r>
              <a:rPr lang="hu-HU" dirty="0"/>
              <a:t>Sok Nobel-díj a témában:</a:t>
            </a:r>
            <a:br>
              <a:rPr lang="hu-HU" dirty="0"/>
            </a:br>
            <a:r>
              <a:rPr lang="hu-HU" dirty="0"/>
              <a:t>Wilson, Glaser, </a:t>
            </a:r>
            <a:r>
              <a:rPr lang="hu-HU" dirty="0" err="1"/>
              <a:t>Charpak</a:t>
            </a:r>
            <a:r>
              <a:rPr lang="hu-HU" dirty="0"/>
              <a:t>,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746" y="1783284"/>
            <a:ext cx="3543112" cy="1933748"/>
          </a:xfrm>
          <a:prstGeom prst="rect">
            <a:avLst/>
          </a:prstGeom>
        </p:spPr>
      </p:pic>
      <p:pic>
        <p:nvPicPr>
          <p:cNvPr id="69" name="Kép 6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004" y="3840187"/>
            <a:ext cx="3206451" cy="2390264"/>
          </a:xfrm>
          <a:prstGeom prst="rect">
            <a:avLst/>
          </a:prstGeom>
        </p:spPr>
      </p:pic>
      <p:cxnSp>
        <p:nvCxnSpPr>
          <p:cNvPr id="71" name="Egyenes összekötő nyíllal 70"/>
          <p:cNvCxnSpPr/>
          <p:nvPr/>
        </p:nvCxnSpPr>
        <p:spPr>
          <a:xfrm>
            <a:off x="2699792" y="1628800"/>
            <a:ext cx="2602954" cy="216024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gyenes összekötő nyíllal 72"/>
          <p:cNvCxnSpPr/>
          <p:nvPr/>
        </p:nvCxnSpPr>
        <p:spPr>
          <a:xfrm>
            <a:off x="3275856" y="3068960"/>
            <a:ext cx="2194148" cy="1154866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ACD0C3AE-5646-4963-959F-CBFDD6E35E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6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8008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hu-HU" sz="4400"/>
              <a:t>Egy PHENIX Au+Au esemény</a:t>
            </a:r>
            <a:endParaRPr lang="en-US" sz="4400"/>
          </a:p>
        </p:txBody>
      </p:sp>
      <p:pic>
        <p:nvPicPr>
          <p:cNvPr id="2" name="phenixEventLarg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1268760"/>
            <a:ext cx="6885517" cy="5164138"/>
          </a:xfrm>
          <a:prstGeom prst="rect">
            <a:avLst/>
          </a:prstGeom>
        </p:spPr>
      </p:pic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0336CF8-BC8E-463C-AD5C-F70844806B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60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5976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6475"/>
          </a:xfrm>
        </p:spPr>
        <p:txBody>
          <a:bodyPr/>
          <a:lstStyle/>
          <a:p>
            <a:r>
              <a:rPr lang="hu-HU" sz="4400" dirty="0"/>
              <a:t>A tökéletes folyadék</a:t>
            </a:r>
            <a:endParaRPr lang="en-US" sz="4400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8497887" cy="4487862"/>
          </a:xfrm>
        </p:spPr>
        <p:txBody>
          <a:bodyPr/>
          <a:lstStyle/>
          <a:p>
            <a:r>
              <a:rPr lang="hu-HU" dirty="0"/>
              <a:t>Folyékonyság mérőszáma: viszkozitás</a:t>
            </a:r>
          </a:p>
          <a:p>
            <a:r>
              <a:rPr lang="hu-HU" dirty="0"/>
              <a:t>Sok anyag: adott ponton nagyon alacsony viszkozitás</a:t>
            </a:r>
          </a:p>
          <a:p>
            <a:r>
              <a:rPr lang="hu-HU" dirty="0"/>
              <a:t>Vizsgált anyag viszkozitása szinte nulla!</a:t>
            </a:r>
            <a:endParaRPr lang="en-US" dirty="0"/>
          </a:p>
        </p:txBody>
      </p:sp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2517353"/>
            <a:ext cx="6048375" cy="3863975"/>
          </a:xfrm>
          <a:prstGeom prst="rect">
            <a:avLst/>
          </a:prstGeom>
          <a:noFill/>
        </p:spPr>
      </p:pic>
      <p:cxnSp>
        <p:nvCxnSpPr>
          <p:cNvPr id="7" name="Egyenes összekötő 6"/>
          <p:cNvCxnSpPr/>
          <p:nvPr/>
        </p:nvCxnSpPr>
        <p:spPr>
          <a:xfrm>
            <a:off x="2051720" y="5877272"/>
            <a:ext cx="6336704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7452320" y="5157192"/>
            <a:ext cx="18002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>
              <a:spcBef>
                <a:spcPct val="20000"/>
              </a:spcBef>
              <a:buClr>
                <a:srgbClr val="DD137B"/>
              </a:buClr>
              <a:buChar char="•"/>
              <a:defRPr sz="2200">
                <a:solidFill>
                  <a:srgbClr val="546366"/>
                </a:solidFill>
                <a:latin typeface="+mn-lt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rgbClr val="546366"/>
                </a:solidFill>
                <a:latin typeface="+mn-lt"/>
              </a:defRPr>
            </a:lvl2pPr>
            <a:lvl3pPr marL="1143000" indent="-228600">
              <a:spcBef>
                <a:spcPct val="20000"/>
              </a:spcBef>
              <a:buSzPct val="70000"/>
              <a:buChar char="•"/>
              <a:defRPr sz="2000">
                <a:solidFill>
                  <a:srgbClr val="546366"/>
                </a:solidFill>
                <a:latin typeface="+mn-lt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2E63"/>
                </a:solidFill>
                <a:latin typeface="+mn-lt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2E63"/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E63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E63"/>
                </a:solidFill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E63"/>
                </a:solidFill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E63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hu-HU" sz="1800" dirty="0">
                <a:solidFill>
                  <a:srgbClr val="FF0000"/>
                </a:solidFill>
              </a:rPr>
              <a:t>Mag-mag ütközések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8002CC2-96FF-438B-944F-D5734D4943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61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3905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05788" cy="1006475"/>
          </a:xfrm>
        </p:spPr>
        <p:txBody>
          <a:bodyPr/>
          <a:lstStyle/>
          <a:p>
            <a:r>
              <a:rPr lang="hu-HU" sz="4400"/>
              <a:t>Egy Pb+Pb ütközés a CMS-ben</a:t>
            </a:r>
            <a:endParaRPr lang="en-US" sz="440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497888" cy="4752975"/>
          </a:xfrm>
        </p:spPr>
        <p:txBody>
          <a:bodyPr/>
          <a:lstStyle/>
          <a:p>
            <a:r>
              <a:rPr lang="hu-HU"/>
              <a:t>A kirepülő részecskék nyomot hagynak a detektorokban</a:t>
            </a:r>
            <a:endParaRPr lang="en-US"/>
          </a:p>
        </p:txBody>
      </p:sp>
      <p:pic>
        <p:nvPicPr>
          <p:cNvPr id="2" name="cms_ev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54" y="1742787"/>
            <a:ext cx="9144000" cy="5143500"/>
          </a:xfrm>
          <a:prstGeom prst="rect">
            <a:avLst/>
          </a:prstGeom>
        </p:spPr>
      </p:pic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64C3ED4-E3AB-4123-8871-10F88BC335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62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21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44624"/>
            <a:ext cx="8676456" cy="88984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hu-HU" sz="4400" dirty="0"/>
              <a:t>Egy Higgs-esemény a CMS-ben</a:t>
            </a:r>
            <a:endParaRPr lang="en-US" sz="4400" dirty="0"/>
          </a:p>
        </p:txBody>
      </p:sp>
      <p:pic>
        <p:nvPicPr>
          <p:cNvPr id="166914" name="Picture 2" descr="http://www.bnl.gov/bnlweb/pubaf/pr/photos/2013/03/higgs-candidate-event-hr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33916"/>
            <a:ext cx="8532440" cy="580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A416BCF-7465-4A23-93A5-95B039BE40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63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6433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8205788" cy="1006475"/>
          </a:xfrm>
        </p:spPr>
        <p:txBody>
          <a:bodyPr/>
          <a:lstStyle/>
          <a:p>
            <a:r>
              <a:rPr lang="hu-HU" sz="4400" dirty="0"/>
              <a:t>Az ATLAS kísérlet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67938" name="Picture 2" descr="http://twiki.org/p/pub/Blog/BlogEntry201111x3/Atl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4942376"/>
          </a:xfrm>
          <a:prstGeom prst="rect">
            <a:avLst/>
          </a:prstGeom>
          <a:noFill/>
        </p:spPr>
      </p:pic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1986EB6-EE07-469D-811B-B55AA517A0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64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8887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EBBCEA-EC76-42AA-A0F2-4FF733C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475"/>
          </a:xfrm>
        </p:spPr>
        <p:txBody>
          <a:bodyPr/>
          <a:lstStyle/>
          <a:p>
            <a:r>
              <a:rPr lang="hu-HU" sz="3400" dirty="0"/>
              <a:t>Miért menjek fizika alapszakra az ELTE-re?</a:t>
            </a:r>
            <a:endParaRPr lang="en-US" sz="34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030F979-BBA3-4AA1-BC9D-A6E8E049A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3635"/>
            <a:ext cx="7200800" cy="3635885"/>
          </a:xfrm>
        </p:spPr>
        <p:txBody>
          <a:bodyPr/>
          <a:lstStyle/>
          <a:p>
            <a:r>
              <a:rPr lang="hu-HU" sz="2000" dirty="0"/>
              <a:t>A végső kérdésekre kapok választ</a:t>
            </a:r>
          </a:p>
          <a:p>
            <a:pPr lvl="1"/>
            <a:r>
              <a:rPr lang="hu-HU" sz="1800" dirty="0"/>
              <a:t>Hogy jött létre az univerzum? Mi irányítja?</a:t>
            </a:r>
          </a:p>
          <a:p>
            <a:r>
              <a:rPr lang="hu-HU" sz="2000" dirty="0"/>
              <a:t>Világszínvonalú kutatásokba kapcsolódhatok be</a:t>
            </a:r>
          </a:p>
          <a:p>
            <a:pPr lvl="1"/>
            <a:r>
              <a:rPr lang="hu-HU" sz="1800" dirty="0"/>
              <a:t>Érdemes minél hamarabb elkezdeni</a:t>
            </a:r>
          </a:p>
          <a:p>
            <a:r>
              <a:rPr lang="hu-HU" sz="2000" dirty="0"/>
              <a:t>Ha nem kutató leszek, akkor is nyerek rajta</a:t>
            </a:r>
          </a:p>
          <a:p>
            <a:pPr lvl="1"/>
            <a:r>
              <a:rPr lang="hu-HU" sz="1800" dirty="0"/>
              <a:t>Sok ELTE-s fizikus a mérnöki, pénzügyi világban</a:t>
            </a:r>
          </a:p>
          <a:p>
            <a:r>
              <a:rPr lang="hu-HU" sz="2000" dirty="0"/>
              <a:t>Sokféle tehetség hasznosulhat</a:t>
            </a:r>
          </a:p>
          <a:p>
            <a:pPr lvl="1"/>
            <a:r>
              <a:rPr lang="hu-HU" sz="1800" dirty="0"/>
              <a:t>Problémamegoldás, csapatmunka, kommunikáció</a:t>
            </a:r>
          </a:p>
          <a:p>
            <a:r>
              <a:rPr lang="hu-HU" sz="2000" dirty="0"/>
              <a:t>Saját példa: mindenhonnan haza az ELTE-re</a:t>
            </a:r>
          </a:p>
          <a:p>
            <a:pPr lvl="1"/>
            <a:r>
              <a:rPr lang="hu-HU" sz="1800" dirty="0"/>
              <a:t>Ausztriából, Amerikából, Svájcból is megérte</a:t>
            </a:r>
            <a:endParaRPr lang="en-US" sz="1800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3E5FEB0-71F3-473C-BCA4-AE11A48F2C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652" y="1340768"/>
            <a:ext cx="1781848" cy="178184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28BCB74D-12DD-46AA-82BD-61163901D0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3" r="8713"/>
          <a:stretch/>
        </p:blipFill>
        <p:spPr>
          <a:xfrm>
            <a:off x="7345274" y="3284984"/>
            <a:ext cx="1777785" cy="147252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83896083-DA3B-44F9-B38C-FB6C2B6D84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6" b="9205"/>
          <a:stretch/>
        </p:blipFill>
        <p:spPr>
          <a:xfrm>
            <a:off x="666049" y="4725144"/>
            <a:ext cx="6336704" cy="151216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2CE02841-3F17-4A4F-8615-92F5140E29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995005"/>
            <a:ext cx="1383606" cy="898753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9D019AE9-A460-4330-8A2A-91ECCBB84F00}"/>
              </a:ext>
            </a:extLst>
          </p:cNvPr>
          <p:cNvSpPr txBox="1"/>
          <p:nvPr/>
        </p:nvSpPr>
        <p:spPr>
          <a:xfrm>
            <a:off x="7524328" y="5878433"/>
            <a:ext cx="13836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200" b="1" dirty="0">
                <a:solidFill>
                  <a:srgbClr val="F3662B"/>
                </a:solidFill>
                <a:latin typeface="Arial Black" panose="020B0A04020102020204" pitchFamily="34" charset="0"/>
              </a:rPr>
              <a:t>1. ELTE</a:t>
            </a:r>
            <a:endParaRPr lang="en-US" sz="2200" b="1" dirty="0">
              <a:solidFill>
                <a:srgbClr val="F3662B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Élőláb helye 11">
            <a:extLst>
              <a:ext uri="{FF2B5EF4-FFF2-40B4-BE49-F238E27FC236}">
                <a16:creationId xmlns:a16="http://schemas.microsoft.com/office/drawing/2014/main" id="{DA076FA9-772C-4255-B987-40624DF948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65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3691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5104"/>
            <a:ext cx="9144000" cy="609600"/>
          </a:xfrm>
        </p:spPr>
        <p:txBody>
          <a:bodyPr/>
          <a:lstStyle/>
          <a:p>
            <a:r>
              <a:rPr lang="hu-HU" sz="4400" dirty="0"/>
              <a:t>A Higgs szerepe</a:t>
            </a:r>
            <a:endParaRPr lang="en-US" sz="4400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713092" cy="5040312"/>
          </a:xfrm>
        </p:spPr>
        <p:txBody>
          <a:bodyPr/>
          <a:lstStyle/>
          <a:p>
            <a:r>
              <a:rPr lang="hu-HU" sz="2000" dirty="0"/>
              <a:t>Elemi részecskék tömege: nem alapvető tulajdonság</a:t>
            </a:r>
          </a:p>
          <a:p>
            <a:r>
              <a:rPr lang="hu-HU" sz="2000" dirty="0"/>
              <a:t>Tömeg eredete: kölcsönhatás a Higgs-mezővel</a:t>
            </a:r>
          </a:p>
          <a:p>
            <a:r>
              <a:rPr lang="hu-HU" sz="2000" dirty="0"/>
              <a:t>Higgs-részecske: a mező</a:t>
            </a:r>
          </a:p>
          <a:p>
            <a:pPr marL="0" indent="354013">
              <a:buNone/>
            </a:pPr>
            <a:r>
              <a:rPr lang="hu-HU" sz="2000" dirty="0"/>
              <a:t>önkölcsönhatása</a:t>
            </a:r>
            <a:endParaRPr lang="hu-HU" sz="1600" dirty="0"/>
          </a:p>
        </p:txBody>
      </p:sp>
      <p:pic>
        <p:nvPicPr>
          <p:cNvPr id="165890" name="Picture 2" descr="http://www.nature.com/nature/journal/v448/n7151/images/nature06079-f1.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77"/>
          <a:stretch/>
        </p:blipFill>
        <p:spPr bwMode="auto">
          <a:xfrm>
            <a:off x="179388" y="3284984"/>
            <a:ext cx="4176464" cy="299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2" name="Picture 4" descr="http://www.nature.com/nature/journal/v448/n7151/images/nature06079-f1.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86"/>
          <a:stretch/>
        </p:blipFill>
        <p:spPr bwMode="auto">
          <a:xfrm>
            <a:off x="4585702" y="2361059"/>
            <a:ext cx="4249308" cy="300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Egyenes összekötő nyíllal 2"/>
          <p:cNvCxnSpPr/>
          <p:nvPr/>
        </p:nvCxnSpPr>
        <p:spPr>
          <a:xfrm>
            <a:off x="4585702" y="2060848"/>
            <a:ext cx="2362562" cy="180074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>
            <a:off x="2936663" y="2570659"/>
            <a:ext cx="51161" cy="221370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A2790A9-5459-4B71-AC44-48917CA5C9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66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3158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2" name="Picture 6"/>
          <p:cNvPicPr>
            <a:picLocks noChangeAspect="1" noChangeArrowheads="1"/>
          </p:cNvPicPr>
          <p:nvPr/>
        </p:nvPicPr>
        <p:blipFill rotWithShape="1">
          <a:blip r:embed="rId2" cstate="print"/>
          <a:srcRect t="-12"/>
          <a:stretch/>
        </p:blipFill>
        <p:spPr bwMode="auto">
          <a:xfrm>
            <a:off x="5292080" y="1214089"/>
            <a:ext cx="3816350" cy="2624833"/>
          </a:xfrm>
          <a:prstGeom prst="rect">
            <a:avLst/>
          </a:prstGeom>
          <a:noFill/>
        </p:spPr>
      </p:pic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hu-HU" sz="4400" dirty="0"/>
              <a:t>A Higgs keresése</a:t>
            </a:r>
            <a:endParaRPr lang="en-US" sz="4400" dirty="0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14" y="1214090"/>
            <a:ext cx="9144000" cy="5310535"/>
          </a:xfrm>
        </p:spPr>
        <p:txBody>
          <a:bodyPr/>
          <a:lstStyle/>
          <a:p>
            <a:pPr>
              <a:tabLst>
                <a:tab pos="4932363" algn="l"/>
              </a:tabLst>
            </a:pPr>
            <a:r>
              <a:rPr lang="hu-HU" dirty="0"/>
              <a:t>Nagyenergiás proton-proton ütközések</a:t>
            </a:r>
          </a:p>
          <a:p>
            <a:pPr>
              <a:tabLst>
                <a:tab pos="4932363" algn="l"/>
              </a:tabLst>
            </a:pPr>
            <a:r>
              <a:rPr lang="hu-HU" dirty="0"/>
              <a:t>Gyors proton szétesik</a:t>
            </a:r>
          </a:p>
          <a:p>
            <a:pPr>
              <a:buFontTx/>
              <a:buNone/>
              <a:tabLst>
                <a:tab pos="4932363" algn="l"/>
              </a:tabLst>
            </a:pPr>
            <a:r>
              <a:rPr lang="hu-HU" dirty="0"/>
              <a:t>	</a:t>
            </a:r>
            <a:r>
              <a:rPr lang="hu-HU" dirty="0" err="1"/>
              <a:t>gluonokra</a:t>
            </a:r>
            <a:r>
              <a:rPr lang="hu-HU" dirty="0"/>
              <a:t> és kvarkokra</a:t>
            </a:r>
          </a:p>
          <a:p>
            <a:pPr>
              <a:tabLst>
                <a:tab pos="4932363" algn="l"/>
              </a:tabLst>
            </a:pPr>
            <a:r>
              <a:rPr lang="hu-HU" dirty="0"/>
              <a:t>Ezek hadronokká</a:t>
            </a:r>
          </a:p>
          <a:p>
            <a:pPr>
              <a:buFontTx/>
              <a:buNone/>
              <a:tabLst>
                <a:tab pos="4932363" algn="l"/>
              </a:tabLst>
            </a:pPr>
            <a:r>
              <a:rPr lang="hu-HU" dirty="0"/>
              <a:t>	és </a:t>
            </a:r>
            <a:r>
              <a:rPr lang="hu-HU" dirty="0" err="1"/>
              <a:t>bozonokká</a:t>
            </a:r>
            <a:r>
              <a:rPr lang="hu-HU" dirty="0"/>
              <a:t> alakulnak</a:t>
            </a:r>
          </a:p>
          <a:p>
            <a:pPr>
              <a:tabLst>
                <a:tab pos="4932363" algn="l"/>
              </a:tabLst>
            </a:pPr>
            <a:r>
              <a:rPr lang="hu-HU" dirty="0"/>
              <a:t>Ritkán létrejöhet a Higgs</a:t>
            </a:r>
          </a:p>
          <a:p>
            <a:pPr>
              <a:tabLst>
                <a:tab pos="4932363" algn="l"/>
              </a:tabLst>
            </a:pPr>
            <a:endParaRPr lang="hu-HU" dirty="0"/>
          </a:p>
          <a:p>
            <a:pPr>
              <a:tabLst>
                <a:tab pos="4932363" algn="l"/>
              </a:tabLst>
            </a:pPr>
            <a:endParaRPr lang="hu-HU" dirty="0"/>
          </a:p>
          <a:p>
            <a:pPr>
              <a:tabLst>
                <a:tab pos="4932363" algn="l"/>
              </a:tabLst>
            </a:pPr>
            <a:endParaRPr lang="hu-HU" dirty="0"/>
          </a:p>
          <a:p>
            <a:pPr>
              <a:tabLst>
                <a:tab pos="4932363" algn="l"/>
              </a:tabLst>
            </a:pPr>
            <a:endParaRPr lang="hu-HU" dirty="0"/>
          </a:p>
          <a:p>
            <a:pPr>
              <a:tabLst>
                <a:tab pos="4932363" algn="l"/>
              </a:tabLst>
            </a:pPr>
            <a:r>
              <a:rPr lang="hu-HU" dirty="0"/>
              <a:t>Az ilyen ritka eseményeket kell megtalálni!</a:t>
            </a:r>
          </a:p>
          <a:p>
            <a:pPr>
              <a:tabLst>
                <a:tab pos="4932363" algn="l"/>
              </a:tabLst>
            </a:pPr>
            <a:r>
              <a:rPr lang="hu-HU" dirty="0"/>
              <a:t>Észlelés: bomláson keresztül</a:t>
            </a:r>
            <a:endParaRPr lang="en-US" dirty="0"/>
          </a:p>
        </p:txBody>
      </p:sp>
      <p:pic>
        <p:nvPicPr>
          <p:cNvPr id="126980" name="Picture 4" descr="File:Gluon-top-higgs.sv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667" y="3530623"/>
            <a:ext cx="2016125" cy="1673225"/>
          </a:xfrm>
          <a:prstGeom prst="rect">
            <a:avLst/>
          </a:prstGeom>
          <a:noFill/>
        </p:spPr>
      </p:pic>
      <p:pic>
        <p:nvPicPr>
          <p:cNvPr id="126981" name="Picture 5" descr="File:BosonFusion-Higgs.sv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3505224"/>
            <a:ext cx="2519362" cy="1724025"/>
          </a:xfrm>
          <a:prstGeom prst="rect">
            <a:avLst/>
          </a:prstGeom>
          <a:noFill/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3875" y="4091161"/>
            <a:ext cx="2162175" cy="2181225"/>
          </a:xfrm>
          <a:prstGeom prst="rect">
            <a:avLst/>
          </a:prstGeom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60527B8-B2EA-4789-A7FA-C73E3A0D9D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67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1436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6475"/>
          </a:xfrm>
        </p:spPr>
        <p:txBody>
          <a:bodyPr/>
          <a:lstStyle/>
          <a:p>
            <a:r>
              <a:rPr lang="hu-HU" sz="4000" dirty="0"/>
              <a:t>A hőmérséklet mérése</a:t>
            </a:r>
            <a:endParaRPr lang="en-US" sz="4000" dirty="0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8" y="1339850"/>
            <a:ext cx="5940425" cy="2160588"/>
          </a:xfrm>
        </p:spPr>
        <p:txBody>
          <a:bodyPr/>
          <a:lstStyle/>
          <a:p>
            <a:r>
              <a:rPr lang="hu-HU" dirty="0"/>
              <a:t>Összetett részecskék keletkezése: kvarkanyag megszűnése után</a:t>
            </a:r>
          </a:p>
          <a:p>
            <a:r>
              <a:rPr lang="hu-HU" dirty="0"/>
              <a:t>Fotonok áthatolnak az anyagon</a:t>
            </a:r>
          </a:p>
          <a:p>
            <a:r>
              <a:rPr lang="hu-HU" dirty="0" err="1"/>
              <a:t>Hőkamerához</a:t>
            </a:r>
            <a:r>
              <a:rPr lang="hu-HU" dirty="0"/>
              <a:t> hasonló elv</a:t>
            </a:r>
          </a:p>
          <a:p>
            <a:r>
              <a:rPr lang="hu-HU" dirty="0"/>
              <a:t>Kezdetben ~10</a:t>
            </a:r>
            <a:r>
              <a:rPr lang="hu-HU" baseline="30000" dirty="0"/>
              <a:t>13</a:t>
            </a:r>
            <a:r>
              <a:rPr lang="hu-HU" dirty="0"/>
              <a:t> Kelvin!</a:t>
            </a:r>
            <a:endParaRPr lang="en-US" dirty="0"/>
          </a:p>
        </p:txBody>
      </p:sp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3213100"/>
            <a:ext cx="6542087" cy="2524125"/>
          </a:xfrm>
          <a:prstGeom prst="rect">
            <a:avLst/>
          </a:prstGeom>
          <a:noFill/>
        </p:spPr>
      </p:pic>
      <p:sp>
        <p:nvSpPr>
          <p:cNvPr id="106501" name="AutoShape 5"/>
          <p:cNvSpPr>
            <a:spLocks noChangeArrowheads="1"/>
          </p:cNvSpPr>
          <p:nvPr/>
        </p:nvSpPr>
        <p:spPr bwMode="auto">
          <a:xfrm>
            <a:off x="1187450" y="5734050"/>
            <a:ext cx="6985000" cy="647700"/>
          </a:xfrm>
          <a:prstGeom prst="rightArrow">
            <a:avLst>
              <a:gd name="adj1" fmla="val 50000"/>
              <a:gd name="adj2" fmla="val 2696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hu-HU" sz="2000">
                <a:latin typeface="Verdana" pitchFamily="34" charset="0"/>
              </a:rPr>
              <a:t>Tágulás kezdete            ………                Kifagyás</a:t>
            </a:r>
            <a:endParaRPr lang="en-US" sz="2000">
              <a:latin typeface="Verdana" pitchFamily="34" charset="0"/>
            </a:endParaRPr>
          </a:p>
        </p:txBody>
      </p:sp>
      <p:sp>
        <p:nvSpPr>
          <p:cNvPr id="106503" name="Rectangle 7"/>
          <p:cNvSpPr>
            <a:spLocks noChangeArrowheads="1"/>
          </p:cNvSpPr>
          <p:nvPr/>
        </p:nvSpPr>
        <p:spPr bwMode="auto">
          <a:xfrm>
            <a:off x="3132138" y="3500438"/>
            <a:ext cx="1146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>
                <a:solidFill>
                  <a:srgbClr val="546366"/>
                </a:solidFill>
                <a:latin typeface="Verdana" pitchFamily="34" charset="0"/>
              </a:rPr>
              <a:t>fotonok</a:t>
            </a:r>
            <a:endParaRPr lang="en-US" sz="2000">
              <a:solidFill>
                <a:srgbClr val="546366"/>
              </a:solidFill>
              <a:latin typeface="Verdana" pitchFamily="34" charset="0"/>
            </a:endParaRPr>
          </a:p>
        </p:txBody>
      </p:sp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7163693" y="3357563"/>
            <a:ext cx="17287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2000" dirty="0">
                <a:solidFill>
                  <a:srgbClr val="546366"/>
                </a:solidFill>
                <a:latin typeface="Verdana" pitchFamily="34" charset="0"/>
              </a:rPr>
              <a:t>egyéb részecskék</a:t>
            </a:r>
            <a:endParaRPr lang="en-US" sz="2000" dirty="0">
              <a:solidFill>
                <a:srgbClr val="546366"/>
              </a:solidFill>
              <a:latin typeface="Verdana" pitchFamily="34" charset="0"/>
            </a:endParaRPr>
          </a:p>
        </p:txBody>
      </p:sp>
      <p:pic>
        <p:nvPicPr>
          <p:cNvPr id="106506" name="Picture 10" descr="http://www.animations.physics.unsw.edu.au/jw/images/Joecoo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6150" y="1341438"/>
            <a:ext cx="3117850" cy="1857375"/>
          </a:xfrm>
          <a:prstGeom prst="rect">
            <a:avLst/>
          </a:prstGeom>
          <a:noFill/>
        </p:spPr>
      </p:pic>
      <p:sp>
        <p:nvSpPr>
          <p:cNvPr id="7" name="Élőláb helye 6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68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2618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Kvarkbezárás barionokkal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Proton gerjesztése</a:t>
            </a:r>
          </a:p>
          <a:p>
            <a:r>
              <a:rPr lang="hu-HU" dirty="0" smtClean="0"/>
              <a:t>Kvark „ledörzsölése”?</a:t>
            </a:r>
          </a:p>
          <a:p>
            <a:r>
              <a:rPr lang="hu-HU" dirty="0" smtClean="0"/>
              <a:t>Energiából</a:t>
            </a:r>
            <a:br>
              <a:rPr lang="hu-HU" dirty="0" smtClean="0"/>
            </a:br>
            <a:r>
              <a:rPr lang="hu-HU" dirty="0" smtClean="0"/>
              <a:t>kvark-</a:t>
            </a:r>
            <a:r>
              <a:rPr lang="hu-HU" dirty="0" err="1" smtClean="0"/>
              <a:t>antikvark</a:t>
            </a:r>
            <a:r>
              <a:rPr lang="hu-HU" dirty="0" smtClean="0"/>
              <a:t> pár!</a:t>
            </a:r>
          </a:p>
          <a:p>
            <a:r>
              <a:rPr lang="hu-HU" dirty="0" smtClean="0"/>
              <a:t>Létrejön: </a:t>
            </a:r>
            <a:br>
              <a:rPr lang="hu-HU" dirty="0" smtClean="0"/>
            </a:br>
            <a:r>
              <a:rPr lang="hu-HU" dirty="0" smtClean="0"/>
              <a:t>új barion (Lambda,</a:t>
            </a:r>
            <a:r>
              <a:rPr lang="el-GR" dirty="0"/>
              <a:t> </a:t>
            </a:r>
            <a:r>
              <a:rPr lang="el-GR" dirty="0" smtClean="0"/>
              <a:t>Λ</a:t>
            </a:r>
            <a:r>
              <a:rPr lang="hu-HU" dirty="0" smtClean="0"/>
              <a:t>)</a:t>
            </a:r>
            <a:br>
              <a:rPr lang="hu-HU" dirty="0" smtClean="0"/>
            </a:br>
            <a:r>
              <a:rPr lang="hu-HU" dirty="0" smtClean="0"/>
              <a:t>+ mezon (</a:t>
            </a:r>
            <a:r>
              <a:rPr lang="hu-HU" dirty="0" err="1" smtClean="0"/>
              <a:t>kaon</a:t>
            </a:r>
            <a:r>
              <a:rPr lang="hu-HU" dirty="0" smtClean="0"/>
              <a:t>, K</a:t>
            </a:r>
            <a:r>
              <a:rPr lang="hu-HU" baseline="30000" dirty="0" smtClean="0"/>
              <a:t>+</a:t>
            </a:r>
            <a:r>
              <a:rPr lang="hu-HU" dirty="0" smtClean="0"/>
              <a:t>)</a:t>
            </a:r>
          </a:p>
          <a:p>
            <a:r>
              <a:rPr lang="hu-HU" dirty="0" smtClean="0"/>
              <a:t>Színtöltés nem</a:t>
            </a:r>
            <a:br>
              <a:rPr lang="hu-HU" dirty="0" smtClean="0"/>
            </a:br>
            <a:r>
              <a:rPr lang="hu-HU" dirty="0" smtClean="0"/>
              <a:t>szabadult ki:</a:t>
            </a:r>
            <a:br>
              <a:rPr lang="hu-HU" dirty="0" smtClean="0"/>
            </a:br>
            <a:r>
              <a:rPr lang="hu-HU" dirty="0" smtClean="0"/>
              <a:t>k</a:t>
            </a:r>
            <a:r>
              <a:rPr lang="hu-HU" dirty="0" smtClean="0"/>
              <a:t>varkbezárás</a:t>
            </a:r>
            <a:endParaRPr lang="en-US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87" y="1438275"/>
            <a:ext cx="4133540" cy="4133540"/>
          </a:xfrm>
          <a:prstGeom prst="rect">
            <a:avLst/>
          </a:prstGeom>
        </p:spPr>
      </p:pic>
      <p:sp>
        <p:nvSpPr>
          <p:cNvPr id="7" name="Dia számának hely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69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49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5104"/>
            <a:ext cx="9144000" cy="609600"/>
          </a:xfrm>
        </p:spPr>
        <p:txBody>
          <a:bodyPr/>
          <a:lstStyle/>
          <a:p>
            <a:r>
              <a:rPr lang="hu-HU" sz="4400" dirty="0"/>
              <a:t>Kölcsönhatások és közvetítőik</a:t>
            </a:r>
            <a:endParaRPr lang="en-US" sz="4400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4321175" cy="5040312"/>
          </a:xfrm>
        </p:spPr>
        <p:txBody>
          <a:bodyPr/>
          <a:lstStyle/>
          <a:p>
            <a:r>
              <a:rPr lang="hu-HU" sz="2000" dirty="0"/>
              <a:t>Elektromos és mágneses:</a:t>
            </a:r>
          </a:p>
          <a:p>
            <a:pPr lvl="1"/>
            <a:r>
              <a:rPr lang="hu-HU" sz="1800" dirty="0"/>
              <a:t>Közvetítő: foton</a:t>
            </a:r>
          </a:p>
          <a:p>
            <a:pPr lvl="1"/>
            <a:r>
              <a:rPr lang="hu-HU" sz="1800" dirty="0"/>
              <a:t>Molekulák, fény</a:t>
            </a:r>
          </a:p>
          <a:p>
            <a:pPr lvl="1"/>
            <a:r>
              <a:rPr lang="hu-HU" sz="1800" dirty="0"/>
              <a:t>Telefon, számítógép, …</a:t>
            </a:r>
          </a:p>
          <a:p>
            <a:r>
              <a:rPr lang="hu-HU" sz="2000" dirty="0"/>
              <a:t>Gyenge kölcsönhatás</a:t>
            </a:r>
          </a:p>
          <a:p>
            <a:pPr lvl="1"/>
            <a:r>
              <a:rPr lang="hu-HU" sz="1800" dirty="0"/>
              <a:t>Közvetítő: W, Z bozon</a:t>
            </a:r>
          </a:p>
          <a:p>
            <a:pPr lvl="1"/>
            <a:r>
              <a:rPr lang="hu-HU" sz="1800" dirty="0"/>
              <a:t>Radioaktivitás</a:t>
            </a:r>
          </a:p>
          <a:p>
            <a:r>
              <a:rPr lang="hu-HU" sz="2000" dirty="0"/>
              <a:t>Erős kölcsönhatás: gluon</a:t>
            </a:r>
          </a:p>
          <a:p>
            <a:pPr lvl="1"/>
            <a:r>
              <a:rPr lang="hu-HU" sz="1800" dirty="0"/>
              <a:t>Atommagokat összetartó erő</a:t>
            </a:r>
          </a:p>
          <a:p>
            <a:pPr lvl="1"/>
            <a:r>
              <a:rPr lang="hu-HU" sz="1800" dirty="0"/>
              <a:t>Nap működtetője</a:t>
            </a:r>
          </a:p>
          <a:p>
            <a:r>
              <a:rPr lang="hu-HU" sz="2000" dirty="0"/>
              <a:t>Gravitáció</a:t>
            </a:r>
          </a:p>
          <a:p>
            <a:pPr lvl="1"/>
            <a:r>
              <a:rPr lang="hu-HU" sz="1800" dirty="0"/>
              <a:t>Rövid távon a leggyengébb</a:t>
            </a:r>
            <a:endParaRPr lang="en-US" sz="1800" dirty="0"/>
          </a:p>
          <a:p>
            <a:pPr lvl="1"/>
            <a:r>
              <a:rPr lang="hu-HU" sz="1800" dirty="0"/>
              <a:t>Alapvetően más:</a:t>
            </a:r>
          </a:p>
          <a:p>
            <a:pPr lvl="1">
              <a:buNone/>
            </a:pPr>
            <a:r>
              <a:rPr lang="hu-HU" sz="1800" dirty="0"/>
              <a:t>	„téridő görbülete”</a:t>
            </a:r>
            <a:endParaRPr lang="en-US" sz="1800" dirty="0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1484313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3933825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1484313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3933825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B6B9D40-E5CF-4FC3-8C70-3AC26AAEA0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7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5104"/>
            <a:ext cx="9144000" cy="609600"/>
          </a:xfrm>
        </p:spPr>
        <p:txBody>
          <a:bodyPr/>
          <a:lstStyle/>
          <a:p>
            <a:r>
              <a:rPr lang="hu-HU" sz="4400" dirty="0"/>
              <a:t>A részecskék Standard Modellje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97000"/>
            <a:ext cx="8991600" cy="511232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sz="2400" dirty="0"/>
              <a:t>Három kölcsönhatás: elektromágneses, erős, gyenge </a:t>
            </a:r>
          </a:p>
          <a:p>
            <a:pPr>
              <a:lnSpc>
                <a:spcPct val="90000"/>
              </a:lnSpc>
            </a:pPr>
            <a:r>
              <a:rPr lang="hu-HU" sz="2400" dirty="0"/>
              <a:t>Közvetítő </a:t>
            </a:r>
            <a:r>
              <a:rPr lang="hu-HU" sz="2400" dirty="0" err="1"/>
              <a:t>bozonok</a:t>
            </a:r>
            <a:r>
              <a:rPr lang="hu-HU" sz="2400" dirty="0"/>
              <a:t> szerepe</a:t>
            </a:r>
          </a:p>
          <a:p>
            <a:pPr>
              <a:lnSpc>
                <a:spcPct val="90000"/>
              </a:lnSpc>
            </a:pPr>
            <a:endParaRPr lang="hu-HU" sz="2400" dirty="0"/>
          </a:p>
          <a:p>
            <a:pPr>
              <a:lnSpc>
                <a:spcPct val="90000"/>
              </a:lnSpc>
            </a:pPr>
            <a:endParaRPr lang="hu-HU" sz="2400" dirty="0"/>
          </a:p>
          <a:p>
            <a:pPr>
              <a:lnSpc>
                <a:spcPct val="90000"/>
              </a:lnSpc>
            </a:pPr>
            <a:endParaRPr lang="hu-HU" dirty="0"/>
          </a:p>
          <a:p>
            <a:pPr>
              <a:lnSpc>
                <a:spcPct val="90000"/>
              </a:lnSpc>
            </a:pPr>
            <a:endParaRPr lang="hu-HU" dirty="0"/>
          </a:p>
          <a:p>
            <a:pPr>
              <a:lnSpc>
                <a:spcPct val="90000"/>
              </a:lnSpc>
            </a:pPr>
            <a:endParaRPr lang="hu-HU" dirty="0"/>
          </a:p>
          <a:p>
            <a:pPr>
              <a:lnSpc>
                <a:spcPct val="90000"/>
              </a:lnSpc>
            </a:pPr>
            <a:endParaRPr lang="hu-HU" dirty="0"/>
          </a:p>
          <a:p>
            <a:pPr>
              <a:lnSpc>
                <a:spcPct val="90000"/>
              </a:lnSpc>
            </a:pPr>
            <a:endParaRPr lang="hu-HU" dirty="0"/>
          </a:p>
          <a:p>
            <a:pPr>
              <a:lnSpc>
                <a:spcPct val="90000"/>
              </a:lnSpc>
            </a:pPr>
            <a:endParaRPr lang="hu-HU" dirty="0"/>
          </a:p>
          <a:p>
            <a:pPr>
              <a:lnSpc>
                <a:spcPct val="90000"/>
              </a:lnSpc>
              <a:buFontTx/>
              <a:buNone/>
            </a:pPr>
            <a:endParaRPr lang="hu-HU" sz="2400" dirty="0"/>
          </a:p>
          <a:p>
            <a:pPr>
              <a:lnSpc>
                <a:spcPct val="90000"/>
              </a:lnSpc>
            </a:pPr>
            <a:r>
              <a:rPr lang="hu-HU" sz="2400" dirty="0"/>
              <a:t>Hétköznapi anyag: u, d kvarkok és elektronok</a:t>
            </a:r>
          </a:p>
          <a:p>
            <a:pPr>
              <a:lnSpc>
                <a:spcPct val="90000"/>
              </a:lnSpc>
            </a:pPr>
            <a:r>
              <a:rPr lang="hu-HU" sz="2400" dirty="0"/>
              <a:t>Ősrobbanás utáni </a:t>
            </a:r>
            <a:r>
              <a:rPr lang="hu-HU" sz="2400" dirty="0" err="1"/>
              <a:t>ezredmp</a:t>
            </a:r>
            <a:r>
              <a:rPr lang="hu-HU" sz="2400" dirty="0"/>
              <a:t>.: erős </a:t>
            </a:r>
            <a:r>
              <a:rPr lang="hu-HU" sz="2400" dirty="0" err="1"/>
              <a:t>kcsh</a:t>
            </a:r>
            <a:r>
              <a:rPr lang="hu-HU" sz="2400" dirty="0"/>
              <a:t> a legfontosabb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68313" y="2046386"/>
            <a:ext cx="7072312" cy="3398838"/>
            <a:chOff x="385" y="1299"/>
            <a:chExt cx="4455" cy="2141"/>
          </a:xfrm>
        </p:grpSpPr>
        <p:sp>
          <p:nvSpPr>
            <p:cNvPr id="51205" name="Text Box 5"/>
            <p:cNvSpPr txBox="1">
              <a:spLocks noChangeArrowheads="1"/>
            </p:cNvSpPr>
            <p:nvPr/>
          </p:nvSpPr>
          <p:spPr bwMode="auto">
            <a:xfrm>
              <a:off x="765" y="1640"/>
              <a:ext cx="486" cy="405"/>
            </a:xfrm>
            <a:prstGeom prst="rect">
              <a:avLst/>
            </a:prstGeom>
            <a:solidFill>
              <a:srgbClr val="99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Times New Roman" pitchFamily="18" charset="0"/>
                </a:rPr>
                <a:t>u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latin typeface="Times New Roman" pitchFamily="18" charset="0"/>
                </a:rPr>
                <a:t>up</a:t>
              </a:r>
            </a:p>
          </p:txBody>
        </p:sp>
        <p:sp>
          <p:nvSpPr>
            <p:cNvPr id="51206" name="Text Box 6"/>
            <p:cNvSpPr txBox="1">
              <a:spLocks noChangeArrowheads="1"/>
            </p:cNvSpPr>
            <p:nvPr/>
          </p:nvSpPr>
          <p:spPr bwMode="auto">
            <a:xfrm>
              <a:off x="1305" y="1640"/>
              <a:ext cx="487" cy="405"/>
            </a:xfrm>
            <a:prstGeom prst="rect">
              <a:avLst/>
            </a:prstGeom>
            <a:solidFill>
              <a:srgbClr val="99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Times New Roman" pitchFamily="18" charset="0"/>
                </a:rPr>
                <a:t>c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latin typeface="Times New Roman" pitchFamily="18" charset="0"/>
                </a:rPr>
                <a:t>charm</a:t>
              </a:r>
            </a:p>
          </p:txBody>
        </p:sp>
        <p:sp>
          <p:nvSpPr>
            <p:cNvPr id="51207" name="Text Box 7"/>
            <p:cNvSpPr txBox="1">
              <a:spLocks noChangeArrowheads="1"/>
            </p:cNvSpPr>
            <p:nvPr/>
          </p:nvSpPr>
          <p:spPr bwMode="auto">
            <a:xfrm>
              <a:off x="1846" y="1640"/>
              <a:ext cx="487" cy="405"/>
            </a:xfrm>
            <a:prstGeom prst="rect">
              <a:avLst/>
            </a:prstGeom>
            <a:solidFill>
              <a:srgbClr val="99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Times New Roman" pitchFamily="18" charset="0"/>
                </a:rPr>
                <a:t>t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latin typeface="Times New Roman" pitchFamily="18" charset="0"/>
                </a:rPr>
                <a:t>top</a:t>
              </a:r>
            </a:p>
          </p:txBody>
        </p:sp>
        <p:sp>
          <p:nvSpPr>
            <p:cNvPr id="51208" name="Text Box 8"/>
            <p:cNvSpPr txBox="1">
              <a:spLocks noChangeArrowheads="1"/>
            </p:cNvSpPr>
            <p:nvPr/>
          </p:nvSpPr>
          <p:spPr bwMode="auto">
            <a:xfrm>
              <a:off x="765" y="2105"/>
              <a:ext cx="486" cy="405"/>
            </a:xfrm>
            <a:prstGeom prst="rect">
              <a:avLst/>
            </a:prstGeom>
            <a:solidFill>
              <a:srgbClr val="99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Times New Roman" pitchFamily="18" charset="0"/>
                </a:rPr>
                <a:t>d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latin typeface="Times New Roman" pitchFamily="18" charset="0"/>
                </a:rPr>
                <a:t>down</a:t>
              </a:r>
            </a:p>
          </p:txBody>
        </p:sp>
        <p:sp>
          <p:nvSpPr>
            <p:cNvPr id="51209" name="Text Box 9"/>
            <p:cNvSpPr txBox="1">
              <a:spLocks noChangeArrowheads="1"/>
            </p:cNvSpPr>
            <p:nvPr/>
          </p:nvSpPr>
          <p:spPr bwMode="auto">
            <a:xfrm>
              <a:off x="1305" y="2105"/>
              <a:ext cx="487" cy="405"/>
            </a:xfrm>
            <a:prstGeom prst="rect">
              <a:avLst/>
            </a:prstGeom>
            <a:solidFill>
              <a:srgbClr val="99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Times New Roman" pitchFamily="18" charset="0"/>
                </a:rPr>
                <a:t>s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latin typeface="Times New Roman" pitchFamily="18" charset="0"/>
                </a:rPr>
                <a:t>strange</a:t>
              </a:r>
            </a:p>
          </p:txBody>
        </p:sp>
        <p:sp>
          <p:nvSpPr>
            <p:cNvPr id="51210" name="Text Box 10"/>
            <p:cNvSpPr txBox="1">
              <a:spLocks noChangeArrowheads="1"/>
            </p:cNvSpPr>
            <p:nvPr/>
          </p:nvSpPr>
          <p:spPr bwMode="auto">
            <a:xfrm>
              <a:off x="1846" y="2105"/>
              <a:ext cx="487" cy="405"/>
            </a:xfrm>
            <a:prstGeom prst="rect">
              <a:avLst/>
            </a:prstGeom>
            <a:solidFill>
              <a:srgbClr val="99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Times New Roman" pitchFamily="18" charset="0"/>
                </a:rPr>
                <a:t>b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latin typeface="Times New Roman" pitchFamily="18" charset="0"/>
                </a:rPr>
                <a:t>bottom</a:t>
              </a:r>
            </a:p>
          </p:txBody>
        </p:sp>
        <p:sp>
          <p:nvSpPr>
            <p:cNvPr id="51211" name="Text Box 11"/>
            <p:cNvSpPr txBox="1">
              <a:spLocks noChangeArrowheads="1"/>
            </p:cNvSpPr>
            <p:nvPr/>
          </p:nvSpPr>
          <p:spPr bwMode="auto">
            <a:xfrm>
              <a:off x="750" y="3009"/>
              <a:ext cx="486" cy="43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400" b="1" noProof="1">
                  <a:latin typeface="Symbol" pitchFamily="18" charset="2"/>
                </a:rPr>
                <a:t>n</a:t>
              </a:r>
              <a:r>
                <a:rPr lang="hu-HU" sz="2400" b="1" baseline="-25000" noProof="1">
                  <a:latin typeface="Times New Roman" pitchFamily="18" charset="0"/>
                </a:rPr>
                <a:t>e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000" b="1" noProof="1">
                  <a:latin typeface="Times New Roman" pitchFamily="18" charset="0"/>
                </a:rPr>
                <a:t>electron neutrino</a:t>
              </a:r>
            </a:p>
          </p:txBody>
        </p:sp>
        <p:sp>
          <p:nvSpPr>
            <p:cNvPr id="51212" name="Text Box 12"/>
            <p:cNvSpPr txBox="1">
              <a:spLocks noChangeArrowheads="1"/>
            </p:cNvSpPr>
            <p:nvPr/>
          </p:nvSpPr>
          <p:spPr bwMode="auto">
            <a:xfrm>
              <a:off x="1290" y="3009"/>
              <a:ext cx="487" cy="43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400" b="1" noProof="1">
                  <a:latin typeface="Symbol" pitchFamily="18" charset="2"/>
                </a:rPr>
                <a:t>n</a:t>
              </a:r>
              <a:r>
                <a:rPr lang="hu-HU" sz="2400" b="1" baseline="-25000" noProof="1">
                  <a:latin typeface="Symbol" pitchFamily="18" charset="2"/>
                </a:rPr>
                <a:t>m</a:t>
              </a:r>
              <a:endParaRPr lang="hu-HU" sz="2400" b="1" baseline="-25000" noProof="1">
                <a:latin typeface="Times New Roman" pitchFamily="18" charset="0"/>
              </a:endParaRP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000" b="1" noProof="1">
                  <a:latin typeface="Times New Roman" pitchFamily="18" charset="0"/>
                </a:rPr>
                <a:t>muon neutrino</a:t>
              </a:r>
              <a:endParaRPr lang="hu-HU" sz="1200" b="1" noProof="1">
                <a:latin typeface="Times New Roman" pitchFamily="18" charset="0"/>
              </a:endParaRPr>
            </a:p>
          </p:txBody>
        </p:sp>
        <p:sp>
          <p:nvSpPr>
            <p:cNvPr id="51213" name="Text Box 13"/>
            <p:cNvSpPr txBox="1">
              <a:spLocks noChangeArrowheads="1"/>
            </p:cNvSpPr>
            <p:nvPr/>
          </p:nvSpPr>
          <p:spPr bwMode="auto">
            <a:xfrm>
              <a:off x="1831" y="3009"/>
              <a:ext cx="487" cy="43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400" b="1" noProof="1">
                  <a:latin typeface="Symbol" pitchFamily="18" charset="2"/>
                </a:rPr>
                <a:t>n</a:t>
              </a:r>
              <a:r>
                <a:rPr lang="hu-HU" sz="2400" b="1" baseline="-25000" noProof="1">
                  <a:latin typeface="Symbol" pitchFamily="18" charset="2"/>
                </a:rPr>
                <a:t>t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000" b="1" noProof="1">
                  <a:latin typeface="Times New Roman" pitchFamily="18" charset="0"/>
                </a:rPr>
                <a:t>tau neutrino</a:t>
              </a:r>
              <a:endParaRPr lang="hu-HU" sz="1200" b="1" noProof="1">
                <a:latin typeface="Times New Roman" pitchFamily="18" charset="0"/>
              </a:endParaRPr>
            </a:p>
          </p:txBody>
        </p:sp>
        <p:sp>
          <p:nvSpPr>
            <p:cNvPr id="51214" name="Text Box 14"/>
            <p:cNvSpPr txBox="1">
              <a:spLocks noChangeArrowheads="1"/>
            </p:cNvSpPr>
            <p:nvPr/>
          </p:nvSpPr>
          <p:spPr bwMode="auto">
            <a:xfrm>
              <a:off x="758" y="2555"/>
              <a:ext cx="486" cy="390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Times New Roman" pitchFamily="18" charset="0"/>
                </a:rPr>
                <a:t>e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000" b="1" noProof="1">
                  <a:latin typeface="Times New Roman" pitchFamily="18" charset="0"/>
                </a:rPr>
                <a:t>electron</a:t>
              </a:r>
            </a:p>
          </p:txBody>
        </p:sp>
        <p:sp>
          <p:nvSpPr>
            <p:cNvPr id="51215" name="Text Box 15"/>
            <p:cNvSpPr txBox="1">
              <a:spLocks noChangeArrowheads="1"/>
            </p:cNvSpPr>
            <p:nvPr/>
          </p:nvSpPr>
          <p:spPr bwMode="auto">
            <a:xfrm>
              <a:off x="1298" y="2555"/>
              <a:ext cx="487" cy="390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Symbol" pitchFamily="18" charset="2"/>
                </a:rPr>
                <a:t>m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000" b="1" noProof="1">
                  <a:latin typeface="Times New Roman" pitchFamily="18" charset="0"/>
                </a:rPr>
                <a:t>muon</a:t>
              </a:r>
            </a:p>
          </p:txBody>
        </p:sp>
        <p:sp>
          <p:nvSpPr>
            <p:cNvPr id="51216" name="Text Box 16"/>
            <p:cNvSpPr txBox="1">
              <a:spLocks noChangeArrowheads="1"/>
            </p:cNvSpPr>
            <p:nvPr/>
          </p:nvSpPr>
          <p:spPr bwMode="auto">
            <a:xfrm>
              <a:off x="1839" y="2555"/>
              <a:ext cx="487" cy="390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Symbol" pitchFamily="18" charset="2"/>
                </a:rPr>
                <a:t>t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000" b="1" noProof="1">
                  <a:latin typeface="Times New Roman" pitchFamily="18" charset="0"/>
                </a:rPr>
                <a:t>tau</a:t>
              </a:r>
            </a:p>
          </p:txBody>
        </p:sp>
        <p:sp>
          <p:nvSpPr>
            <p:cNvPr id="51217" name="Text Box 17"/>
            <p:cNvSpPr txBox="1">
              <a:spLocks noChangeArrowheads="1"/>
            </p:cNvSpPr>
            <p:nvPr/>
          </p:nvSpPr>
          <p:spPr bwMode="auto">
            <a:xfrm rot="-5400000">
              <a:off x="89" y="1935"/>
              <a:ext cx="871" cy="279"/>
            </a:xfrm>
            <a:prstGeom prst="rect">
              <a:avLst/>
            </a:prstGeom>
            <a:solidFill>
              <a:srgbClr val="99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2300" b="1" noProof="1">
                  <a:latin typeface="Book Antiqua" pitchFamily="18" charset="0"/>
                </a:rPr>
                <a:t>kvarkok</a:t>
              </a:r>
            </a:p>
          </p:txBody>
        </p:sp>
        <p:sp>
          <p:nvSpPr>
            <p:cNvPr id="51218" name="Text Box 18"/>
            <p:cNvSpPr txBox="1">
              <a:spLocks noChangeArrowheads="1"/>
            </p:cNvSpPr>
            <p:nvPr/>
          </p:nvSpPr>
          <p:spPr bwMode="auto">
            <a:xfrm rot="-5400000">
              <a:off x="89" y="2849"/>
              <a:ext cx="866" cy="269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2200" b="1" noProof="1">
                  <a:latin typeface="Book Antiqua" pitchFamily="18" charset="0"/>
                </a:rPr>
                <a:t>leptonok</a:t>
              </a:r>
            </a:p>
          </p:txBody>
        </p:sp>
        <p:sp>
          <p:nvSpPr>
            <p:cNvPr id="51219" name="Text Box 19"/>
            <p:cNvSpPr txBox="1">
              <a:spLocks noChangeArrowheads="1"/>
            </p:cNvSpPr>
            <p:nvPr/>
          </p:nvSpPr>
          <p:spPr bwMode="auto">
            <a:xfrm rot="-22094">
              <a:off x="385" y="1299"/>
              <a:ext cx="1947" cy="279"/>
            </a:xfrm>
            <a:prstGeom prst="rect">
              <a:avLst/>
            </a:prstGeom>
            <a:gradFill rotWithShape="1">
              <a:gsLst>
                <a:gs pos="0">
                  <a:srgbClr val="99FF33"/>
                </a:gs>
                <a:gs pos="100000">
                  <a:srgbClr val="EBEB19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2300" b="1" noProof="1">
                  <a:latin typeface="Book Antiqua" pitchFamily="18" charset="0"/>
                </a:rPr>
                <a:t>fermionok</a:t>
              </a:r>
            </a:p>
          </p:txBody>
        </p:sp>
        <p:sp>
          <p:nvSpPr>
            <p:cNvPr id="51220" name="Text Box 20"/>
            <p:cNvSpPr txBox="1">
              <a:spLocks noChangeArrowheads="1"/>
            </p:cNvSpPr>
            <p:nvPr/>
          </p:nvSpPr>
          <p:spPr bwMode="auto">
            <a:xfrm>
              <a:off x="3469" y="1641"/>
              <a:ext cx="865" cy="40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solidFill>
                    <a:schemeClr val="bg1"/>
                  </a:solidFill>
                  <a:latin typeface="Times New Roman" pitchFamily="18" charset="0"/>
                </a:rPr>
                <a:t>g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solidFill>
                    <a:schemeClr val="bg1"/>
                  </a:solidFill>
                  <a:latin typeface="Times New Roman" pitchFamily="18" charset="0"/>
                </a:rPr>
                <a:t>gluon</a:t>
              </a:r>
            </a:p>
          </p:txBody>
        </p:sp>
        <p:sp>
          <p:nvSpPr>
            <p:cNvPr id="51221" name="Text Box 21"/>
            <p:cNvSpPr txBox="1">
              <a:spLocks noChangeArrowheads="1"/>
            </p:cNvSpPr>
            <p:nvPr/>
          </p:nvSpPr>
          <p:spPr bwMode="auto">
            <a:xfrm>
              <a:off x="3469" y="2100"/>
              <a:ext cx="865" cy="40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solidFill>
                    <a:schemeClr val="bg1"/>
                  </a:solidFill>
                  <a:latin typeface="Symbol" pitchFamily="18" charset="2"/>
                </a:rPr>
                <a:t>g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solidFill>
                    <a:schemeClr val="bg1"/>
                  </a:solidFill>
                  <a:latin typeface="Times New Roman" pitchFamily="18" charset="0"/>
                </a:rPr>
                <a:t>foton</a:t>
              </a:r>
            </a:p>
          </p:txBody>
        </p:sp>
        <p:sp>
          <p:nvSpPr>
            <p:cNvPr id="51222" name="Text Box 22"/>
            <p:cNvSpPr txBox="1">
              <a:spLocks noChangeArrowheads="1"/>
            </p:cNvSpPr>
            <p:nvPr/>
          </p:nvSpPr>
          <p:spPr bwMode="auto">
            <a:xfrm>
              <a:off x="3469" y="2553"/>
              <a:ext cx="865" cy="40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solidFill>
                    <a:schemeClr val="bg1"/>
                  </a:solidFill>
                  <a:latin typeface="Times New Roman" pitchFamily="18" charset="0"/>
                </a:rPr>
                <a:t>Z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solidFill>
                    <a:schemeClr val="bg1"/>
                  </a:solidFill>
                  <a:latin typeface="Times New Roman" pitchFamily="18" charset="0"/>
                </a:rPr>
                <a:t>Z bozon</a:t>
              </a:r>
            </a:p>
          </p:txBody>
        </p:sp>
        <p:sp>
          <p:nvSpPr>
            <p:cNvPr id="51223" name="Text Box 23"/>
            <p:cNvSpPr txBox="1">
              <a:spLocks noChangeArrowheads="1"/>
            </p:cNvSpPr>
            <p:nvPr/>
          </p:nvSpPr>
          <p:spPr bwMode="auto">
            <a:xfrm>
              <a:off x="3469" y="3012"/>
              <a:ext cx="865" cy="40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solidFill>
                    <a:schemeClr val="bg1"/>
                  </a:solidFill>
                  <a:latin typeface="Times New Roman" pitchFamily="18" charset="0"/>
                </a:rPr>
                <a:t>W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solidFill>
                    <a:schemeClr val="bg1"/>
                  </a:solidFill>
                  <a:latin typeface="Times New Roman" pitchFamily="18" charset="0"/>
                </a:rPr>
                <a:t>W bozon</a:t>
              </a:r>
            </a:p>
          </p:txBody>
        </p:sp>
        <p:sp>
          <p:nvSpPr>
            <p:cNvPr id="51224" name="Text Box 24"/>
            <p:cNvSpPr txBox="1">
              <a:spLocks noChangeArrowheads="1"/>
            </p:cNvSpPr>
            <p:nvPr/>
          </p:nvSpPr>
          <p:spPr bwMode="auto">
            <a:xfrm rot="21577906">
              <a:off x="3467" y="1312"/>
              <a:ext cx="1373" cy="265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rgbClr val="00B0F0"/>
                </a:gs>
              </a:gsLst>
              <a:lin ang="0" scaled="0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50000"/>
                </a:spcBef>
              </a:pPr>
              <a:r>
                <a:rPr lang="hu-HU" sz="1900" b="1" noProof="1">
                  <a:solidFill>
                    <a:schemeClr val="bg1"/>
                  </a:solidFill>
                  <a:latin typeface="Book Antiqua" pitchFamily="18" charset="0"/>
                </a:rPr>
                <a:t>bozonok</a:t>
              </a:r>
            </a:p>
          </p:txBody>
        </p:sp>
        <p:sp>
          <p:nvSpPr>
            <p:cNvPr id="51225" name="Text Box 25"/>
            <p:cNvSpPr txBox="1">
              <a:spLocks noChangeArrowheads="1"/>
            </p:cNvSpPr>
            <p:nvPr/>
          </p:nvSpPr>
          <p:spPr bwMode="auto">
            <a:xfrm rot="-22094">
              <a:off x="2441" y="1302"/>
              <a:ext cx="922" cy="258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ct val="50000"/>
                </a:spcBef>
              </a:pPr>
              <a:r>
                <a:rPr lang="hu-HU" sz="1600" b="1" noProof="1">
                  <a:latin typeface="Book Antiqua" pitchFamily="18" charset="0"/>
                </a:rPr>
                <a:t>kölcsönhatás</a:t>
              </a:r>
            </a:p>
          </p:txBody>
        </p:sp>
        <p:sp>
          <p:nvSpPr>
            <p:cNvPr id="51226" name="Text Box 26"/>
            <p:cNvSpPr txBox="1">
              <a:spLocks noChangeArrowheads="1"/>
            </p:cNvSpPr>
            <p:nvPr/>
          </p:nvSpPr>
          <p:spPr bwMode="auto">
            <a:xfrm rot="-5400000">
              <a:off x="2148" y="1944"/>
              <a:ext cx="844" cy="231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800" b="1" noProof="1">
                  <a:latin typeface="Book Antiqua" pitchFamily="18" charset="0"/>
                </a:rPr>
                <a:t>erős</a:t>
              </a:r>
            </a:p>
          </p:txBody>
        </p:sp>
        <p:sp>
          <p:nvSpPr>
            <p:cNvPr id="51227" name="Text Box 27"/>
            <p:cNvSpPr txBox="1">
              <a:spLocks noChangeArrowheads="1"/>
            </p:cNvSpPr>
            <p:nvPr/>
          </p:nvSpPr>
          <p:spPr bwMode="auto">
            <a:xfrm rot="-5400000">
              <a:off x="2207" y="2197"/>
              <a:ext cx="1347" cy="221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700" b="1" noProof="1">
                  <a:latin typeface="Book Antiqua" pitchFamily="18" charset="0"/>
                </a:rPr>
                <a:t>elektro-mágneses</a:t>
              </a:r>
            </a:p>
          </p:txBody>
        </p:sp>
        <p:sp>
          <p:nvSpPr>
            <p:cNvPr id="51228" name="Text Box 28"/>
            <p:cNvSpPr txBox="1">
              <a:spLocks noChangeArrowheads="1"/>
            </p:cNvSpPr>
            <p:nvPr/>
          </p:nvSpPr>
          <p:spPr bwMode="auto">
            <a:xfrm rot="-5400000">
              <a:off x="2321" y="2410"/>
              <a:ext cx="1777" cy="231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800" b="1" noProof="1">
                  <a:latin typeface="Book Antiqua" pitchFamily="18" charset="0"/>
                </a:rPr>
                <a:t>gyenge</a:t>
              </a:r>
            </a:p>
          </p:txBody>
        </p:sp>
        <p:sp>
          <p:nvSpPr>
            <p:cNvPr id="51229" name="AutoShape 29"/>
            <p:cNvSpPr>
              <a:spLocks noChangeArrowheads="1"/>
            </p:cNvSpPr>
            <p:nvPr/>
          </p:nvSpPr>
          <p:spPr bwMode="auto">
            <a:xfrm>
              <a:off x="2696" y="1693"/>
              <a:ext cx="776" cy="182"/>
            </a:xfrm>
            <a:prstGeom prst="rightArrow">
              <a:avLst>
                <a:gd name="adj1" fmla="val 49454"/>
                <a:gd name="adj2" fmla="val 73076"/>
              </a:avLst>
            </a:prstGeom>
            <a:solidFill>
              <a:srgbClr val="FF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230" name="AutoShape 30"/>
            <p:cNvSpPr>
              <a:spLocks noChangeArrowheads="1"/>
            </p:cNvSpPr>
            <p:nvPr/>
          </p:nvSpPr>
          <p:spPr bwMode="auto">
            <a:xfrm>
              <a:off x="2984" y="2147"/>
              <a:ext cx="488" cy="162"/>
            </a:xfrm>
            <a:prstGeom prst="rightArrow">
              <a:avLst>
                <a:gd name="adj1" fmla="val 50000"/>
                <a:gd name="adj2" fmla="val 75309"/>
              </a:avLst>
            </a:prstGeom>
            <a:solidFill>
              <a:srgbClr val="FF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231" name="AutoShape 31"/>
            <p:cNvSpPr>
              <a:spLocks noChangeArrowheads="1"/>
            </p:cNvSpPr>
            <p:nvPr/>
          </p:nvSpPr>
          <p:spPr bwMode="auto">
            <a:xfrm>
              <a:off x="3336" y="2642"/>
              <a:ext cx="136" cy="185"/>
            </a:xfrm>
            <a:prstGeom prst="rightArrow">
              <a:avLst>
                <a:gd name="adj1" fmla="val 50000"/>
                <a:gd name="adj2" fmla="val 54838"/>
              </a:avLst>
            </a:prstGeom>
            <a:solidFill>
              <a:srgbClr val="FF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232" name="AutoShape 32"/>
            <p:cNvSpPr>
              <a:spLocks noChangeArrowheads="1"/>
            </p:cNvSpPr>
            <p:nvPr/>
          </p:nvSpPr>
          <p:spPr bwMode="auto">
            <a:xfrm>
              <a:off x="3336" y="3099"/>
              <a:ext cx="136" cy="185"/>
            </a:xfrm>
            <a:prstGeom prst="rightArrow">
              <a:avLst>
                <a:gd name="adj1" fmla="val 50000"/>
                <a:gd name="adj2" fmla="val 54838"/>
              </a:avLst>
            </a:prstGeom>
            <a:solidFill>
              <a:srgbClr val="FF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233" name="Rectangle 33"/>
            <p:cNvSpPr>
              <a:spLocks noChangeArrowheads="1"/>
            </p:cNvSpPr>
            <p:nvPr/>
          </p:nvSpPr>
          <p:spPr bwMode="auto">
            <a:xfrm>
              <a:off x="4375" y="1648"/>
              <a:ext cx="465" cy="1769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eaVert" lIns="0" tIns="0" rIns="0" bIns="0" anchor="ctr">
              <a:spAutoFit/>
            </a:bodyPr>
            <a:lstStyle/>
            <a:p>
              <a:pPr algn="ctr">
                <a:lnSpc>
                  <a:spcPct val="75000"/>
                </a:lnSpc>
                <a:spcBef>
                  <a:spcPts val="600"/>
                </a:spcBef>
              </a:pPr>
              <a:r>
                <a:rPr lang="hu-HU" b="1" noProof="1">
                  <a:latin typeface="Times New Roman" pitchFamily="18" charset="0"/>
                </a:rPr>
                <a:t>H</a:t>
              </a:r>
              <a:r>
                <a:rPr lang="hu-HU" sz="3600" b="1" noProof="1">
                  <a:latin typeface="Times New Roman" pitchFamily="18" charset="0"/>
                </a:rPr>
                <a:t> </a:t>
              </a:r>
            </a:p>
            <a:p>
              <a:pPr algn="ctr">
                <a:lnSpc>
                  <a:spcPct val="75000"/>
                </a:lnSpc>
              </a:pPr>
              <a:r>
                <a:rPr lang="hu-HU" sz="2000" b="1" noProof="1">
                  <a:latin typeface="Times New Roman" pitchFamily="18" charset="0"/>
                </a:rPr>
                <a:t>Higgs bozon</a:t>
              </a:r>
            </a:p>
          </p:txBody>
        </p:sp>
      </p:grpSp>
      <p:sp>
        <p:nvSpPr>
          <p:cNvPr id="38" name="Ellipszis 37"/>
          <p:cNvSpPr/>
          <p:nvPr/>
        </p:nvSpPr>
        <p:spPr>
          <a:xfrm>
            <a:off x="971600" y="2564904"/>
            <a:ext cx="936104" cy="2304256"/>
          </a:xfrm>
          <a:prstGeom prst="ellipse">
            <a:avLst/>
          </a:prstGeom>
          <a:solidFill>
            <a:srgbClr val="FFFF00">
              <a:alpha val="30196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22E8DA3-0473-4F64-A94F-E5FF8992A5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8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6475"/>
          </a:xfrm>
        </p:spPr>
        <p:txBody>
          <a:bodyPr/>
          <a:lstStyle/>
          <a:p>
            <a:r>
              <a:rPr lang="hu-HU" sz="3600" dirty="0"/>
              <a:t>Miért vizsgáljuk az erős kölcsönhatást?</a:t>
            </a:r>
            <a:endParaRPr lang="en-US" sz="3600" dirty="0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" y="1340768"/>
            <a:ext cx="5867400" cy="4896321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hu-HU" sz="2000" dirty="0"/>
              <a:t>Az erős kölcsönhatás megismerése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hu-HU" sz="1800" dirty="0"/>
              <a:t>~1930: erős kölcsönhatás felfedezése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hu-HU" sz="1800" dirty="0"/>
              <a:t>~1970: erős kölcsönhatás magyarázata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hu-HU" sz="1800" dirty="0"/>
              <a:t>~1990: óriás részecskegyorsítók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hu-HU" sz="2000" dirty="0"/>
              <a:t>Hasonlat: elektromosság felfedezése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hu-HU" sz="1800" dirty="0"/>
              <a:t>1750-90 – Elektromosság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hu-HU" sz="1800" dirty="0"/>
              <a:t>1830-70 – Elméleti leírás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hu-HU" sz="1800" dirty="0"/>
              <a:t>1876 – Telefon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hu-HU" sz="1800" dirty="0"/>
              <a:t>~1900 – Televízió, számítógép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hu-HU" sz="1800" dirty="0"/>
              <a:t>~1970 – Mobiltelefon, Internet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hu-HU" sz="2000" dirty="0"/>
              <a:t>Talán 20-50-100 év múlva konkrétan hasznosítjuk az erős kölcsönhatást!</a:t>
            </a:r>
          </a:p>
        </p:txBody>
      </p: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5963" y="1268413"/>
            <a:ext cx="3348037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6D4A752-8D4D-43DB-8B74-7FC975E43C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9</a:t>
            </a:fld>
            <a:r>
              <a:rPr lang="en-US" smtClean="0"/>
              <a:t> |</a:t>
            </a:r>
            <a:r>
              <a:rPr lang="hu-HU" smtClean="0"/>
              <a:t> 38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Gill Sans MT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1463</TotalTime>
  <Words>3359</Words>
  <Application>Microsoft Office PowerPoint</Application>
  <PresentationFormat>Diavetítés a képernyőre (4:3 oldalarány)</PresentationFormat>
  <Paragraphs>756</Paragraphs>
  <Slides>69</Slides>
  <Notes>15</Notes>
  <HiddenSlides>0</HiddenSlides>
  <MMClips>4</MMClips>
  <ScaleCrop>false</ScaleCrop>
  <HeadingPairs>
    <vt:vector size="8" baseType="variant">
      <vt:variant>
        <vt:lpstr>Használt betűtípusok</vt:lpstr>
      </vt:variant>
      <vt:variant>
        <vt:i4>11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69</vt:i4>
      </vt:variant>
    </vt:vector>
  </HeadingPairs>
  <TitlesOfParts>
    <vt:vector size="83" baseType="lpstr">
      <vt:lpstr>Academy</vt:lpstr>
      <vt:lpstr>Arial</vt:lpstr>
      <vt:lpstr>Arial Black</vt:lpstr>
      <vt:lpstr>Book Antiqua</vt:lpstr>
      <vt:lpstr>Calibri</vt:lpstr>
      <vt:lpstr>Cambria Math</vt:lpstr>
      <vt:lpstr>Gill Sans MT</vt:lpstr>
      <vt:lpstr>Symbol</vt:lpstr>
      <vt:lpstr>Times New Roman</vt:lpstr>
      <vt:lpstr>Verdana</vt:lpstr>
      <vt:lpstr>Wingdings</vt:lpstr>
      <vt:lpstr>Alapértelmezett terv</vt:lpstr>
      <vt:lpstr>Bitkép</vt:lpstr>
      <vt:lpstr>Equation</vt:lpstr>
      <vt:lpstr>PowerPoint-bemutató</vt:lpstr>
      <vt:lpstr>„Új természeti törvények felfedezéséről”</vt:lpstr>
      <vt:lpstr>Miből van, hogy működik a világ?</vt:lpstr>
      <vt:lpstr>A részecskefizika módszere</vt:lpstr>
      <vt:lpstr>Részecskegyorsítók</vt:lpstr>
      <vt:lpstr>Részecskedetektorok</vt:lpstr>
      <vt:lpstr>Kölcsönhatások és közvetítőik</vt:lpstr>
      <vt:lpstr>A részecskék Standard Modellje</vt:lpstr>
      <vt:lpstr>Miért vizsgáljuk az erős kölcsönhatást?</vt:lpstr>
      <vt:lpstr>Az erős kölcsönhatás</vt:lpstr>
      <vt:lpstr>A kvarkbezárás</vt:lpstr>
      <vt:lpstr>A Világegyetem története</vt:lpstr>
      <vt:lpstr>A maganyag fázisai</vt:lpstr>
      <vt:lpstr>Kutatási helyszínek: RHIC, CERN</vt:lpstr>
      <vt:lpstr>Légifotó a RHIC-ről</vt:lpstr>
      <vt:lpstr>A RHIC számokban</vt:lpstr>
      <vt:lpstr>A CERN, az LHC és környéke</vt:lpstr>
      <vt:lpstr>Az LHC számokban</vt:lpstr>
      <vt:lpstr>A gyorsítástól az ütközésig</vt:lpstr>
      <vt:lpstr>A CMS detektor 3D rajza</vt:lpstr>
      <vt:lpstr>Au+Au ütközések a RHIC-nél</vt:lpstr>
      <vt:lpstr>Mi történik a Kis Bumm során?</vt:lpstr>
      <vt:lpstr>Hogy képzeljünk el egy ütközést?</vt:lpstr>
      <vt:lpstr>Mit észlelünk egy ütközésben?</vt:lpstr>
      <vt:lpstr>Mit és hogyan mérünk?</vt:lpstr>
      <vt:lpstr>Nem minden ütközés azonos!</vt:lpstr>
      <vt:lpstr>Mag-módosulási faktor</vt:lpstr>
      <vt:lpstr>Hadronok lelassulnak, fotonok nem</vt:lpstr>
      <vt:lpstr>Erősen kölcsönható közeg</vt:lpstr>
      <vt:lpstr>Folyadék viselkedés</vt:lpstr>
      <vt:lpstr>Kollektív dinamika</vt:lpstr>
      <vt:lpstr>Folyadékviselkedés</vt:lpstr>
      <vt:lpstr>A tökéletes folyadék</vt:lpstr>
      <vt:lpstr>A legörvényesebb folyadék</vt:lpstr>
      <vt:lpstr>A hőmérséklet mérése</vt:lpstr>
      <vt:lpstr>A fázistérkép letapogatása</vt:lpstr>
      <vt:lpstr>A laborban létrehozott ősrobbanás</vt:lpstr>
      <vt:lpstr>Köszönöm a figyelmet</vt:lpstr>
      <vt:lpstr>Tartalék diák</vt:lpstr>
      <vt:lpstr>Erősen kölcsönható közeg</vt:lpstr>
      <vt:lpstr>Nyitott alapkérdések a fizikában</vt:lpstr>
      <vt:lpstr>Hogy működik a világ?</vt:lpstr>
      <vt:lpstr>Az elemi részek száma</vt:lpstr>
      <vt:lpstr>Mezonok és barionok táblázatai</vt:lpstr>
      <vt:lpstr>A maganyag megolvasztása</vt:lpstr>
      <vt:lpstr>Kutatási helyszínek: ELTE</vt:lpstr>
      <vt:lpstr>Kutatási helyszínek: BNL</vt:lpstr>
      <vt:lpstr>A RHIC gyorsító-együttes</vt:lpstr>
      <vt:lpstr>A PHENIX együttműködés</vt:lpstr>
      <vt:lpstr>RHIC mérföldkövek</vt:lpstr>
      <vt:lpstr>Különféle ütközések vizsgálata</vt:lpstr>
      <vt:lpstr>Szisztematikus vizsgálat</vt:lpstr>
      <vt:lpstr>Szögkorreláció vizsgálata</vt:lpstr>
      <vt:lpstr>Az első két mérföldkő</vt:lpstr>
      <vt:lpstr>A tökéletes folyadék</vt:lpstr>
      <vt:lpstr>Kvark szabadsági fokok?</vt:lpstr>
      <vt:lpstr>Erősen kölcsönható kvarkfolyadék</vt:lpstr>
      <vt:lpstr>Sajtóhírek</vt:lpstr>
      <vt:lpstr>Ismert mezonok és barionok</vt:lpstr>
      <vt:lpstr>Egy PHENIX Au+Au esemény</vt:lpstr>
      <vt:lpstr>A tökéletes folyadék</vt:lpstr>
      <vt:lpstr>Egy Pb+Pb ütközés a CMS-ben</vt:lpstr>
      <vt:lpstr>Egy Higgs-esemény a CMS-ben</vt:lpstr>
      <vt:lpstr>Az ATLAS kísérlet</vt:lpstr>
      <vt:lpstr>Miért menjek fizika alapszakra az ELTE-re?</vt:lpstr>
      <vt:lpstr>A Higgs szerepe</vt:lpstr>
      <vt:lpstr>A Higgs keresése</vt:lpstr>
      <vt:lpstr>A hőmérséklet mérése</vt:lpstr>
      <vt:lpstr>Kvarkbezárás barionokkal</vt:lpstr>
    </vt:vector>
  </TitlesOfParts>
  <Company>Visualia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Simeron</dc:creator>
  <cp:lastModifiedBy>Mate Csanad</cp:lastModifiedBy>
  <cp:revision>182</cp:revision>
  <dcterms:created xsi:type="dcterms:W3CDTF">2008-05-04T21:48:21Z</dcterms:created>
  <dcterms:modified xsi:type="dcterms:W3CDTF">2021-02-16T09:36:23Z</dcterms:modified>
</cp:coreProperties>
</file>